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36" r:id="rId1"/>
  </p:sldMasterIdLst>
  <p:notesMasterIdLst>
    <p:notesMasterId r:id="rId24"/>
  </p:notesMasterIdLst>
  <p:sldIdLst>
    <p:sldId id="422" r:id="rId2"/>
    <p:sldId id="474" r:id="rId3"/>
    <p:sldId id="473" r:id="rId4"/>
    <p:sldId id="429" r:id="rId5"/>
    <p:sldId id="420" r:id="rId6"/>
    <p:sldId id="427" r:id="rId7"/>
    <p:sldId id="447" r:id="rId8"/>
    <p:sldId id="445" r:id="rId9"/>
    <p:sldId id="446" r:id="rId10"/>
    <p:sldId id="417" r:id="rId11"/>
    <p:sldId id="436" r:id="rId12"/>
    <p:sldId id="448" r:id="rId13"/>
    <p:sldId id="455" r:id="rId14"/>
    <p:sldId id="472" r:id="rId15"/>
    <p:sldId id="444" r:id="rId16"/>
    <p:sldId id="458" r:id="rId17"/>
    <p:sldId id="459" r:id="rId18"/>
    <p:sldId id="460" r:id="rId19"/>
    <p:sldId id="470" r:id="rId20"/>
    <p:sldId id="469" r:id="rId21"/>
    <p:sldId id="471" r:id="rId22"/>
    <p:sldId id="475"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00" autoAdjust="0"/>
  </p:normalViewPr>
  <p:slideViewPr>
    <p:cSldViewPr snapToGrid="0">
      <p:cViewPr varScale="1">
        <p:scale>
          <a:sx n="91" d="100"/>
          <a:sy n="91"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46F7F49-A18D-4868-9AD6-85F9783E2B8F}" type="datetimeFigureOut">
              <a:rPr lang="en-US" smtClean="0"/>
              <a:t>5/24/2019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6E5CFDB-F8D8-4D40-92D2-98BE3C1FC494}" type="slidenum">
              <a:rPr lang="en-US" smtClean="0"/>
              <a:t>‹#›</a:t>
            </a:fld>
            <a:endParaRPr lang="en-US"/>
          </a:p>
        </p:txBody>
      </p:sp>
    </p:spTree>
    <p:extLst>
      <p:ext uri="{BB962C8B-B14F-4D97-AF65-F5344CB8AC3E}">
        <p14:creationId xmlns:p14="http://schemas.microsoft.com/office/powerpoint/2010/main" val="290448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omputerhistory.org/babbage/adalovelac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cs.yale.edu/homes/tap/Files/ada-bio.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5CFDB-F8D8-4D40-92D2-98BE3C1FC494}" type="slidenum">
              <a:rPr lang="en-US" smtClean="0"/>
              <a:t>4</a:t>
            </a:fld>
            <a:endParaRPr lang="en-US"/>
          </a:p>
        </p:txBody>
      </p:sp>
    </p:spTree>
    <p:extLst>
      <p:ext uri="{BB962C8B-B14F-4D97-AF65-F5344CB8AC3E}">
        <p14:creationId xmlns:p14="http://schemas.microsoft.com/office/powerpoint/2010/main" val="111337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52E04-A67B-4780-88E0-1A7C37CB094E}" type="slidenum">
              <a:rPr lang="en-US" smtClean="0"/>
              <a:t>8</a:t>
            </a:fld>
            <a:endParaRPr lang="en-US" dirty="0"/>
          </a:p>
        </p:txBody>
      </p:sp>
    </p:spTree>
    <p:extLst>
      <p:ext uri="{BB962C8B-B14F-4D97-AF65-F5344CB8AC3E}">
        <p14:creationId xmlns:p14="http://schemas.microsoft.com/office/powerpoint/2010/main" val="76433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5CFDB-F8D8-4D40-92D2-98BE3C1FC494}" type="slidenum">
              <a:rPr lang="en-US" smtClean="0"/>
              <a:t>10</a:t>
            </a:fld>
            <a:endParaRPr lang="en-US"/>
          </a:p>
        </p:txBody>
      </p:sp>
    </p:spTree>
    <p:extLst>
      <p:ext uri="{BB962C8B-B14F-4D97-AF65-F5344CB8AC3E}">
        <p14:creationId xmlns:p14="http://schemas.microsoft.com/office/powerpoint/2010/main" val="81824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dk1"/>
                </a:solidFill>
              </a:rPr>
              <a:t>Lovelace's notes made it clear that she understood the Analytical Engine as well as Babbage himself, and furthermore, she understood how to make it do the things computers do. She suggested the data input that would program the machine to calculate Bernoulli numbers, which is now considered the first computer program. But more than that, Lovelace was a visionary: she understood that numbers could be used to</a:t>
            </a:r>
            <a:r>
              <a:rPr lang="en-US" dirty="0" smtClean="0">
                <a:solidFill>
                  <a:schemeClr val="dk1"/>
                </a:solidFill>
                <a:uFill>
                  <a:noFill/>
                </a:uFill>
                <a:hlinkClick r:id="rId3"/>
              </a:rPr>
              <a:t> </a:t>
            </a:r>
            <a:r>
              <a:rPr lang="en-US" u="sng" dirty="0" smtClean="0">
                <a:solidFill>
                  <a:schemeClr val="hlink"/>
                </a:solidFill>
                <a:hlinkClick r:id="rId3"/>
              </a:rPr>
              <a:t>represent more than just quantities</a:t>
            </a:r>
            <a:r>
              <a:rPr lang="en-US" dirty="0" smtClean="0">
                <a:solidFill>
                  <a:schemeClr val="dk1"/>
                </a:solidFill>
              </a:rPr>
              <a:t>, and a machine that could manipulate numbers could be made to manipulate </a:t>
            </a:r>
            <a:r>
              <a:rPr lang="en-US" i="1" dirty="0" smtClean="0">
                <a:solidFill>
                  <a:schemeClr val="dk1"/>
                </a:solidFill>
              </a:rPr>
              <a:t>any data represented by numbers</a:t>
            </a:r>
            <a:r>
              <a:rPr lang="en-US" dirty="0" smtClean="0">
                <a:solidFill>
                  <a:schemeClr val="dk1"/>
                </a:solidFill>
              </a:rPr>
              <a:t>. She predicted that machines like the Analytical Engine could be used to</a:t>
            </a:r>
            <a:r>
              <a:rPr lang="en-US" dirty="0" smtClean="0">
                <a:solidFill>
                  <a:schemeClr val="dk1"/>
                </a:solidFill>
                <a:uFill>
                  <a:noFill/>
                </a:uFill>
                <a:hlinkClick r:id="rId4"/>
              </a:rPr>
              <a:t> </a:t>
            </a:r>
            <a:r>
              <a:rPr lang="en-US" u="sng" dirty="0" smtClean="0">
                <a:solidFill>
                  <a:schemeClr val="hlink"/>
                </a:solidFill>
                <a:hlinkClick r:id="rId4"/>
              </a:rPr>
              <a:t>compose music, produce graphics, and be useful to science</a:t>
            </a:r>
            <a:r>
              <a:rPr lang="en-US" dirty="0" smtClean="0">
                <a:solidFill>
                  <a:schemeClr val="dk1"/>
                </a:solidFill>
              </a:rPr>
              <a:t>. Of course, all that came true—in another 100 years.</a:t>
            </a:r>
          </a:p>
          <a:p>
            <a:endParaRPr lang="en-US" dirty="0"/>
          </a:p>
        </p:txBody>
      </p:sp>
      <p:sp>
        <p:nvSpPr>
          <p:cNvPr id="4" name="Slide Number Placeholder 3"/>
          <p:cNvSpPr>
            <a:spLocks noGrp="1"/>
          </p:cNvSpPr>
          <p:nvPr>
            <p:ph type="sldNum" sz="quarter" idx="10"/>
          </p:nvPr>
        </p:nvSpPr>
        <p:spPr/>
        <p:txBody>
          <a:bodyPr/>
          <a:lstStyle/>
          <a:p>
            <a:fld id="{66E5CFDB-F8D8-4D40-92D2-98BE3C1FC494}" type="slidenum">
              <a:rPr lang="en-US" smtClean="0"/>
              <a:t>13</a:t>
            </a:fld>
            <a:endParaRPr lang="en-US"/>
          </a:p>
        </p:txBody>
      </p:sp>
    </p:spTree>
    <p:extLst>
      <p:ext uri="{BB962C8B-B14F-4D97-AF65-F5344CB8AC3E}">
        <p14:creationId xmlns:p14="http://schemas.microsoft.com/office/powerpoint/2010/main" val="245913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03E32C-C746-4112-AC06-963518CF9513}" type="datetime1">
              <a:rPr lang="en-US" smtClean="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C514D-CA1B-47C9-BF9F-AF1006B2027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3F647-A3AC-4BC0-8E03-45A0D5630B5C}" type="datetime1">
              <a:rPr lang="en-US" smtClean="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C514D-CA1B-47C9-BF9F-AF1006B2027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D583A-422A-4FCB-9B96-97E072090AE0}" type="datetime1">
              <a:rPr lang="en-US" smtClean="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C514D-CA1B-47C9-BF9F-AF1006B2027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3C44C-0725-4E4E-B67C-77F73E37B851}" type="datetime1">
              <a:rPr lang="en-US" smtClean="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C514D-CA1B-47C9-BF9F-AF1006B2027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0FD7D-C90F-4DAD-9A8D-DBEAED69C790}" type="datetime1">
              <a:rPr lang="en-US" smtClean="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C514D-CA1B-47C9-BF9F-AF1006B2027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F1CFB0-EFEE-428D-A56A-CB0457D041EF}" type="datetime1">
              <a:rPr lang="en-US" smtClean="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0C514D-CA1B-47C9-BF9F-AF1006B2027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5B2EA5-B6FB-4C8F-94D0-033E6EA330A2}" type="datetime1">
              <a:rPr lang="en-US" smtClean="0"/>
              <a:t>5/24/2019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0C514D-CA1B-47C9-BF9F-AF1006B2027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DB4720-5E53-4213-984A-D85E2DB0E31E}" type="datetime1">
              <a:rPr lang="en-US" smtClean="0"/>
              <a:t>5/24/2019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0C514D-CA1B-47C9-BF9F-AF1006B2027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30DD4-17F3-45BA-8A91-C1B1337B6893}" type="datetime1">
              <a:rPr lang="en-US" smtClean="0"/>
              <a:t>5/24/2019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0C514D-CA1B-47C9-BF9F-AF1006B2027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E1A67-4B58-40F2-A2A2-13881C436C62}" type="datetime1">
              <a:rPr lang="en-US" smtClean="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0C514D-CA1B-47C9-BF9F-AF1006B20279}"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341357A-5479-40EA-94E6-AD0454A03FE9}" type="datetime1">
              <a:rPr lang="en-US" smtClean="0"/>
              <a:t>5/24/2019</a:t>
            </a:fld>
            <a:endParaRPr lang="en-US" dirty="0"/>
          </a:p>
        </p:txBody>
      </p:sp>
      <p:sp>
        <p:nvSpPr>
          <p:cNvPr id="9" name="Slide Number Placeholder 8"/>
          <p:cNvSpPr>
            <a:spLocks noGrp="1"/>
          </p:cNvSpPr>
          <p:nvPr>
            <p:ph type="sldNum" sz="quarter" idx="11"/>
          </p:nvPr>
        </p:nvSpPr>
        <p:spPr/>
        <p:txBody>
          <a:bodyPr/>
          <a:lstStyle/>
          <a:p>
            <a:fld id="{C10C514D-CA1B-47C9-BF9F-AF1006B20279}"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10C514D-CA1B-47C9-BF9F-AF1006B20279}"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A44B609-4406-4AC4-AF98-76DFAD2D3CFD}" type="datetime1">
              <a:rPr lang="en-US" smtClean="0"/>
              <a:t>5/24/2019</a:t>
            </a:fld>
            <a:endParaRPr lang="en-US" dirty="0"/>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interactivepython.org/runestone/static/thinkcspy/SimplePythonData/VariableNamesandKeyword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CMPT 120</a:t>
            </a:r>
            <a:endParaRPr lang="en-US" dirty="0"/>
          </a:p>
        </p:txBody>
      </p:sp>
      <p:sp>
        <p:nvSpPr>
          <p:cNvPr id="3" name="Subtitle 2"/>
          <p:cNvSpPr>
            <a:spLocks noGrp="1"/>
          </p:cNvSpPr>
          <p:nvPr>
            <p:ph type="subTitle" idx="1"/>
          </p:nvPr>
        </p:nvSpPr>
        <p:spPr>
          <a:xfrm>
            <a:off x="685800" y="4572000"/>
            <a:ext cx="7543800" cy="1066800"/>
          </a:xfrm>
        </p:spPr>
        <p:txBody>
          <a:bodyPr>
            <a:normAutofit/>
          </a:bodyPr>
          <a:lstStyle/>
          <a:p>
            <a:r>
              <a:rPr lang="en-US" dirty="0" smtClean="0"/>
              <a:t>Lecture 3 - </a:t>
            </a:r>
            <a:r>
              <a:rPr lang="en-US" dirty="0"/>
              <a:t>Introduction to Computing Science – </a:t>
            </a:r>
            <a:br>
              <a:rPr lang="en-US" dirty="0"/>
            </a:br>
            <a:r>
              <a:rPr lang="en-US" dirty="0"/>
              <a:t>	      </a:t>
            </a:r>
            <a:r>
              <a:rPr lang="en-US" dirty="0" smtClean="0"/>
              <a:t> Programming language, Variables, Strings, Lists</a:t>
            </a:r>
            <a:br>
              <a:rPr lang="en-US" dirty="0" smtClean="0"/>
            </a:br>
            <a:r>
              <a:rPr lang="en-US" dirty="0" smtClean="0"/>
              <a:t>                    and Modules </a:t>
            </a:r>
          </a:p>
        </p:txBody>
      </p:sp>
    </p:spTree>
    <p:extLst>
      <p:ext uri="{BB962C8B-B14F-4D97-AF65-F5344CB8AC3E}">
        <p14:creationId xmlns:p14="http://schemas.microsoft.com/office/powerpoint/2010/main" val="786802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 – </a:t>
            </a:r>
            <a:br>
              <a:rPr lang="en-US" dirty="0" smtClean="0"/>
            </a:br>
            <a:r>
              <a:rPr lang="en-US" dirty="0"/>
              <a:t>Automation - </a:t>
            </a:r>
            <a:r>
              <a:rPr lang="en-US" dirty="0" err="1"/>
              <a:t>Chatbots</a:t>
            </a:r>
            <a:endParaRPr lang="en-US" dirty="0"/>
          </a:p>
        </p:txBody>
      </p:sp>
      <p:sp>
        <p:nvSpPr>
          <p:cNvPr id="3" name="Content Placeholder 2"/>
          <p:cNvSpPr>
            <a:spLocks noGrp="1"/>
          </p:cNvSpPr>
          <p:nvPr>
            <p:ph idx="1"/>
          </p:nvPr>
        </p:nvSpPr>
        <p:spPr>
          <a:xfrm>
            <a:off x="457200" y="1975946"/>
            <a:ext cx="7620000" cy="4424854"/>
          </a:xfrm>
        </p:spPr>
        <p:txBody>
          <a:bodyPr>
            <a:noAutofit/>
          </a:bodyPr>
          <a:lstStyle/>
          <a:p>
            <a:r>
              <a:rPr lang="en-US" sz="2400" dirty="0">
                <a:solidFill>
                  <a:srgbClr val="000000"/>
                </a:solidFill>
              </a:rPr>
              <a:t>In this unit, we’ll learn about the computing science field of </a:t>
            </a:r>
            <a:r>
              <a:rPr lang="en-US" sz="2400" dirty="0">
                <a:solidFill>
                  <a:srgbClr val="FF0000"/>
                </a:solidFill>
              </a:rPr>
              <a:t>natural language processing</a:t>
            </a:r>
            <a:r>
              <a:rPr lang="en-US" sz="2400" dirty="0">
                <a:solidFill>
                  <a:srgbClr val="000000"/>
                </a:solidFill>
              </a:rPr>
              <a:t>, and its applications such as chat bots.</a:t>
            </a:r>
          </a:p>
          <a:p>
            <a:pPr marL="114300" indent="0">
              <a:buNone/>
            </a:pPr>
            <a:endParaRPr lang="en-US" sz="2400" dirty="0" smtClean="0"/>
          </a:p>
          <a:p>
            <a:r>
              <a:rPr lang="en-US" sz="2400" dirty="0" smtClean="0"/>
              <a:t>We’ll learn </a:t>
            </a:r>
            <a:r>
              <a:rPr lang="en-US" sz="2400" dirty="0"/>
              <a:t>about the basics of </a:t>
            </a:r>
            <a:r>
              <a:rPr lang="en-US" sz="2400" dirty="0" smtClean="0"/>
              <a:t>programming, through exercises (i.e., creating </a:t>
            </a:r>
            <a:r>
              <a:rPr lang="en-US" sz="2400" dirty="0"/>
              <a:t>Python </a:t>
            </a:r>
            <a:r>
              <a:rPr lang="en-US" sz="2400" dirty="0" smtClean="0"/>
              <a:t>programs) </a:t>
            </a:r>
            <a:r>
              <a:rPr lang="en-US" sz="2400" dirty="0"/>
              <a:t>loosely based on </a:t>
            </a:r>
            <a:r>
              <a:rPr lang="en-US" sz="2400" dirty="0" err="1" smtClean="0">
                <a:solidFill>
                  <a:srgbClr val="FF0000"/>
                </a:solidFill>
              </a:rPr>
              <a:t>chatbots</a:t>
            </a:r>
            <a:r>
              <a:rPr lang="en-US" sz="2400" dirty="0" smtClean="0"/>
              <a:t>.</a:t>
            </a:r>
          </a:p>
          <a:p>
            <a:pPr marL="114300" indent="0">
              <a:buNone/>
            </a:pPr>
            <a:endParaRPr lang="en-US" sz="2400" dirty="0"/>
          </a:p>
          <a:p>
            <a:r>
              <a:rPr lang="en-US" sz="2400" dirty="0" smtClean="0">
                <a:solidFill>
                  <a:srgbClr val="FF0000"/>
                </a:solidFill>
              </a:rPr>
              <a:t>Python</a:t>
            </a:r>
            <a:r>
              <a:rPr lang="en-US" sz="2400" dirty="0" smtClean="0"/>
              <a:t>: We’ll learn about </a:t>
            </a:r>
            <a:r>
              <a:rPr lang="en-US" sz="2400" dirty="0"/>
              <a:t>comments, outputting to the screen, creating lists, working with text, and changing output depending on conditions</a:t>
            </a:r>
            <a:r>
              <a:rPr lang="en-US" sz="2400" dirty="0" smtClean="0"/>
              <a:t>.</a:t>
            </a:r>
          </a:p>
        </p:txBody>
      </p:sp>
      <p:sp>
        <p:nvSpPr>
          <p:cNvPr id="5" name="Slide Number Placeholder 4"/>
          <p:cNvSpPr>
            <a:spLocks noGrp="1"/>
          </p:cNvSpPr>
          <p:nvPr>
            <p:ph type="sldNum" sz="quarter" idx="12"/>
          </p:nvPr>
        </p:nvSpPr>
        <p:spPr/>
        <p:txBody>
          <a:bodyPr/>
          <a:lstStyle/>
          <a:p>
            <a:fld id="{C10C514D-CA1B-47C9-BF9F-AF1006B20279}" type="slidenum">
              <a:rPr lang="en-US" smtClean="0"/>
              <a:t>10</a:t>
            </a:fld>
            <a:endParaRPr lang="en-US" dirty="0"/>
          </a:p>
        </p:txBody>
      </p:sp>
    </p:spTree>
    <p:extLst>
      <p:ext uri="{BB962C8B-B14F-4D97-AF65-F5344CB8AC3E}">
        <p14:creationId xmlns:p14="http://schemas.microsoft.com/office/powerpoint/2010/main" val="211024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4800" dirty="0"/>
              <a:t>What </a:t>
            </a:r>
            <a:r>
              <a:rPr lang="en" sz="4800" dirty="0" smtClean="0"/>
              <a:t>is a chatbot?</a:t>
            </a:r>
            <a:endParaRPr lang="en-US" dirty="0"/>
          </a:p>
        </p:txBody>
      </p:sp>
      <p:sp>
        <p:nvSpPr>
          <p:cNvPr id="3" name="Content Placeholder 2"/>
          <p:cNvSpPr>
            <a:spLocks noGrp="1"/>
          </p:cNvSpPr>
          <p:nvPr>
            <p:ph idx="1"/>
          </p:nvPr>
        </p:nvSpPr>
        <p:spPr/>
        <p:txBody>
          <a:bodyPr>
            <a:normAutofit/>
          </a:bodyPr>
          <a:lstStyle/>
          <a:p>
            <a:r>
              <a:rPr lang="en" sz="2400" dirty="0" smtClean="0">
                <a:solidFill>
                  <a:srgbClr val="000000"/>
                </a:solidFill>
              </a:rPr>
              <a:t>Wiki: </a:t>
            </a:r>
            <a:r>
              <a:rPr lang="en-US" sz="2400" dirty="0"/>
              <a:t>A </a:t>
            </a:r>
            <a:r>
              <a:rPr lang="en-US" sz="2400" b="1" dirty="0" err="1" smtClean="0"/>
              <a:t>chatbot</a:t>
            </a:r>
            <a:r>
              <a:rPr lang="en-US" sz="2400" b="1" dirty="0" smtClean="0"/>
              <a:t> </a:t>
            </a:r>
            <a:r>
              <a:rPr lang="en-US" sz="2400" dirty="0" smtClean="0"/>
              <a:t>is </a:t>
            </a:r>
            <a:r>
              <a:rPr lang="en-US" sz="2400" dirty="0"/>
              <a:t>a computer program </a:t>
            </a:r>
            <a:r>
              <a:rPr lang="en-US" sz="2400" dirty="0" smtClean="0"/>
              <a:t>which </a:t>
            </a:r>
            <a:r>
              <a:rPr lang="en-US" sz="2400" dirty="0"/>
              <a:t>conducts a conversation </a:t>
            </a:r>
            <a:r>
              <a:rPr lang="en-US" sz="2400" dirty="0" smtClean="0"/>
              <a:t>by </a:t>
            </a:r>
            <a:r>
              <a:rPr lang="en-US" sz="2400" dirty="0"/>
              <a:t>p</a:t>
            </a:r>
            <a:r>
              <a:rPr lang="en" sz="2400" dirty="0" smtClean="0">
                <a:solidFill>
                  <a:srgbClr val="000000"/>
                </a:solidFill>
              </a:rPr>
              <a:t>rocessing </a:t>
            </a:r>
            <a:r>
              <a:rPr lang="en" sz="2400" dirty="0">
                <a:solidFill>
                  <a:srgbClr val="000000"/>
                </a:solidFill>
              </a:rPr>
              <a:t>text </a:t>
            </a:r>
            <a:r>
              <a:rPr lang="en" sz="2400" dirty="0" smtClean="0">
                <a:solidFill>
                  <a:srgbClr val="000000"/>
                </a:solidFill>
              </a:rPr>
              <a:t>expressed in natural language.</a:t>
            </a:r>
          </a:p>
          <a:p>
            <a:endParaRPr lang="en" sz="2400" dirty="0">
              <a:solidFill>
                <a:srgbClr val="000000"/>
              </a:solidFill>
            </a:endParaRPr>
          </a:p>
          <a:p>
            <a:r>
              <a:rPr lang="en-US" sz="2400" dirty="0" smtClean="0"/>
              <a:t>Some </a:t>
            </a:r>
            <a:r>
              <a:rPr lang="en-US" sz="2400" dirty="0" err="1"/>
              <a:t>chatbots</a:t>
            </a:r>
            <a:r>
              <a:rPr lang="en-US" sz="2400" dirty="0"/>
              <a:t> use sophisticated </a:t>
            </a:r>
            <a:r>
              <a:rPr lang="en-US" sz="2400" b="1" dirty="0">
                <a:solidFill>
                  <a:srgbClr val="7030A0"/>
                </a:solidFill>
              </a:rPr>
              <a:t>natural language processing</a:t>
            </a:r>
            <a:r>
              <a:rPr lang="en-US" sz="2400" dirty="0"/>
              <a:t> </a:t>
            </a:r>
            <a:r>
              <a:rPr lang="en-US" sz="2400" dirty="0" smtClean="0"/>
              <a:t>systems.</a:t>
            </a:r>
          </a:p>
          <a:p>
            <a:endParaRPr lang="en-US" sz="2400" dirty="0">
              <a:solidFill>
                <a:srgbClr val="000000"/>
              </a:solidFill>
            </a:endParaRPr>
          </a:p>
          <a:p>
            <a:r>
              <a:rPr lang="en-US" sz="2400" dirty="0"/>
              <a:t>S</a:t>
            </a:r>
            <a:r>
              <a:rPr lang="en-US" sz="2400" dirty="0" smtClean="0"/>
              <a:t>impler </a:t>
            </a:r>
            <a:r>
              <a:rPr lang="en-US" sz="2400" dirty="0"/>
              <a:t>ones scan for keywords within the input, then pull a reply with the most matching keywords, or the most similar wording pattern, from a </a:t>
            </a:r>
            <a:r>
              <a:rPr lang="en-US" sz="2400" dirty="0" smtClean="0"/>
              <a:t>database.</a:t>
            </a:r>
          </a:p>
        </p:txBody>
      </p:sp>
      <p:sp>
        <p:nvSpPr>
          <p:cNvPr id="5" name="Slide Number Placeholder 4"/>
          <p:cNvSpPr>
            <a:spLocks noGrp="1"/>
          </p:cNvSpPr>
          <p:nvPr>
            <p:ph type="sldNum" sz="quarter" idx="12"/>
          </p:nvPr>
        </p:nvSpPr>
        <p:spPr/>
        <p:txBody>
          <a:bodyPr/>
          <a:lstStyle/>
          <a:p>
            <a:fld id="{C10C514D-CA1B-47C9-BF9F-AF1006B20279}" type="slidenum">
              <a:rPr lang="en-US" smtClean="0"/>
              <a:t>11</a:t>
            </a:fld>
            <a:endParaRPr lang="en-US" dirty="0"/>
          </a:p>
        </p:txBody>
      </p:sp>
    </p:spTree>
    <p:extLst>
      <p:ext uri="{BB962C8B-B14F-4D97-AF65-F5344CB8AC3E}">
        <p14:creationId xmlns:p14="http://schemas.microsoft.com/office/powerpoint/2010/main" val="241445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language</a:t>
            </a:r>
            <a:endParaRPr lang="en-US" dirty="0"/>
          </a:p>
        </p:txBody>
      </p:sp>
      <p:sp>
        <p:nvSpPr>
          <p:cNvPr id="3" name="Content Placeholder 2"/>
          <p:cNvSpPr>
            <a:spLocks noGrp="1"/>
          </p:cNvSpPr>
          <p:nvPr>
            <p:ph idx="1"/>
          </p:nvPr>
        </p:nvSpPr>
        <p:spPr>
          <a:xfrm>
            <a:off x="457200" y="1600200"/>
            <a:ext cx="7620000" cy="5257800"/>
          </a:xfrm>
        </p:spPr>
        <p:txBody>
          <a:bodyPr>
            <a:normAutofit/>
          </a:bodyPr>
          <a:lstStyle/>
          <a:p>
            <a:r>
              <a:rPr lang="en" dirty="0" smtClean="0"/>
              <a:t>This semester, we’ll </a:t>
            </a:r>
            <a:r>
              <a:rPr lang="en" dirty="0"/>
              <a:t>be learning </a:t>
            </a:r>
            <a:r>
              <a:rPr lang="en" dirty="0">
                <a:solidFill>
                  <a:srgbClr val="FF0000"/>
                </a:solidFill>
              </a:rPr>
              <a:t>a new </a:t>
            </a:r>
            <a:r>
              <a:rPr lang="en" dirty="0" smtClean="0">
                <a:solidFill>
                  <a:srgbClr val="FF0000"/>
                </a:solidFill>
              </a:rPr>
              <a:t>language</a:t>
            </a:r>
            <a:endParaRPr lang="en" dirty="0" smtClean="0"/>
          </a:p>
          <a:p>
            <a:endParaRPr lang="en" dirty="0" smtClean="0"/>
          </a:p>
          <a:p>
            <a:r>
              <a:rPr lang="en" dirty="0" smtClean="0"/>
              <a:t>What is a </a:t>
            </a:r>
            <a:r>
              <a:rPr lang="en" dirty="0">
                <a:solidFill>
                  <a:srgbClr val="FF0000"/>
                </a:solidFill>
              </a:rPr>
              <a:t>programming</a:t>
            </a:r>
            <a:r>
              <a:rPr lang="en" dirty="0"/>
              <a:t> </a:t>
            </a:r>
            <a:r>
              <a:rPr lang="en" dirty="0" smtClean="0"/>
              <a:t>language?</a:t>
            </a:r>
            <a:endParaRPr lang="en-US" b="1" dirty="0" smtClean="0">
              <a:solidFill>
                <a:srgbClr val="000000"/>
              </a:solidFill>
              <a:ea typeface="Raleway"/>
              <a:cs typeface="Raleway"/>
              <a:sym typeface="Raleway"/>
            </a:endParaRPr>
          </a:p>
          <a:p>
            <a:pPr lvl="1">
              <a:buFontTx/>
              <a:buChar char="•"/>
              <a:defRPr/>
            </a:pPr>
            <a:r>
              <a:rPr lang="en-CA" u="sng" dirty="0" smtClean="0"/>
              <a:t>Definition</a:t>
            </a:r>
            <a:r>
              <a:rPr lang="en-CA" dirty="0"/>
              <a:t>: is a language that allows us </a:t>
            </a:r>
            <a:r>
              <a:rPr lang="en-CA" dirty="0" smtClean="0"/>
              <a:t>to communicate with the computer, specifying </a:t>
            </a:r>
            <a:r>
              <a:rPr lang="en-CA" dirty="0"/>
              <a:t>detailed instructions that a computer can understand and execute</a:t>
            </a:r>
          </a:p>
          <a:p>
            <a:pPr lvl="1"/>
            <a:r>
              <a:rPr lang="en-US" dirty="0"/>
              <a:t>A programming language, like a natural language, is made of </a:t>
            </a:r>
          </a:p>
          <a:p>
            <a:pPr marL="1234440" lvl="2" indent="-457200">
              <a:buFont typeface="+mj-lt"/>
              <a:buAutoNum type="arabicPeriod"/>
            </a:pPr>
            <a:r>
              <a:rPr lang="en-US" sz="2000" dirty="0"/>
              <a:t>Vocabulary (“building blocks”)</a:t>
            </a:r>
          </a:p>
          <a:p>
            <a:pPr marL="1234440" lvl="2" indent="-457200">
              <a:buFont typeface="+mj-lt"/>
              <a:buAutoNum type="arabicPeriod"/>
            </a:pPr>
            <a:r>
              <a:rPr lang="en-US" sz="2000" dirty="0"/>
              <a:t>Syntax rules (grammar) </a:t>
            </a:r>
          </a:p>
          <a:p>
            <a:pPr lvl="1"/>
            <a:endParaRPr lang="en-US" sz="2200" dirty="0" smtClean="0">
              <a:solidFill>
                <a:srgbClr val="000000"/>
              </a:solidFill>
            </a:endParaRPr>
          </a:p>
          <a:p>
            <a:pPr lvl="1"/>
            <a:r>
              <a:rPr lang="en-US" sz="2200" b="1" dirty="0" smtClean="0">
                <a:solidFill>
                  <a:srgbClr val="000000"/>
                </a:solidFill>
                <a:ea typeface="Raleway"/>
                <a:cs typeface="Raleway"/>
                <a:sym typeface="Raleway"/>
              </a:rPr>
              <a:t>Python</a:t>
            </a:r>
            <a:r>
              <a:rPr lang="en-US" sz="2200" dirty="0">
                <a:solidFill>
                  <a:srgbClr val="000000"/>
                </a:solidFill>
              </a:rPr>
              <a:t>, C++, </a:t>
            </a:r>
            <a:r>
              <a:rPr lang="en-US" sz="2200" dirty="0" err="1">
                <a:solidFill>
                  <a:srgbClr val="000000"/>
                </a:solidFill>
              </a:rPr>
              <a:t>Javascript</a:t>
            </a:r>
            <a:r>
              <a:rPr lang="en-US" sz="2200" dirty="0">
                <a:solidFill>
                  <a:srgbClr val="000000"/>
                </a:solidFill>
              </a:rPr>
              <a:t>, </a:t>
            </a:r>
            <a:r>
              <a:rPr lang="en-US" sz="2200" dirty="0" err="1">
                <a:solidFill>
                  <a:srgbClr val="000000"/>
                </a:solidFill>
              </a:rPr>
              <a:t>etc</a:t>
            </a:r>
            <a:r>
              <a:rPr lang="en-US" sz="2200" dirty="0">
                <a:solidFill>
                  <a:srgbClr val="000000"/>
                </a:solidFill>
              </a:rPr>
              <a:t>, are </a:t>
            </a:r>
            <a:r>
              <a:rPr lang="en-US" sz="2200" dirty="0" smtClean="0">
                <a:solidFill>
                  <a:srgbClr val="000000"/>
                </a:solidFill>
              </a:rPr>
              <a:t>programming languages</a:t>
            </a:r>
          </a:p>
        </p:txBody>
      </p:sp>
      <p:sp>
        <p:nvSpPr>
          <p:cNvPr id="5" name="Slide Number Placeholder 4"/>
          <p:cNvSpPr>
            <a:spLocks noGrp="1"/>
          </p:cNvSpPr>
          <p:nvPr>
            <p:ph type="sldNum" sz="quarter" idx="12"/>
          </p:nvPr>
        </p:nvSpPr>
        <p:spPr/>
        <p:txBody>
          <a:bodyPr/>
          <a:lstStyle/>
          <a:p>
            <a:fld id="{C10C514D-CA1B-47C9-BF9F-AF1006B20279}" type="slidenum">
              <a:rPr lang="en-US" smtClean="0"/>
              <a:t>12</a:t>
            </a:fld>
            <a:endParaRPr lang="en-US" dirty="0"/>
          </a:p>
        </p:txBody>
      </p:sp>
    </p:spTree>
    <p:extLst>
      <p:ext uri="{BB962C8B-B14F-4D97-AF65-F5344CB8AC3E}">
        <p14:creationId xmlns:p14="http://schemas.microsoft.com/office/powerpoint/2010/main" val="398218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4800" dirty="0"/>
              <a:t>The </a:t>
            </a:r>
            <a:r>
              <a:rPr lang="en" sz="4800" dirty="0" smtClean="0"/>
              <a:t>first programmer</a:t>
            </a:r>
            <a:endParaRPr lang="en-US" dirty="0"/>
          </a:p>
        </p:txBody>
      </p:sp>
      <p:sp>
        <p:nvSpPr>
          <p:cNvPr id="3" name="Content Placeholder 2"/>
          <p:cNvSpPr>
            <a:spLocks noGrp="1"/>
          </p:cNvSpPr>
          <p:nvPr>
            <p:ph idx="1"/>
          </p:nvPr>
        </p:nvSpPr>
        <p:spPr>
          <a:xfrm>
            <a:off x="457200" y="1600200"/>
            <a:ext cx="4918050" cy="4800600"/>
          </a:xfrm>
        </p:spPr>
        <p:txBody>
          <a:bodyPr>
            <a:normAutofit/>
          </a:bodyPr>
          <a:lstStyle/>
          <a:p>
            <a:r>
              <a:rPr lang="en-US" sz="2400" dirty="0">
                <a:solidFill>
                  <a:srgbClr val="000000"/>
                </a:solidFill>
                <a:ea typeface="Raleway"/>
                <a:cs typeface="Raleway"/>
                <a:sym typeface="Raleway"/>
              </a:rPr>
              <a:t>In 1842</a:t>
            </a:r>
            <a:r>
              <a:rPr lang="en-US" sz="2400" dirty="0">
                <a:solidFill>
                  <a:srgbClr val="000000"/>
                </a:solidFill>
              </a:rPr>
              <a:t>, Lady Ada Lovelace </a:t>
            </a:r>
            <a:r>
              <a:rPr lang="en-US" sz="2400" dirty="0" smtClean="0">
                <a:solidFill>
                  <a:srgbClr val="000000"/>
                </a:solidFill>
              </a:rPr>
              <a:t>wrote </a:t>
            </a:r>
            <a:r>
              <a:rPr lang="en-US" sz="2400" dirty="0">
                <a:solidFill>
                  <a:srgbClr val="000000"/>
                </a:solidFill>
              </a:rPr>
              <a:t>the first computer program for Charles Babbage's Analytical Engine (1837</a:t>
            </a:r>
            <a:r>
              <a:rPr lang="en-US" sz="2400" dirty="0" smtClean="0">
                <a:solidFill>
                  <a:srgbClr val="000000"/>
                </a:solidFill>
              </a:rPr>
              <a:t>)</a:t>
            </a:r>
            <a:endParaRPr lang="en-US" sz="2400" dirty="0">
              <a:solidFill>
                <a:srgbClr val="000000"/>
              </a:solidFill>
            </a:endParaRPr>
          </a:p>
        </p:txBody>
      </p:sp>
      <p:pic>
        <p:nvPicPr>
          <p:cNvPr id="4" name="Google Shape;192;p24"/>
          <p:cNvPicPr preferRelativeResize="0"/>
          <p:nvPr/>
        </p:nvPicPr>
        <p:blipFill>
          <a:blip r:embed="rId3">
            <a:alphaModFix/>
          </a:blip>
          <a:stretch>
            <a:fillRect/>
          </a:stretch>
        </p:blipFill>
        <p:spPr>
          <a:xfrm>
            <a:off x="5582281" y="1304598"/>
            <a:ext cx="2742476" cy="3938875"/>
          </a:xfrm>
          <a:prstGeom prst="rect">
            <a:avLst/>
          </a:prstGeom>
          <a:noFill/>
          <a:ln>
            <a:noFill/>
          </a:ln>
        </p:spPr>
      </p:pic>
      <p:sp>
        <p:nvSpPr>
          <p:cNvPr id="7" name="Slide Number Placeholder 6"/>
          <p:cNvSpPr>
            <a:spLocks noGrp="1"/>
          </p:cNvSpPr>
          <p:nvPr>
            <p:ph type="sldNum" sz="quarter" idx="12"/>
          </p:nvPr>
        </p:nvSpPr>
        <p:spPr/>
        <p:txBody>
          <a:bodyPr/>
          <a:lstStyle/>
          <a:p>
            <a:fld id="{C10C514D-CA1B-47C9-BF9F-AF1006B20279}" type="slidenum">
              <a:rPr lang="en-US" smtClean="0"/>
              <a:t>13</a:t>
            </a:fld>
            <a:endParaRPr lang="en-US" dirty="0"/>
          </a:p>
        </p:txBody>
      </p:sp>
      <p:sp>
        <p:nvSpPr>
          <p:cNvPr id="8" name="TextBox 7"/>
          <p:cNvSpPr txBox="1"/>
          <p:nvPr/>
        </p:nvSpPr>
        <p:spPr>
          <a:xfrm>
            <a:off x="184191" y="6200745"/>
            <a:ext cx="8166018" cy="553998"/>
          </a:xfrm>
          <a:prstGeom prst="rect">
            <a:avLst/>
          </a:prstGeom>
          <a:noFill/>
        </p:spPr>
        <p:txBody>
          <a:bodyPr wrap="none" rtlCol="0">
            <a:spAutoFit/>
          </a:bodyPr>
          <a:lstStyle/>
          <a:p>
            <a:r>
              <a:rPr lang="en-US" sz="1000" dirty="0" smtClean="0"/>
              <a:t>Source:</a:t>
            </a:r>
          </a:p>
          <a:p>
            <a:r>
              <a:rPr lang="en-US" sz="1000" dirty="0"/>
              <a:t>https://en.wikipedia.org/wiki/Ada_Lovelace#/media/File:Ada_Lovelace_portrait.jpg</a:t>
            </a:r>
            <a:endParaRPr lang="en-US" sz="1000" dirty="0" smtClean="0"/>
          </a:p>
          <a:p>
            <a:r>
              <a:rPr lang="en-US" sz="1000" dirty="0" smtClean="0"/>
              <a:t>http</a:t>
            </a:r>
            <a:r>
              <a:rPr lang="en-US" sz="1000" dirty="0"/>
              <a:t>://collection.sciencemuseum.org.uk/objects/co62245/babbages-analytical-engine-1834-1871-trial-model-analytical-engines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528" y="3318546"/>
            <a:ext cx="3791753" cy="2726654"/>
          </a:xfrm>
          <a:prstGeom prst="rect">
            <a:avLst/>
          </a:prstGeom>
        </p:spPr>
      </p:pic>
    </p:spTree>
    <p:extLst>
      <p:ext uri="{BB962C8B-B14F-4D97-AF65-F5344CB8AC3E}">
        <p14:creationId xmlns:p14="http://schemas.microsoft.com/office/powerpoint/2010/main" val="4237114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4800" dirty="0" smtClean="0"/>
              <a:t>Let’s review some </a:t>
            </a:r>
            <a:r>
              <a:rPr lang="en" sz="4800" dirty="0"/>
              <a:t>concepts</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sz="2400" dirty="0" smtClean="0"/>
              <a:t>What is an advantage of compilers over interpreters?</a:t>
            </a:r>
          </a:p>
          <a:p>
            <a:pPr marL="571500" indent="-457200">
              <a:buFont typeface="+mj-lt"/>
              <a:buAutoNum type="arabicPeriod"/>
            </a:pPr>
            <a:r>
              <a:rPr lang="en-US" sz="2400" dirty="0" smtClean="0"/>
              <a:t>Python is an  ____________________  language.</a:t>
            </a:r>
          </a:p>
          <a:p>
            <a:pPr marL="571500" indent="-457200">
              <a:buFont typeface="+mj-lt"/>
              <a:buAutoNum type="arabicPeriod"/>
            </a:pPr>
            <a:r>
              <a:rPr lang="en-US" sz="2400" dirty="0" smtClean="0">
                <a:solidFill>
                  <a:srgbClr val="000000"/>
                </a:solidFill>
              </a:rPr>
              <a:t>What is an advantage of the high level languages over the low level languages?</a:t>
            </a:r>
          </a:p>
          <a:p>
            <a:pPr marL="571500" indent="-457200">
              <a:buFont typeface="+mj-lt"/>
              <a:buAutoNum type="arabicPeriod"/>
            </a:pPr>
            <a:r>
              <a:rPr lang="en-US" sz="2400" dirty="0" smtClean="0">
                <a:solidFill>
                  <a:srgbClr val="000000"/>
                </a:solidFill>
              </a:rPr>
              <a:t>Which one (compiler or interpreter) produces object code?</a:t>
            </a:r>
          </a:p>
          <a:p>
            <a:pPr marL="571500" indent="-457200">
              <a:buFont typeface="+mj-lt"/>
              <a:buAutoNum type="arabicPeriod"/>
            </a:pPr>
            <a:r>
              <a:rPr lang="en-US" sz="2400" dirty="0" smtClean="0">
                <a:solidFill>
                  <a:srgbClr val="000000"/>
                </a:solidFill>
              </a:rPr>
              <a:t>What would be a synonym of “source code”?</a:t>
            </a:r>
          </a:p>
          <a:p>
            <a:pPr marL="571500" indent="-457200">
              <a:buFont typeface="+mj-lt"/>
              <a:buAutoNum type="arabicPeriod"/>
            </a:pPr>
            <a:endParaRPr lang="en-US" sz="2400" dirty="0">
              <a:solidFill>
                <a:srgbClr val="000000"/>
              </a:solidFill>
            </a:endParaRPr>
          </a:p>
          <a:p>
            <a:endParaRPr lang="en-US" dirty="0"/>
          </a:p>
        </p:txBody>
      </p:sp>
      <p:sp>
        <p:nvSpPr>
          <p:cNvPr id="5" name="Slide Number Placeholder 4"/>
          <p:cNvSpPr>
            <a:spLocks noGrp="1"/>
          </p:cNvSpPr>
          <p:nvPr>
            <p:ph type="sldNum" sz="quarter" idx="12"/>
          </p:nvPr>
        </p:nvSpPr>
        <p:spPr/>
        <p:txBody>
          <a:bodyPr/>
          <a:lstStyle/>
          <a:p>
            <a:fld id="{C10C514D-CA1B-47C9-BF9F-AF1006B20279}" type="slidenum">
              <a:rPr lang="en-US" smtClean="0"/>
              <a:t>14</a:t>
            </a:fld>
            <a:endParaRPr lang="en-US" dirty="0"/>
          </a:p>
        </p:txBody>
      </p:sp>
    </p:spTree>
    <p:extLst>
      <p:ext uri="{BB962C8B-B14F-4D97-AF65-F5344CB8AC3E}">
        <p14:creationId xmlns:p14="http://schemas.microsoft.com/office/powerpoint/2010/main" val="1114350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try our first </a:t>
            </a:r>
            <a:r>
              <a:rPr lang="en-US" dirty="0" err="1"/>
              <a:t>chatbot</a:t>
            </a:r>
            <a:r>
              <a:rPr lang="en-US" dirty="0"/>
              <a:t>!</a:t>
            </a:r>
          </a:p>
        </p:txBody>
      </p:sp>
      <p:sp>
        <p:nvSpPr>
          <p:cNvPr id="3" name="Content Placeholder 2"/>
          <p:cNvSpPr>
            <a:spLocks noGrp="1"/>
          </p:cNvSpPr>
          <p:nvPr>
            <p:ph idx="1"/>
          </p:nvPr>
        </p:nvSpPr>
        <p:spPr/>
        <p:txBody>
          <a:bodyPr>
            <a:normAutofit/>
          </a:bodyPr>
          <a:lstStyle/>
          <a:p>
            <a:r>
              <a:rPr lang="en-US" sz="2400" dirty="0" smtClean="0"/>
              <a:t>Problem Statement: </a:t>
            </a:r>
          </a:p>
          <a:p>
            <a:pPr lvl="1"/>
            <a:r>
              <a:rPr lang="en-US" sz="2400" dirty="0" smtClean="0">
                <a:ea typeface="Raleway"/>
                <a:cs typeface="Raleway"/>
                <a:sym typeface="Raleway"/>
              </a:rPr>
              <a:t>Write </a:t>
            </a:r>
            <a:r>
              <a:rPr lang="en-US" sz="2400" dirty="0">
                <a:ea typeface="Raleway"/>
                <a:cs typeface="Raleway"/>
                <a:sym typeface="Raleway"/>
              </a:rPr>
              <a:t>a </a:t>
            </a:r>
            <a:r>
              <a:rPr lang="en-US" sz="2400" dirty="0" err="1">
                <a:ea typeface="Raleway"/>
                <a:cs typeface="Raleway"/>
                <a:sym typeface="Raleway"/>
              </a:rPr>
              <a:t>chatbot</a:t>
            </a:r>
            <a:r>
              <a:rPr lang="en-US" sz="2400" dirty="0">
                <a:ea typeface="Raleway"/>
                <a:cs typeface="Raleway"/>
                <a:sym typeface="Raleway"/>
              </a:rPr>
              <a:t> that can say </a:t>
            </a:r>
            <a:r>
              <a:rPr lang="en-US" sz="2400" dirty="0" smtClean="0">
                <a:ea typeface="Raleway"/>
                <a:cs typeface="Raleway"/>
                <a:sym typeface="Raleway"/>
              </a:rPr>
              <a:t>Hi! </a:t>
            </a:r>
            <a:r>
              <a:rPr lang="en-US" sz="2400" dirty="0">
                <a:ea typeface="Raleway"/>
                <a:cs typeface="Raleway"/>
                <a:sym typeface="Raleway"/>
              </a:rPr>
              <a:t>and learn your </a:t>
            </a:r>
            <a:r>
              <a:rPr lang="en-US" sz="2400" dirty="0" smtClean="0">
                <a:ea typeface="Raleway"/>
                <a:cs typeface="Raleway"/>
                <a:sym typeface="Raleway"/>
              </a:rPr>
              <a:t>name</a:t>
            </a:r>
            <a:endParaRPr lang="en-US" sz="2400" dirty="0">
              <a:ea typeface="Raleway"/>
              <a:cs typeface="Raleway"/>
              <a:sym typeface="Raleway"/>
            </a:endParaRPr>
          </a:p>
          <a:p>
            <a:endParaRPr lang="en-US" sz="2400" dirty="0"/>
          </a:p>
        </p:txBody>
      </p:sp>
      <p:sp>
        <p:nvSpPr>
          <p:cNvPr id="5" name="Slide Number Placeholder 4"/>
          <p:cNvSpPr>
            <a:spLocks noGrp="1"/>
          </p:cNvSpPr>
          <p:nvPr>
            <p:ph type="sldNum" sz="quarter" idx="12"/>
          </p:nvPr>
        </p:nvSpPr>
        <p:spPr/>
        <p:txBody>
          <a:bodyPr/>
          <a:lstStyle/>
          <a:p>
            <a:fld id="{C10C514D-CA1B-47C9-BF9F-AF1006B20279}" type="slidenum">
              <a:rPr lang="en-US" smtClean="0"/>
              <a:t>15</a:t>
            </a:fld>
            <a:endParaRPr lang="en-US" dirty="0"/>
          </a:p>
        </p:txBody>
      </p:sp>
    </p:spTree>
    <p:extLst>
      <p:ext uri="{BB962C8B-B14F-4D97-AF65-F5344CB8AC3E}">
        <p14:creationId xmlns:p14="http://schemas.microsoft.com/office/powerpoint/2010/main" val="1004478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About variables</a:t>
            </a:r>
            <a:endParaRPr lang="en-US" dirty="0"/>
          </a:p>
        </p:txBody>
      </p:sp>
      <p:sp>
        <p:nvSpPr>
          <p:cNvPr id="5" name="Google Shape;200;p22"/>
          <p:cNvSpPr txBox="1"/>
          <p:nvPr/>
        </p:nvSpPr>
        <p:spPr>
          <a:xfrm>
            <a:off x="585900" y="1629103"/>
            <a:ext cx="7706762" cy="4466897"/>
          </a:xfrm>
          <a:prstGeom prst="rect">
            <a:avLst/>
          </a:prstGeom>
          <a:noFill/>
          <a:ln>
            <a:noFill/>
          </a:ln>
        </p:spPr>
        <p:txBody>
          <a:bodyPr spcFirstLastPara="1" wrap="square" lIns="91425" tIns="91425" rIns="91425" bIns="91425" anchor="t" anchorCtr="0">
            <a:noAutofit/>
          </a:bodyPr>
          <a:lstStyle/>
          <a:p>
            <a:pPr>
              <a:spcBef>
                <a:spcPts val="600"/>
              </a:spcBef>
            </a:pPr>
            <a:r>
              <a:rPr lang="en" sz="2400" dirty="0">
                <a:ea typeface="Raleway Light"/>
                <a:cs typeface="Raleway Light"/>
                <a:sym typeface="Raleway Light"/>
              </a:rPr>
              <a:t>There are some constraints to how you can name your variables, e.g.</a:t>
            </a:r>
            <a:endParaRPr sz="2400" dirty="0">
              <a:ea typeface="Raleway Light"/>
              <a:cs typeface="Raleway Light"/>
              <a:sym typeface="Raleway Light"/>
            </a:endParaRPr>
          </a:p>
          <a:p>
            <a:pPr marL="914400" indent="-342900">
              <a:spcBef>
                <a:spcPts val="600"/>
              </a:spcBef>
              <a:buSzPts val="1800"/>
              <a:buFont typeface="Raleway Light"/>
              <a:buChar char="●"/>
            </a:pPr>
            <a:r>
              <a:rPr lang="en" sz="2400" dirty="0">
                <a:ea typeface="Raleway Light"/>
                <a:cs typeface="Raleway Light"/>
                <a:sym typeface="Raleway Light"/>
              </a:rPr>
              <a:t>Can contain letters, numbers, and underscores</a:t>
            </a:r>
            <a:endParaRPr sz="2400" dirty="0">
              <a:ea typeface="Raleway Light"/>
              <a:cs typeface="Raleway Light"/>
              <a:sym typeface="Raleway Light"/>
            </a:endParaRPr>
          </a:p>
          <a:p>
            <a:pPr marL="914400" indent="-342900">
              <a:buSzPts val="1800"/>
              <a:buFont typeface="Raleway Light"/>
              <a:buChar char="●"/>
            </a:pPr>
            <a:r>
              <a:rPr lang="en" sz="2400" dirty="0">
                <a:ea typeface="Raleway Light"/>
                <a:cs typeface="Raleway Light"/>
                <a:sym typeface="Raleway Light"/>
              </a:rPr>
              <a:t>Should start with a letter (lowercase, by convention)</a:t>
            </a:r>
            <a:endParaRPr sz="2400" dirty="0">
              <a:ea typeface="Raleway Light"/>
              <a:cs typeface="Raleway Light"/>
              <a:sym typeface="Raleway Light"/>
            </a:endParaRPr>
          </a:p>
          <a:p>
            <a:pPr>
              <a:spcBef>
                <a:spcPts val="600"/>
              </a:spcBef>
            </a:pPr>
            <a:endParaRPr sz="2400" dirty="0">
              <a:ea typeface="Raleway Light"/>
              <a:cs typeface="Raleway Light"/>
              <a:sym typeface="Raleway Light"/>
            </a:endParaRPr>
          </a:p>
          <a:p>
            <a:pPr marL="914400" indent="-342900">
              <a:spcBef>
                <a:spcPts val="600"/>
              </a:spcBef>
              <a:buSzPts val="1800"/>
              <a:buFont typeface="Raleway Light"/>
              <a:buChar char="●"/>
            </a:pPr>
            <a:r>
              <a:rPr lang="en" sz="2400" dirty="0">
                <a:ea typeface="Raleway Light"/>
                <a:cs typeface="Raleway Light"/>
                <a:sym typeface="Raleway Light"/>
              </a:rPr>
              <a:t>They can't</a:t>
            </a:r>
            <a:r>
              <a:rPr lang="en" sz="2400" b="1" dirty="0">
                <a:ea typeface="Raleway"/>
                <a:cs typeface="Raleway"/>
                <a:sym typeface="Raleway"/>
              </a:rPr>
              <a:t> </a:t>
            </a:r>
            <a:r>
              <a:rPr lang="en" sz="2400" dirty="0">
                <a:ea typeface="Raleway Light"/>
                <a:cs typeface="Raleway Light"/>
                <a:sym typeface="Raleway Light"/>
              </a:rPr>
              <a:t>contain</a:t>
            </a:r>
            <a:r>
              <a:rPr lang="en" sz="2400" b="1" dirty="0">
                <a:ea typeface="Raleway"/>
                <a:cs typeface="Raleway"/>
                <a:sym typeface="Raleway"/>
              </a:rPr>
              <a:t> </a:t>
            </a:r>
            <a:r>
              <a:rPr lang="en" sz="2400" dirty="0">
                <a:ea typeface="Raleway Light"/>
                <a:cs typeface="Raleway Light"/>
                <a:sym typeface="Raleway Light"/>
              </a:rPr>
              <a:t>spaces or symbols</a:t>
            </a:r>
            <a:endParaRPr sz="2400" dirty="0">
              <a:ea typeface="Raleway Light"/>
              <a:cs typeface="Raleway Light"/>
              <a:sym typeface="Raleway Light"/>
            </a:endParaRPr>
          </a:p>
          <a:p>
            <a:pPr marL="914400" indent="-342900">
              <a:buSzPts val="1800"/>
              <a:buFont typeface="Raleway Light"/>
              <a:buChar char="●"/>
            </a:pPr>
            <a:r>
              <a:rPr lang="en" sz="2400" dirty="0">
                <a:ea typeface="Raleway Light"/>
                <a:cs typeface="Raleway Light"/>
                <a:sym typeface="Raleway Light"/>
              </a:rPr>
              <a:t>They can't be one of the reserved keywords (see below for list)</a:t>
            </a:r>
            <a:endParaRPr sz="2400" dirty="0">
              <a:ea typeface="Raleway Light"/>
              <a:cs typeface="Raleway Light"/>
              <a:sym typeface="Raleway Light"/>
            </a:endParaRPr>
          </a:p>
        </p:txBody>
      </p:sp>
      <p:sp>
        <p:nvSpPr>
          <p:cNvPr id="6" name="Google Shape;201;p22"/>
          <p:cNvSpPr txBox="1"/>
          <p:nvPr/>
        </p:nvSpPr>
        <p:spPr>
          <a:xfrm>
            <a:off x="675174" y="6096000"/>
            <a:ext cx="8128800" cy="454800"/>
          </a:xfrm>
          <a:prstGeom prst="rect">
            <a:avLst/>
          </a:prstGeom>
          <a:noFill/>
          <a:ln>
            <a:noFill/>
          </a:ln>
        </p:spPr>
        <p:txBody>
          <a:bodyPr spcFirstLastPara="1" wrap="square" lIns="91425" tIns="91425" rIns="91425" bIns="91425" anchor="t" anchorCtr="0">
            <a:noAutofit/>
          </a:bodyPr>
          <a:lstStyle/>
          <a:p>
            <a:pPr>
              <a:lnSpc>
                <a:spcPct val="115000"/>
              </a:lnSpc>
            </a:pPr>
            <a:r>
              <a:rPr lang="en" sz="1200" u="sng" dirty="0" smtClean="0">
                <a:solidFill>
                  <a:schemeClr val="hlink"/>
                </a:solidFill>
                <a:latin typeface="Raleway Light"/>
                <a:ea typeface="Raleway Light"/>
                <a:cs typeface="Raleway Light"/>
                <a:sym typeface="Raleway Light"/>
                <a:hlinkClick r:id="rId2"/>
              </a:rPr>
              <a:t>http</a:t>
            </a:r>
            <a:r>
              <a:rPr lang="en" sz="1200" u="sng" dirty="0">
                <a:solidFill>
                  <a:schemeClr val="hlink"/>
                </a:solidFill>
                <a:latin typeface="Raleway Light"/>
                <a:ea typeface="Raleway Light"/>
                <a:cs typeface="Raleway Light"/>
                <a:sym typeface="Raleway Light"/>
                <a:hlinkClick r:id="rId2"/>
              </a:rPr>
              <a:t>://interactivepython.org/runestone/static/thinkcspy/SimplePythonData/VariableNamesandKeywords.html</a:t>
            </a:r>
            <a:endParaRPr sz="1200" dirty="0">
              <a:solidFill>
                <a:srgbClr val="434343"/>
              </a:solidFill>
              <a:latin typeface="Raleway Light"/>
              <a:ea typeface="Raleway Light"/>
              <a:cs typeface="Raleway Light"/>
              <a:sym typeface="Raleway Light"/>
            </a:endParaRPr>
          </a:p>
        </p:txBody>
      </p:sp>
      <p:pic>
        <p:nvPicPr>
          <p:cNvPr id="7" name="Google Shape;202;p22"/>
          <p:cNvPicPr preferRelativeResize="0"/>
          <p:nvPr/>
        </p:nvPicPr>
        <p:blipFill rotWithShape="1">
          <a:blip r:embed="rId3">
            <a:alphaModFix/>
          </a:blip>
          <a:srcRect r="48519"/>
          <a:stretch/>
        </p:blipFill>
        <p:spPr>
          <a:xfrm>
            <a:off x="890120" y="2650419"/>
            <a:ext cx="601676" cy="553200"/>
          </a:xfrm>
          <a:prstGeom prst="rect">
            <a:avLst/>
          </a:prstGeom>
          <a:noFill/>
          <a:ln>
            <a:noFill/>
          </a:ln>
        </p:spPr>
      </p:pic>
      <p:pic>
        <p:nvPicPr>
          <p:cNvPr id="8" name="Google Shape;203;p22"/>
          <p:cNvPicPr preferRelativeResize="0"/>
          <p:nvPr/>
        </p:nvPicPr>
        <p:blipFill rotWithShape="1">
          <a:blip r:embed="rId3">
            <a:alphaModFix/>
          </a:blip>
          <a:srcRect l="48519"/>
          <a:stretch/>
        </p:blipFill>
        <p:spPr>
          <a:xfrm>
            <a:off x="838739" y="4483696"/>
            <a:ext cx="601675" cy="553200"/>
          </a:xfrm>
          <a:prstGeom prst="rect">
            <a:avLst/>
          </a:prstGeom>
          <a:noFill/>
          <a:ln>
            <a:noFill/>
          </a:ln>
        </p:spPr>
      </p:pic>
      <p:pic>
        <p:nvPicPr>
          <p:cNvPr id="9" name="Google Shape;202;p22"/>
          <p:cNvPicPr preferRelativeResize="0"/>
          <p:nvPr/>
        </p:nvPicPr>
        <p:blipFill rotWithShape="1">
          <a:blip r:embed="rId3">
            <a:alphaModFix/>
          </a:blip>
          <a:srcRect r="48519"/>
          <a:stretch/>
        </p:blipFill>
        <p:spPr>
          <a:xfrm>
            <a:off x="890120" y="3309351"/>
            <a:ext cx="601676" cy="553200"/>
          </a:xfrm>
          <a:prstGeom prst="rect">
            <a:avLst/>
          </a:prstGeom>
          <a:noFill/>
          <a:ln>
            <a:noFill/>
          </a:ln>
        </p:spPr>
      </p:pic>
      <p:pic>
        <p:nvPicPr>
          <p:cNvPr id="10" name="Google Shape;203;p22"/>
          <p:cNvPicPr preferRelativeResize="0"/>
          <p:nvPr/>
        </p:nvPicPr>
        <p:blipFill rotWithShape="1">
          <a:blip r:embed="rId3">
            <a:alphaModFix/>
          </a:blip>
          <a:srcRect l="48519"/>
          <a:stretch/>
        </p:blipFill>
        <p:spPr>
          <a:xfrm>
            <a:off x="838739" y="5068426"/>
            <a:ext cx="601675" cy="553200"/>
          </a:xfrm>
          <a:prstGeom prst="rect">
            <a:avLst/>
          </a:prstGeom>
          <a:noFill/>
          <a:ln>
            <a:noFill/>
          </a:ln>
        </p:spPr>
      </p:pic>
      <p:sp>
        <p:nvSpPr>
          <p:cNvPr id="12" name="Slide Number Placeholder 11"/>
          <p:cNvSpPr>
            <a:spLocks noGrp="1"/>
          </p:cNvSpPr>
          <p:nvPr>
            <p:ph type="sldNum" sz="quarter" idx="12"/>
          </p:nvPr>
        </p:nvSpPr>
        <p:spPr/>
        <p:txBody>
          <a:bodyPr/>
          <a:lstStyle/>
          <a:p>
            <a:fld id="{C10C514D-CA1B-47C9-BF9F-AF1006B20279}" type="slidenum">
              <a:rPr lang="en-US" smtClean="0"/>
              <a:t>16</a:t>
            </a:fld>
            <a:endParaRPr lang="en-US" dirty="0"/>
          </a:p>
        </p:txBody>
      </p:sp>
    </p:spTree>
    <p:extLst>
      <p:ext uri="{BB962C8B-B14F-4D97-AF65-F5344CB8AC3E}">
        <p14:creationId xmlns:p14="http://schemas.microsoft.com/office/powerpoint/2010/main" val="241814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normAutofit/>
          </a:bodyPr>
          <a:lstStyle/>
          <a:p>
            <a:r>
              <a:rPr lang="en-US" sz="2400" dirty="0" smtClean="0"/>
              <a:t>Problem Statement: </a:t>
            </a:r>
          </a:p>
          <a:p>
            <a:pPr lvl="1"/>
            <a:r>
              <a:rPr lang="en-US" sz="2400" dirty="0" smtClean="0">
                <a:ea typeface="Raleway"/>
                <a:cs typeface="Raleway"/>
                <a:sym typeface="Raleway"/>
              </a:rPr>
              <a:t>Write </a:t>
            </a:r>
            <a:r>
              <a:rPr lang="en-US" sz="2400" dirty="0">
                <a:ea typeface="Raleway"/>
                <a:cs typeface="Raleway"/>
                <a:sym typeface="Raleway"/>
              </a:rPr>
              <a:t>a </a:t>
            </a:r>
            <a:r>
              <a:rPr lang="en-US" sz="2400" dirty="0" err="1">
                <a:ea typeface="Raleway"/>
                <a:cs typeface="Raleway"/>
                <a:sym typeface="Raleway"/>
              </a:rPr>
              <a:t>chatbot</a:t>
            </a:r>
            <a:r>
              <a:rPr lang="en-US" sz="2400" dirty="0">
                <a:ea typeface="Raleway"/>
                <a:cs typeface="Raleway"/>
                <a:sym typeface="Raleway"/>
              </a:rPr>
              <a:t> that can say hi and learn your </a:t>
            </a:r>
            <a:r>
              <a:rPr lang="en-US" sz="2400" dirty="0" smtClean="0">
                <a:ea typeface="Raleway"/>
                <a:cs typeface="Raleway"/>
                <a:sym typeface="Raleway"/>
              </a:rPr>
              <a:t>name</a:t>
            </a:r>
          </a:p>
          <a:p>
            <a:pPr marL="411480" lvl="1" indent="0">
              <a:buNone/>
            </a:pPr>
            <a:r>
              <a:rPr lang="en-US" sz="2400" dirty="0">
                <a:ea typeface="Raleway"/>
                <a:cs typeface="Raleway"/>
                <a:sym typeface="Raleway"/>
              </a:rPr>
              <a:t>a</a:t>
            </a:r>
            <a:r>
              <a:rPr lang="en-US" sz="2400" dirty="0" smtClean="0">
                <a:ea typeface="Raleway"/>
                <a:cs typeface="Raleway"/>
                <a:sym typeface="Raleway"/>
              </a:rPr>
              <a:t>nd …</a:t>
            </a:r>
          </a:p>
          <a:p>
            <a:pPr lvl="1"/>
            <a:r>
              <a:rPr lang="en-US" sz="2400" dirty="0" smtClean="0">
                <a:solidFill>
                  <a:srgbClr val="00B0F0"/>
                </a:solidFill>
                <a:ea typeface="Raleway Light"/>
                <a:cs typeface="Raleway Light"/>
                <a:sym typeface="Raleway Light"/>
              </a:rPr>
              <a:t>After </a:t>
            </a:r>
            <a:r>
              <a:rPr lang="en-US" sz="2400" dirty="0">
                <a:solidFill>
                  <a:srgbClr val="00B0F0"/>
                </a:solidFill>
                <a:ea typeface="Raleway Light"/>
                <a:cs typeface="Raleway Light"/>
                <a:sym typeface="Raleway Light"/>
              </a:rPr>
              <a:t>the greetings, make the </a:t>
            </a:r>
            <a:r>
              <a:rPr lang="en-US" sz="2400" dirty="0" err="1">
                <a:solidFill>
                  <a:srgbClr val="00B0F0"/>
                </a:solidFill>
                <a:ea typeface="Raleway Light"/>
                <a:cs typeface="Raleway Light"/>
                <a:sym typeface="Raleway Light"/>
              </a:rPr>
              <a:t>chatbot</a:t>
            </a:r>
            <a:r>
              <a:rPr lang="en-US" sz="2400" dirty="0">
                <a:solidFill>
                  <a:srgbClr val="00B0F0"/>
                </a:solidFill>
                <a:ea typeface="Raleway Light"/>
                <a:cs typeface="Raleway Light"/>
                <a:sym typeface="Raleway Light"/>
              </a:rPr>
              <a:t> ask what your </a:t>
            </a:r>
            <a:r>
              <a:rPr lang="en-US" sz="2400" dirty="0" err="1">
                <a:solidFill>
                  <a:srgbClr val="00B0F0"/>
                </a:solidFill>
                <a:ea typeface="Raleway Light"/>
                <a:cs typeface="Raleway Light"/>
                <a:sym typeface="Raleway Light"/>
              </a:rPr>
              <a:t>favourite</a:t>
            </a:r>
            <a:r>
              <a:rPr lang="en-US" sz="2400" dirty="0">
                <a:solidFill>
                  <a:srgbClr val="00B0F0"/>
                </a:solidFill>
                <a:ea typeface="Raleway Light"/>
                <a:cs typeface="Raleway Light"/>
                <a:sym typeface="Raleway Light"/>
              </a:rPr>
              <a:t> </a:t>
            </a:r>
            <a:r>
              <a:rPr lang="en-US" sz="2400" dirty="0" smtClean="0">
                <a:solidFill>
                  <a:srgbClr val="00B0F0"/>
                </a:solidFill>
                <a:ea typeface="Raleway Light"/>
                <a:cs typeface="Raleway Light"/>
                <a:sym typeface="Raleway Light"/>
              </a:rPr>
              <a:t>music band </a:t>
            </a:r>
            <a:r>
              <a:rPr lang="en-US" sz="2400" dirty="0">
                <a:solidFill>
                  <a:srgbClr val="00B0F0"/>
                </a:solidFill>
                <a:ea typeface="Raleway Light"/>
                <a:cs typeface="Raleway Light"/>
                <a:sym typeface="Raleway Light"/>
              </a:rPr>
              <a:t>is, and let you </a:t>
            </a:r>
            <a:r>
              <a:rPr lang="en-US" sz="2400" dirty="0" smtClean="0">
                <a:solidFill>
                  <a:srgbClr val="00B0F0"/>
                </a:solidFill>
                <a:ea typeface="Raleway Light"/>
                <a:cs typeface="Raleway Light"/>
                <a:sym typeface="Raleway Light"/>
              </a:rPr>
              <a:t>respond</a:t>
            </a:r>
          </a:p>
          <a:p>
            <a:pPr lvl="1"/>
            <a:r>
              <a:rPr lang="en-US" sz="2400" dirty="0" smtClean="0">
                <a:solidFill>
                  <a:srgbClr val="00B0F0"/>
                </a:solidFill>
                <a:ea typeface="Raleway Light"/>
                <a:cs typeface="Raleway Light"/>
                <a:sym typeface="Raleway Light"/>
              </a:rPr>
              <a:t>Then, the </a:t>
            </a:r>
            <a:r>
              <a:rPr lang="en-US" sz="2400" dirty="0" err="1">
                <a:solidFill>
                  <a:srgbClr val="00B0F0"/>
                </a:solidFill>
                <a:ea typeface="Raleway Light"/>
                <a:cs typeface="Raleway Light"/>
                <a:sym typeface="Raleway Light"/>
              </a:rPr>
              <a:t>chatbot</a:t>
            </a:r>
            <a:r>
              <a:rPr lang="en-US" sz="2400" dirty="0">
                <a:solidFill>
                  <a:srgbClr val="00B0F0"/>
                </a:solidFill>
                <a:ea typeface="Raleway Light"/>
                <a:cs typeface="Raleway Light"/>
                <a:sym typeface="Raleway Light"/>
              </a:rPr>
              <a:t> </a:t>
            </a:r>
            <a:r>
              <a:rPr lang="en-US" sz="2400" dirty="0" smtClean="0">
                <a:solidFill>
                  <a:srgbClr val="00B0F0"/>
                </a:solidFill>
                <a:ea typeface="Raleway Light"/>
                <a:cs typeface="Raleway Light"/>
                <a:sym typeface="Raleway Light"/>
              </a:rPr>
              <a:t>makes </a:t>
            </a:r>
            <a:r>
              <a:rPr lang="en-US" sz="2400" dirty="0">
                <a:solidFill>
                  <a:srgbClr val="00B0F0"/>
                </a:solidFill>
                <a:ea typeface="Raleway Light"/>
                <a:cs typeface="Raleway Light"/>
                <a:sym typeface="Raleway Light"/>
              </a:rPr>
              <a:t>a comment about your </a:t>
            </a:r>
            <a:r>
              <a:rPr lang="en-US" sz="2400" dirty="0" smtClean="0">
                <a:solidFill>
                  <a:srgbClr val="00B0F0"/>
                </a:solidFill>
                <a:ea typeface="Raleway Light"/>
                <a:cs typeface="Raleway Light"/>
                <a:sym typeface="Raleway Light"/>
              </a:rPr>
              <a:t>response (but it cannot simply repeat what you have just said!)</a:t>
            </a:r>
            <a:endParaRPr lang="en-US" sz="2400" dirty="0">
              <a:solidFill>
                <a:srgbClr val="00B0F0"/>
              </a:solidFill>
              <a:ea typeface="Raleway Light"/>
              <a:cs typeface="Raleway Light"/>
              <a:sym typeface="Raleway Light"/>
            </a:endParaRPr>
          </a:p>
          <a:p>
            <a:pPr lvl="1"/>
            <a:endParaRPr lang="en-US" sz="2400" dirty="0">
              <a:ea typeface="Raleway"/>
              <a:cs typeface="Raleway"/>
              <a:sym typeface="Raleway"/>
            </a:endParaRPr>
          </a:p>
          <a:p>
            <a:endParaRPr lang="en-US" sz="2400" dirty="0"/>
          </a:p>
        </p:txBody>
      </p:sp>
      <p:sp>
        <p:nvSpPr>
          <p:cNvPr id="5" name="Slide Number Placeholder 4"/>
          <p:cNvSpPr>
            <a:spLocks noGrp="1"/>
          </p:cNvSpPr>
          <p:nvPr>
            <p:ph type="sldNum" sz="quarter" idx="12"/>
          </p:nvPr>
        </p:nvSpPr>
        <p:spPr/>
        <p:txBody>
          <a:bodyPr/>
          <a:lstStyle/>
          <a:p>
            <a:fld id="{C10C514D-CA1B-47C9-BF9F-AF1006B20279}" type="slidenum">
              <a:rPr lang="en-US" smtClean="0"/>
              <a:t>17</a:t>
            </a:fld>
            <a:endParaRPr lang="en-US" dirty="0"/>
          </a:p>
        </p:txBody>
      </p:sp>
    </p:spTree>
    <p:extLst>
      <p:ext uri="{BB962C8B-B14F-4D97-AF65-F5344CB8AC3E}">
        <p14:creationId xmlns:p14="http://schemas.microsoft.com/office/powerpoint/2010/main" val="1674096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to …</a:t>
            </a:r>
            <a:endParaRPr lang="en-US" dirty="0"/>
          </a:p>
        </p:txBody>
      </p:sp>
      <p:sp>
        <p:nvSpPr>
          <p:cNvPr id="3" name="Content Placeholder 2"/>
          <p:cNvSpPr>
            <a:spLocks noGrp="1"/>
          </p:cNvSpPr>
          <p:nvPr>
            <p:ph idx="1"/>
          </p:nvPr>
        </p:nvSpPr>
        <p:spPr/>
        <p:txBody>
          <a:bodyPr>
            <a:normAutofit/>
          </a:bodyPr>
          <a:lstStyle/>
          <a:p>
            <a:r>
              <a:rPr lang="en-US" sz="2400" dirty="0" smtClean="0"/>
              <a:t>Update your algorithm -&gt; comments</a:t>
            </a:r>
          </a:p>
          <a:p>
            <a:r>
              <a:rPr lang="en-US" sz="2400" dirty="0" smtClean="0"/>
              <a:t>Translate them into Python</a:t>
            </a:r>
          </a:p>
          <a:p>
            <a:r>
              <a:rPr lang="en-US" sz="2400" dirty="0" smtClean="0"/>
              <a:t>Test your program</a:t>
            </a:r>
            <a:endParaRPr lang="en-US" sz="2400" dirty="0"/>
          </a:p>
        </p:txBody>
      </p:sp>
      <p:sp>
        <p:nvSpPr>
          <p:cNvPr id="5" name="Slide Number Placeholder 4"/>
          <p:cNvSpPr>
            <a:spLocks noGrp="1"/>
          </p:cNvSpPr>
          <p:nvPr>
            <p:ph type="sldNum" sz="quarter" idx="12"/>
          </p:nvPr>
        </p:nvSpPr>
        <p:spPr/>
        <p:txBody>
          <a:bodyPr/>
          <a:lstStyle/>
          <a:p>
            <a:fld id="{C10C514D-CA1B-47C9-BF9F-AF1006B20279}" type="slidenum">
              <a:rPr lang="en-US" smtClean="0"/>
              <a:t>18</a:t>
            </a:fld>
            <a:endParaRPr lang="en-US" dirty="0"/>
          </a:p>
        </p:txBody>
      </p:sp>
    </p:spTree>
    <p:extLst>
      <p:ext uri="{BB962C8B-B14F-4D97-AF65-F5344CB8AC3E}">
        <p14:creationId xmlns:p14="http://schemas.microsoft.com/office/powerpoint/2010/main" val="1296088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4800" dirty="0" smtClean="0"/>
              <a:t>Let’s review some </a:t>
            </a:r>
            <a:r>
              <a:rPr lang="en" sz="4800" dirty="0"/>
              <a:t>concepts</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sz="2400" dirty="0"/>
              <a:t>How do you print in Python</a:t>
            </a:r>
            <a:r>
              <a:rPr lang="en-US" sz="2400" dirty="0" smtClean="0"/>
              <a:t>?</a:t>
            </a:r>
          </a:p>
          <a:p>
            <a:pPr marL="571500" indent="-457200">
              <a:buFont typeface="+mj-lt"/>
              <a:buAutoNum type="arabicPeriod"/>
            </a:pPr>
            <a:r>
              <a:rPr lang="en-US" sz="2400" dirty="0"/>
              <a:t>What is the command or </a:t>
            </a:r>
            <a:r>
              <a:rPr lang="en-US" sz="2400" dirty="0">
                <a:ea typeface="Raleway"/>
                <a:cs typeface="Raleway"/>
                <a:sym typeface="Raleway"/>
              </a:rPr>
              <a:t>function</a:t>
            </a:r>
            <a:r>
              <a:rPr lang="en-US" sz="2400" dirty="0"/>
              <a:t> to get input from the user?</a:t>
            </a:r>
          </a:p>
          <a:p>
            <a:pPr marL="571500" indent="-457200">
              <a:buFont typeface="+mj-lt"/>
              <a:buAutoNum type="arabicPeriod"/>
            </a:pPr>
            <a:r>
              <a:rPr lang="en-US" sz="2400" dirty="0"/>
              <a:t>How do you concatenate two words in Python?</a:t>
            </a:r>
          </a:p>
          <a:p>
            <a:pPr marL="571500" indent="-457200">
              <a:buFont typeface="+mj-lt"/>
              <a:buAutoNum type="arabicPeriod"/>
            </a:pPr>
            <a:r>
              <a:rPr lang="en-US" sz="2400" dirty="0"/>
              <a:t>How do you store an input from the user</a:t>
            </a:r>
            <a:r>
              <a:rPr lang="en-US" sz="2400" dirty="0" smtClean="0"/>
              <a:t>?</a:t>
            </a:r>
          </a:p>
          <a:p>
            <a:pPr marL="571500" indent="-457200">
              <a:buFont typeface="+mj-lt"/>
              <a:buAutoNum type="arabicPeriod"/>
            </a:pPr>
            <a:r>
              <a:rPr lang="en-US" sz="2400" dirty="0"/>
              <a:t>What symbol do we use to assign a value to a variable</a:t>
            </a:r>
            <a:r>
              <a:rPr lang="en-US" sz="2400" dirty="0" smtClean="0"/>
              <a:t>?</a:t>
            </a:r>
            <a:endParaRPr lang="en-US" sz="2400" dirty="0"/>
          </a:p>
          <a:p>
            <a:pPr marL="571500" indent="-457200">
              <a:buFont typeface="+mj-lt"/>
              <a:buAutoNum type="arabicPeriod"/>
            </a:pPr>
            <a:r>
              <a:rPr lang="en-US" sz="2400" dirty="0"/>
              <a:t>What is an example of a </a:t>
            </a:r>
            <a:r>
              <a:rPr lang="en-US" sz="2400" dirty="0" err="1"/>
              <a:t>chatbot</a:t>
            </a:r>
            <a:r>
              <a:rPr lang="en-US" sz="2400" dirty="0"/>
              <a:t>?</a:t>
            </a:r>
          </a:p>
          <a:p>
            <a:pPr marL="114300" indent="0">
              <a:buNone/>
            </a:pPr>
            <a:endParaRPr lang="en-US" b="1" dirty="0">
              <a:solidFill>
                <a:srgbClr val="000000"/>
              </a:solidFill>
            </a:endParaRPr>
          </a:p>
          <a:p>
            <a:endParaRPr lang="en-US" dirty="0"/>
          </a:p>
        </p:txBody>
      </p:sp>
      <p:sp>
        <p:nvSpPr>
          <p:cNvPr id="11" name="Slide Number Placeholder 10"/>
          <p:cNvSpPr>
            <a:spLocks noGrp="1"/>
          </p:cNvSpPr>
          <p:nvPr>
            <p:ph type="sldNum" sz="quarter" idx="12"/>
          </p:nvPr>
        </p:nvSpPr>
        <p:spPr/>
        <p:txBody>
          <a:bodyPr/>
          <a:lstStyle/>
          <a:p>
            <a:fld id="{C10C514D-CA1B-47C9-BF9F-AF1006B20279}" type="slidenum">
              <a:rPr lang="en-US" smtClean="0"/>
              <a:t>19</a:t>
            </a:fld>
            <a:endParaRPr lang="en-US" dirty="0"/>
          </a:p>
        </p:txBody>
      </p:sp>
    </p:spTree>
    <p:extLst>
      <p:ext uri="{BB962C8B-B14F-4D97-AF65-F5344CB8AC3E}">
        <p14:creationId xmlns:p14="http://schemas.microsoft.com/office/powerpoint/2010/main" val="742722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61586" cy="1143000"/>
          </a:xfrm>
        </p:spPr>
        <p:txBody>
          <a:bodyPr/>
          <a:lstStyle/>
          <a:p>
            <a:r>
              <a:rPr lang="en-US" dirty="0" smtClean="0"/>
              <a:t>Weekly </a:t>
            </a:r>
            <a:r>
              <a:rPr lang="en-US" dirty="0"/>
              <a:t>Exercise </a:t>
            </a:r>
            <a:r>
              <a:rPr lang="en-US" dirty="0" smtClean="0"/>
              <a:t>1 - Show Case</a:t>
            </a:r>
            <a:endParaRPr lang="en-US" dirty="0"/>
          </a:p>
        </p:txBody>
      </p:sp>
      <p:sp>
        <p:nvSpPr>
          <p:cNvPr id="3" name="Content Placeholder 2"/>
          <p:cNvSpPr>
            <a:spLocks noGrp="1"/>
          </p:cNvSpPr>
          <p:nvPr>
            <p:ph idx="1"/>
          </p:nvPr>
        </p:nvSpPr>
        <p:spPr>
          <a:xfrm>
            <a:off x="457200" y="1358463"/>
            <a:ext cx="7620000" cy="1527994"/>
          </a:xfrm>
          <a:ln w="25400">
            <a:solidFill>
              <a:srgbClr val="00B0F0"/>
            </a:solidFill>
          </a:ln>
        </p:spPr>
        <p:txBody>
          <a:bodyPr>
            <a:noAutofit/>
          </a:bodyPr>
          <a:lstStyle/>
          <a:p>
            <a:pPr marL="114300" indent="0">
              <a:buNone/>
            </a:pPr>
            <a:r>
              <a:rPr lang="en-US" sz="1400" dirty="0">
                <a:latin typeface="Courier New" panose="02070309020205020404" pitchFamily="49" charset="0"/>
                <a:cs typeface="Courier New" panose="02070309020205020404" pitchFamily="49" charset="0"/>
              </a:rPr>
              <a:t># Weekly Exercise 1: A Joke</a:t>
            </a:r>
          </a:p>
          <a:p>
            <a:pPr marL="114300" indent="0">
              <a:buNone/>
            </a:pPr>
            <a:r>
              <a:rPr lang="en-US" sz="1400" dirty="0" smtClean="0">
                <a:latin typeface="Courier New" panose="02070309020205020404" pitchFamily="49" charset="0"/>
                <a:cs typeface="Courier New" panose="02070309020205020404" pitchFamily="49" charset="0"/>
              </a:rPr>
              <a:t># Date</a:t>
            </a:r>
            <a:r>
              <a:rPr lang="en-US" sz="1400" dirty="0">
                <a:latin typeface="Courier New" panose="02070309020205020404" pitchFamily="49" charset="0"/>
                <a:cs typeface="Courier New" panose="02070309020205020404" pitchFamily="49" charset="0"/>
              </a:rPr>
              <a:t>: May 8th 2019</a:t>
            </a:r>
          </a:p>
          <a:p>
            <a:pPr marL="114300" indent="0">
              <a:buNone/>
            </a:pP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marL="114300" indent="0">
              <a:buNone/>
            </a:pPr>
            <a:endParaRPr lang="en-US" sz="1400" dirty="0" smtClean="0">
              <a:latin typeface="Courier New" panose="02070309020205020404" pitchFamily="49" charset="0"/>
              <a:cs typeface="Courier New" panose="02070309020205020404" pitchFamily="49" charset="0"/>
            </a:endParaRPr>
          </a:p>
          <a:p>
            <a:pPr marL="114300" indent="0">
              <a:buNone/>
            </a:pP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print("What do you call 8 Hobbits? A </a:t>
            </a:r>
            <a:r>
              <a:rPr lang="en-US" sz="1400" dirty="0" err="1">
                <a:latin typeface="Courier New" panose="02070309020205020404" pitchFamily="49" charset="0"/>
                <a:cs typeface="Courier New" panose="02070309020205020404" pitchFamily="49" charset="0"/>
              </a:rPr>
              <a:t>Hobbyte</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fld id="{C10C514D-CA1B-47C9-BF9F-AF1006B20279}" type="slidenum">
              <a:rPr lang="en-US" smtClean="0"/>
              <a:t>2</a:t>
            </a:fld>
            <a:endParaRPr lang="en-US" dirty="0"/>
          </a:p>
        </p:txBody>
      </p:sp>
      <p:sp>
        <p:nvSpPr>
          <p:cNvPr id="6" name="Content Placeholder 2"/>
          <p:cNvSpPr txBox="1">
            <a:spLocks/>
          </p:cNvSpPr>
          <p:nvPr/>
        </p:nvSpPr>
        <p:spPr>
          <a:xfrm>
            <a:off x="457200" y="2978318"/>
            <a:ext cx="7620000" cy="1751338"/>
          </a:xfrm>
          <a:prstGeom prst="rect">
            <a:avLst/>
          </a:prstGeom>
          <a:ln w="25400">
            <a:solidFill>
              <a:srgbClr val="00B050"/>
            </a:solidFill>
          </a:ln>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400" dirty="0" smtClean="0">
                <a:latin typeface="Courier New" panose="02070309020205020404" pitchFamily="49" charset="0"/>
                <a:cs typeface="Courier New" panose="02070309020205020404" pitchFamily="49" charset="0"/>
              </a:rPr>
              <a:t># Weekly Exercise 1 Joke</a:t>
            </a:r>
          </a:p>
          <a:p>
            <a:pPr marL="114300" indent="0">
              <a:buNone/>
            </a:pP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Date: May 8, </a:t>
            </a:r>
            <a:r>
              <a:rPr lang="en-US" sz="1400" dirty="0" smtClean="0">
                <a:latin typeface="Courier New" panose="02070309020205020404" pitchFamily="49" charset="0"/>
                <a:cs typeface="Courier New" panose="02070309020205020404" pitchFamily="49" charset="0"/>
              </a:rPr>
              <a:t>2019</a:t>
            </a:r>
          </a:p>
          <a:p>
            <a:pPr marL="114300" indent="0">
              <a:buNone/>
            </a:pP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p>
          <a:p>
            <a:pPr marL="114300" indent="0">
              <a:buNone/>
            </a:pPr>
            <a:endParaRPr lang="en-US" sz="1400" dirty="0" smtClean="0">
              <a:latin typeface="Courier New" panose="02070309020205020404" pitchFamily="49" charset="0"/>
              <a:cs typeface="Courier New" panose="02070309020205020404" pitchFamily="49" charset="0"/>
            </a:endParaRPr>
          </a:p>
          <a:p>
            <a:pPr marL="114300" indent="0">
              <a:buNone/>
            </a:pPr>
            <a:r>
              <a:rPr lang="en-US" sz="1400" dirty="0">
                <a:latin typeface="Courier New" panose="02070309020205020404" pitchFamily="49" charset="0"/>
                <a:cs typeface="Courier New" panose="02070309020205020404" pitchFamily="49" charset="0"/>
              </a:rPr>
              <a:t>#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print</a:t>
            </a:r>
            <a:r>
              <a:rPr lang="en-US" sz="1400" dirty="0">
                <a:latin typeface="Courier New" panose="02070309020205020404" pitchFamily="49" charset="0"/>
                <a:cs typeface="Courier New" panose="02070309020205020404" pitchFamily="49" charset="0"/>
              </a:rPr>
              <a:t>("You remind me of a software update; whenever I see you, I think 'Not now</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7" name="Content Placeholder 2"/>
          <p:cNvSpPr txBox="1">
            <a:spLocks/>
          </p:cNvSpPr>
          <p:nvPr/>
        </p:nvSpPr>
        <p:spPr>
          <a:xfrm>
            <a:off x="457200" y="4821517"/>
            <a:ext cx="7620000" cy="1863061"/>
          </a:xfrm>
          <a:prstGeom prst="rect">
            <a:avLst/>
          </a:prstGeom>
          <a:ln w="25400">
            <a:solidFill>
              <a:srgbClr val="FFC000"/>
            </a:solidFill>
          </a:ln>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400" dirty="0">
                <a:latin typeface="Courier New" panose="02070309020205020404" pitchFamily="49" charset="0"/>
                <a:cs typeface="Courier New" panose="02070309020205020404" pitchFamily="49" charset="0"/>
              </a:rPr>
              <a:t>#print a computer-related joke on the screen</a:t>
            </a:r>
          </a:p>
          <a:p>
            <a:pPr marL="11430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May 8, </a:t>
            </a:r>
            <a:r>
              <a:rPr lang="en-US" sz="1400" dirty="0" smtClean="0">
                <a:latin typeface="Courier New" panose="02070309020205020404" pitchFamily="49" charset="0"/>
                <a:cs typeface="Courier New" panose="02070309020205020404" pitchFamily="49" charset="0"/>
              </a:rPr>
              <a:t>2019</a:t>
            </a:r>
          </a:p>
          <a:p>
            <a:pPr marL="114300" indent="0">
              <a:buNone/>
            </a:pP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marL="114300" indent="0">
              <a:buNone/>
            </a:pPr>
            <a:endParaRPr lang="en-US" sz="1400" dirty="0" smtClean="0">
              <a:latin typeface="Courier New" panose="02070309020205020404" pitchFamily="49" charset="0"/>
              <a:cs typeface="Courier New" panose="02070309020205020404" pitchFamily="49" charset="0"/>
            </a:endParaRPr>
          </a:p>
          <a:p>
            <a:pPr marL="114300" indent="0">
              <a:buNone/>
            </a:pP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p>
          <a:p>
            <a:pPr marL="114300" indent="0">
              <a:buNone/>
            </a:pPr>
            <a:r>
              <a:rPr lang="en-US" sz="1400" dirty="0" smtClean="0">
                <a:latin typeface="Courier New" panose="02070309020205020404" pitchFamily="49" charset="0"/>
                <a:cs typeface="Courier New" panose="02070309020205020404" pitchFamily="49" charset="0"/>
              </a:rPr>
              <a:t>print</a:t>
            </a:r>
            <a:r>
              <a:rPr lang="en-US" sz="1400" dirty="0">
                <a:latin typeface="Courier New" panose="02070309020205020404" pitchFamily="49" charset="0"/>
                <a:cs typeface="Courier New" panose="02070309020205020404" pitchFamily="49" charset="0"/>
              </a:rPr>
              <a:t>("What's a computer's </a:t>
            </a:r>
            <a:r>
              <a:rPr lang="en-US" sz="1400" dirty="0" err="1">
                <a:latin typeface="Courier New" panose="02070309020205020404" pitchFamily="49" charset="0"/>
                <a:cs typeface="Courier New" panose="02070309020205020404" pitchFamily="49" charset="0"/>
              </a:rPr>
              <a:t>favourite</a:t>
            </a:r>
            <a:r>
              <a:rPr lang="en-US" sz="1400" dirty="0">
                <a:latin typeface="Courier New" panose="02070309020205020404" pitchFamily="49" charset="0"/>
                <a:cs typeface="Courier New" panose="02070309020205020404" pitchFamily="49" charset="0"/>
              </a:rPr>
              <a:t> snack?")</a:t>
            </a:r>
          </a:p>
          <a:p>
            <a:pPr marL="114300" indent="0">
              <a:buNone/>
            </a:pPr>
            <a:r>
              <a:rPr lang="en-US" sz="1400" dirty="0">
                <a:latin typeface="Courier New" panose="02070309020205020404" pitchFamily="49" charset="0"/>
                <a:cs typeface="Courier New" panose="02070309020205020404" pitchFamily="49" charset="0"/>
              </a:rPr>
              <a:t>print("Microchips!")</a:t>
            </a:r>
          </a:p>
        </p:txBody>
      </p:sp>
    </p:spTree>
    <p:extLst>
      <p:ext uri="{BB962C8B-B14F-4D97-AF65-F5344CB8AC3E}">
        <p14:creationId xmlns:p14="http://schemas.microsoft.com/office/powerpoint/2010/main" val="337572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t>
            </a:r>
            <a:r>
              <a:rPr lang="en-US" dirty="0" smtClean="0"/>
              <a:t>create another </a:t>
            </a:r>
            <a:r>
              <a:rPr lang="en-US" dirty="0" err="1" smtClean="0"/>
              <a:t>chatbot</a:t>
            </a:r>
            <a:r>
              <a:rPr lang="en-US" dirty="0"/>
              <a:t>!</a:t>
            </a:r>
          </a:p>
        </p:txBody>
      </p:sp>
      <p:sp>
        <p:nvSpPr>
          <p:cNvPr id="3" name="Content Placeholder 2"/>
          <p:cNvSpPr>
            <a:spLocks noGrp="1"/>
          </p:cNvSpPr>
          <p:nvPr>
            <p:ph idx="1"/>
          </p:nvPr>
        </p:nvSpPr>
        <p:spPr/>
        <p:txBody>
          <a:bodyPr>
            <a:normAutofit/>
          </a:bodyPr>
          <a:lstStyle/>
          <a:p>
            <a:r>
              <a:rPr lang="en-US" sz="2400" dirty="0" smtClean="0"/>
              <a:t>Problem Statement: </a:t>
            </a:r>
          </a:p>
          <a:p>
            <a:pPr lvl="1"/>
            <a:r>
              <a:rPr lang="en-US" sz="2400" dirty="0" smtClean="0">
                <a:ea typeface="Raleway"/>
                <a:cs typeface="Raleway"/>
                <a:sym typeface="Raleway"/>
              </a:rPr>
              <a:t>Write </a:t>
            </a:r>
            <a:r>
              <a:rPr lang="en-US" sz="2400" dirty="0">
                <a:ea typeface="Raleway"/>
                <a:cs typeface="Raleway"/>
                <a:sym typeface="Raleway"/>
              </a:rPr>
              <a:t>a </a:t>
            </a:r>
            <a:r>
              <a:rPr lang="en-US" sz="2400" dirty="0" err="1">
                <a:ea typeface="Raleway"/>
                <a:cs typeface="Raleway"/>
                <a:sym typeface="Raleway"/>
              </a:rPr>
              <a:t>chatbot</a:t>
            </a:r>
            <a:r>
              <a:rPr lang="en-US" sz="2400" dirty="0">
                <a:ea typeface="Raleway"/>
                <a:cs typeface="Raleway"/>
                <a:sym typeface="Raleway"/>
              </a:rPr>
              <a:t> </a:t>
            </a:r>
            <a:r>
              <a:rPr lang="en-US" sz="2400" dirty="0" smtClean="0">
                <a:ea typeface="Raleway"/>
                <a:cs typeface="Raleway"/>
                <a:sym typeface="Raleway"/>
              </a:rPr>
              <a:t>that prints random cookie fortune statements</a:t>
            </a:r>
            <a:endParaRPr lang="en-US" sz="2400" dirty="0"/>
          </a:p>
        </p:txBody>
      </p:sp>
      <p:sp>
        <p:nvSpPr>
          <p:cNvPr id="5" name="Slide Number Placeholder 4"/>
          <p:cNvSpPr>
            <a:spLocks noGrp="1"/>
          </p:cNvSpPr>
          <p:nvPr>
            <p:ph type="sldNum" sz="quarter" idx="12"/>
          </p:nvPr>
        </p:nvSpPr>
        <p:spPr/>
        <p:txBody>
          <a:bodyPr/>
          <a:lstStyle/>
          <a:p>
            <a:fld id="{C10C514D-CA1B-47C9-BF9F-AF1006B20279}" type="slidenum">
              <a:rPr lang="en-US" smtClean="0"/>
              <a:t>20</a:t>
            </a:fld>
            <a:endParaRPr lang="en-US" dirty="0"/>
          </a:p>
        </p:txBody>
      </p:sp>
    </p:spTree>
    <p:extLst>
      <p:ext uri="{BB962C8B-B14F-4D97-AF65-F5344CB8AC3E}">
        <p14:creationId xmlns:p14="http://schemas.microsoft.com/office/powerpoint/2010/main" val="718989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1186" cy="1143000"/>
          </a:xfrm>
        </p:spPr>
        <p:txBody>
          <a:bodyPr/>
          <a:lstStyle/>
          <a:p>
            <a:r>
              <a:rPr lang="en" sz="4800" dirty="0" smtClean="0"/>
              <a:t>Let’s review some more concepts</a:t>
            </a:r>
            <a:endParaRPr lang="en-US" dirty="0"/>
          </a:p>
        </p:txBody>
      </p:sp>
      <p:sp>
        <p:nvSpPr>
          <p:cNvPr id="3" name="Content Placeholder 2"/>
          <p:cNvSpPr>
            <a:spLocks noGrp="1"/>
          </p:cNvSpPr>
          <p:nvPr>
            <p:ph idx="1"/>
          </p:nvPr>
        </p:nvSpPr>
        <p:spPr>
          <a:xfrm>
            <a:off x="457200" y="2112578"/>
            <a:ext cx="7620000" cy="4288221"/>
          </a:xfrm>
        </p:spPr>
        <p:txBody>
          <a:bodyPr/>
          <a:lstStyle/>
          <a:p>
            <a:pPr marL="457200" indent="-457200">
              <a:buFont typeface="+mj-lt"/>
              <a:buAutoNum type="arabicPeriod"/>
            </a:pPr>
            <a:r>
              <a:rPr lang="en-US" sz="2400" dirty="0">
                <a:solidFill>
                  <a:srgbClr val="000000"/>
                </a:solidFill>
              </a:rPr>
              <a:t>How do we make a list in Python?</a:t>
            </a:r>
          </a:p>
          <a:p>
            <a:pPr marL="457200" indent="-457200">
              <a:buFont typeface="+mj-lt"/>
              <a:buAutoNum type="arabicPeriod"/>
            </a:pPr>
            <a:r>
              <a:rPr lang="en-US" sz="2400" dirty="0">
                <a:solidFill>
                  <a:srgbClr val="000000"/>
                </a:solidFill>
              </a:rPr>
              <a:t>What module do we need to import to randomly choose something from a list</a:t>
            </a:r>
            <a:r>
              <a:rPr lang="en-US" sz="2400" dirty="0" smtClean="0">
                <a:solidFill>
                  <a:srgbClr val="000000"/>
                </a:solidFill>
              </a:rPr>
              <a:t>?</a:t>
            </a:r>
            <a:endParaRPr lang="en-US" sz="2400" dirty="0">
              <a:solidFill>
                <a:srgbClr val="000000"/>
              </a:solidFill>
            </a:endParaRPr>
          </a:p>
          <a:p>
            <a:pPr marL="457200" indent="-457200">
              <a:buFont typeface="+mj-lt"/>
              <a:buAutoNum type="arabicPeriod"/>
            </a:pPr>
            <a:r>
              <a:rPr lang="en-US" sz="2400" dirty="0" smtClean="0">
                <a:solidFill>
                  <a:srgbClr val="000000"/>
                </a:solidFill>
              </a:rPr>
              <a:t>How can we test smaller pieces of our Python code?</a:t>
            </a:r>
          </a:p>
          <a:p>
            <a:pPr marL="457200" indent="-457200">
              <a:buFont typeface="+mj-lt"/>
              <a:buAutoNum type="arabicPeriod"/>
            </a:pPr>
            <a:r>
              <a:rPr lang="en-US" sz="2400" dirty="0" smtClean="0">
                <a:solidFill>
                  <a:srgbClr val="000000"/>
                </a:solidFill>
              </a:rPr>
              <a:t>What </a:t>
            </a:r>
            <a:r>
              <a:rPr lang="en-US" sz="2400" dirty="0">
                <a:solidFill>
                  <a:srgbClr val="000000"/>
                </a:solidFill>
              </a:rPr>
              <a:t>is concatenation?</a:t>
            </a:r>
          </a:p>
          <a:p>
            <a:pPr marL="457200" indent="-457200">
              <a:buFont typeface="+mj-lt"/>
              <a:buAutoNum type="arabicPeriod"/>
            </a:pPr>
            <a:r>
              <a:rPr lang="en-US" sz="2400" dirty="0">
                <a:solidFill>
                  <a:srgbClr val="000000"/>
                </a:solidFill>
              </a:rPr>
              <a:t>What does a dot after a module name do?</a:t>
            </a:r>
          </a:p>
          <a:p>
            <a:pPr marL="457200" indent="-457200">
              <a:buFont typeface="+mj-lt"/>
              <a:buAutoNum type="arabicPeriod"/>
            </a:pPr>
            <a:r>
              <a:rPr lang="en-US" sz="2400" dirty="0">
                <a:solidFill>
                  <a:srgbClr val="000000"/>
                </a:solidFill>
              </a:rPr>
              <a:t>What is the only kind of symbol we can have in a variable name</a:t>
            </a:r>
            <a:r>
              <a:rPr lang="en-US" sz="2400" dirty="0" smtClean="0">
                <a:solidFill>
                  <a:srgbClr val="000000"/>
                </a:solidFill>
              </a:rPr>
              <a:t>?</a:t>
            </a:r>
            <a:endParaRPr lang="en-US" sz="2400" dirty="0">
              <a:solidFill>
                <a:srgbClr val="000000"/>
              </a:solidFill>
            </a:endParaRPr>
          </a:p>
          <a:p>
            <a:endParaRPr lang="en-US" dirty="0"/>
          </a:p>
        </p:txBody>
      </p:sp>
      <p:sp>
        <p:nvSpPr>
          <p:cNvPr id="5" name="Slide Number Placeholder 4"/>
          <p:cNvSpPr>
            <a:spLocks noGrp="1"/>
          </p:cNvSpPr>
          <p:nvPr>
            <p:ph type="sldNum" sz="quarter" idx="12"/>
          </p:nvPr>
        </p:nvSpPr>
        <p:spPr/>
        <p:txBody>
          <a:bodyPr/>
          <a:lstStyle/>
          <a:p>
            <a:fld id="{C10C514D-CA1B-47C9-BF9F-AF1006B20279}" type="slidenum">
              <a:rPr lang="en-US" smtClean="0"/>
              <a:t>21</a:t>
            </a:fld>
            <a:endParaRPr lang="en-US" dirty="0"/>
          </a:p>
        </p:txBody>
      </p:sp>
    </p:spTree>
    <p:extLst>
      <p:ext uri="{BB962C8B-B14F-4D97-AF65-F5344CB8AC3E}">
        <p14:creationId xmlns:p14="http://schemas.microsoft.com/office/powerpoint/2010/main" val="13280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Lecture</a:t>
            </a:r>
            <a:endParaRPr lang="en-US" dirty="0"/>
          </a:p>
        </p:txBody>
      </p:sp>
      <p:sp>
        <p:nvSpPr>
          <p:cNvPr id="3" name="Content Placeholder 2"/>
          <p:cNvSpPr>
            <a:spLocks noGrp="1"/>
          </p:cNvSpPr>
          <p:nvPr>
            <p:ph idx="1"/>
          </p:nvPr>
        </p:nvSpPr>
        <p:spPr>
          <a:xfrm>
            <a:off x="457200" y="1600200"/>
            <a:ext cx="7620000" cy="2404241"/>
          </a:xfrm>
        </p:spPr>
        <p:txBody>
          <a:bodyPr>
            <a:normAutofit/>
          </a:bodyPr>
          <a:lstStyle/>
          <a:p>
            <a:r>
              <a:rPr lang="en-US" sz="2400" dirty="0" smtClean="0"/>
              <a:t>We shall practice using </a:t>
            </a:r>
            <a:r>
              <a:rPr lang="en-US" sz="2400" b="1" i="1" dirty="0" smtClean="0"/>
              <a:t>randomness</a:t>
            </a:r>
            <a:r>
              <a:rPr lang="en-US" sz="2400" dirty="0" smtClean="0"/>
              <a:t> in our programs</a:t>
            </a:r>
          </a:p>
          <a:p>
            <a:endParaRPr lang="en-US" sz="2400" dirty="0" smtClean="0"/>
          </a:p>
          <a:p>
            <a:r>
              <a:rPr lang="en-US" sz="2400" dirty="0" smtClean="0"/>
              <a:t>We shall introduce </a:t>
            </a:r>
            <a:r>
              <a:rPr lang="en-US" sz="2400" b="1" i="1" dirty="0" smtClean="0"/>
              <a:t>branching</a:t>
            </a:r>
          </a:p>
          <a:p>
            <a:pPr lvl="1"/>
            <a:r>
              <a:rPr lang="en-US" sz="2400" dirty="0" smtClean="0"/>
              <a:t>A way to control the </a:t>
            </a:r>
            <a:r>
              <a:rPr lang="en-US" sz="2400" u="sng" dirty="0" smtClean="0"/>
              <a:t>execution flow</a:t>
            </a:r>
            <a:endParaRPr lang="en-US" sz="2400" u="sng" dirty="0"/>
          </a:p>
        </p:txBody>
      </p:sp>
      <p:sp>
        <p:nvSpPr>
          <p:cNvPr id="4" name="Slide Number Placeholder 3"/>
          <p:cNvSpPr>
            <a:spLocks noGrp="1"/>
          </p:cNvSpPr>
          <p:nvPr>
            <p:ph type="sldNum" sz="quarter" idx="12"/>
          </p:nvPr>
        </p:nvSpPr>
        <p:spPr/>
        <p:txBody>
          <a:bodyPr/>
          <a:lstStyle/>
          <a:p>
            <a:fld id="{C10C514D-CA1B-47C9-BF9F-AF1006B20279}" type="slidenum">
              <a:rPr lang="en-US" smtClean="0"/>
              <a:t>22</a:t>
            </a:fld>
            <a:endParaRPr lang="en-US" dirty="0"/>
          </a:p>
        </p:txBody>
      </p:sp>
      <p:sp>
        <p:nvSpPr>
          <p:cNvPr id="5" name="Rounded Rectangular Callout 4"/>
          <p:cNvSpPr/>
          <p:nvPr/>
        </p:nvSpPr>
        <p:spPr>
          <a:xfrm>
            <a:off x="4971393" y="4258444"/>
            <a:ext cx="2343807" cy="754993"/>
          </a:xfrm>
          <a:prstGeom prst="wedgeRoundRectCallout">
            <a:avLst>
              <a:gd name="adj1" fmla="val -40456"/>
              <a:gd name="adj2" fmla="val -104166"/>
              <a:gd name="adj3" fmla="val 16667"/>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02786" y="4405107"/>
            <a:ext cx="2081019" cy="461665"/>
          </a:xfrm>
          <a:prstGeom prst="rect">
            <a:avLst/>
          </a:prstGeom>
          <a:noFill/>
        </p:spPr>
        <p:txBody>
          <a:bodyPr wrap="none" rtlCol="0">
            <a:spAutoFit/>
          </a:bodyPr>
          <a:lstStyle/>
          <a:p>
            <a:r>
              <a:rPr lang="en-US" sz="2400" dirty="0" smtClean="0">
                <a:solidFill>
                  <a:srgbClr val="FF0000"/>
                </a:solidFill>
              </a:rPr>
              <a:t>What’s that?</a:t>
            </a:r>
            <a:endParaRPr lang="en-US" sz="2400" dirty="0">
              <a:solidFill>
                <a:srgbClr val="FF0000"/>
              </a:solidFill>
            </a:endParaRPr>
          </a:p>
        </p:txBody>
      </p:sp>
    </p:spTree>
    <p:extLst>
      <p:ext uri="{BB962C8B-B14F-4D97-AF65-F5344CB8AC3E}">
        <p14:creationId xmlns:p14="http://schemas.microsoft.com/office/powerpoint/2010/main" val="184368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Exercise 1 - Feedback</a:t>
            </a:r>
            <a:endParaRPr lang="en-US" dirty="0"/>
          </a:p>
        </p:txBody>
      </p:sp>
      <p:sp>
        <p:nvSpPr>
          <p:cNvPr id="3" name="Content Placeholder 2"/>
          <p:cNvSpPr>
            <a:spLocks noGrp="1"/>
          </p:cNvSpPr>
          <p:nvPr>
            <p:ph idx="1"/>
          </p:nvPr>
        </p:nvSpPr>
        <p:spPr/>
        <p:txBody>
          <a:bodyPr>
            <a:normAutofit fontScale="92500"/>
          </a:bodyPr>
          <a:lstStyle/>
          <a:p>
            <a:r>
              <a:rPr lang="en-US" sz="2600" dirty="0" smtClean="0"/>
              <a:t>Marking criteria: </a:t>
            </a:r>
            <a:r>
              <a:rPr lang="en-US" sz="2400" dirty="0" smtClean="0">
                <a:solidFill>
                  <a:srgbClr val="FF0000"/>
                </a:solidFill>
              </a:rPr>
              <a:t>Completeness</a:t>
            </a:r>
          </a:p>
          <a:p>
            <a:pPr>
              <a:spcBef>
                <a:spcPts val="600"/>
              </a:spcBef>
            </a:pPr>
            <a:endParaRPr lang="en-US" sz="2400" dirty="0" smtClean="0"/>
          </a:p>
          <a:p>
            <a:pPr>
              <a:spcBef>
                <a:spcPts val="600"/>
              </a:spcBef>
            </a:pPr>
            <a:r>
              <a:rPr lang="en-US" sz="2600" dirty="0" smtClean="0"/>
              <a:t>Possible problems:</a:t>
            </a:r>
          </a:p>
          <a:p>
            <a:pPr lvl="1">
              <a:spcBef>
                <a:spcPts val="600"/>
              </a:spcBef>
            </a:pPr>
            <a:r>
              <a:rPr lang="en-US" sz="2400" dirty="0" smtClean="0"/>
              <a:t>Program </a:t>
            </a:r>
            <a:r>
              <a:rPr lang="en-US" sz="2400" dirty="0"/>
              <a:t>does not load in Repl.it when click on </a:t>
            </a:r>
            <a:r>
              <a:rPr lang="en-US" sz="2400" dirty="0" smtClean="0"/>
              <a:t>link</a:t>
            </a:r>
          </a:p>
          <a:p>
            <a:pPr lvl="1">
              <a:spcBef>
                <a:spcPts val="600"/>
              </a:spcBef>
            </a:pPr>
            <a:r>
              <a:rPr lang="en-US" sz="2400" dirty="0" smtClean="0"/>
              <a:t>What </a:t>
            </a:r>
            <a:r>
              <a:rPr lang="en-US" sz="2400" dirty="0"/>
              <a:t>was submitted was not a proper Repl.it </a:t>
            </a:r>
            <a:r>
              <a:rPr lang="en-US" sz="2400" dirty="0" smtClean="0"/>
              <a:t>link</a:t>
            </a:r>
          </a:p>
          <a:p>
            <a:pPr lvl="1">
              <a:spcBef>
                <a:spcPts val="600"/>
              </a:spcBef>
            </a:pPr>
            <a:r>
              <a:rPr lang="en-US" sz="2400" dirty="0" smtClean="0"/>
              <a:t>No header</a:t>
            </a:r>
          </a:p>
          <a:p>
            <a:pPr lvl="1">
              <a:spcBef>
                <a:spcPts val="600"/>
              </a:spcBef>
            </a:pPr>
            <a:r>
              <a:rPr lang="en-US" sz="2400" dirty="0" smtClean="0"/>
              <a:t>Incomplete </a:t>
            </a:r>
            <a:r>
              <a:rPr lang="en-US" sz="2400" dirty="0"/>
              <a:t>header – missing </a:t>
            </a:r>
            <a:r>
              <a:rPr lang="en-US" sz="2400" dirty="0" smtClean="0"/>
              <a:t>name/description/author/date</a:t>
            </a:r>
          </a:p>
          <a:p>
            <a:pPr lvl="1">
              <a:spcBef>
                <a:spcPts val="600"/>
              </a:spcBef>
            </a:pPr>
            <a:r>
              <a:rPr lang="en-US" sz="2400" dirty="0" smtClean="0"/>
              <a:t>No algorithm/comments</a:t>
            </a:r>
          </a:p>
          <a:p>
            <a:pPr lvl="1">
              <a:spcBef>
                <a:spcPts val="600"/>
              </a:spcBef>
            </a:pPr>
            <a:r>
              <a:rPr lang="en-US" sz="2400" dirty="0" smtClean="0"/>
              <a:t>Syntax errors</a:t>
            </a:r>
          </a:p>
          <a:p>
            <a:pPr lvl="1">
              <a:spcBef>
                <a:spcPts val="600"/>
              </a:spcBef>
            </a:pPr>
            <a:r>
              <a:rPr lang="en-US" sz="2400" dirty="0" smtClean="0"/>
              <a:t>Joke </a:t>
            </a:r>
            <a:r>
              <a:rPr lang="en-US" sz="2400" dirty="0"/>
              <a:t>not computer </a:t>
            </a:r>
            <a:r>
              <a:rPr lang="en-US" sz="2400" dirty="0" smtClean="0"/>
              <a:t>related </a:t>
            </a:r>
            <a:r>
              <a:rPr lang="en-US" sz="2400" dirty="0" smtClean="0">
                <a:solidFill>
                  <a:srgbClr val="00B050"/>
                </a:solidFill>
              </a:rPr>
              <a:t>&lt;- semantic error</a:t>
            </a:r>
            <a:endParaRPr lang="en-US" sz="2400" dirty="0">
              <a:solidFill>
                <a:srgbClr val="00B050"/>
              </a:solidFill>
            </a:endParaRPr>
          </a:p>
          <a:p>
            <a:endParaRPr lang="en-US" dirty="0"/>
          </a:p>
        </p:txBody>
      </p:sp>
      <p:sp>
        <p:nvSpPr>
          <p:cNvPr id="4" name="Slide Number Placeholder 3"/>
          <p:cNvSpPr>
            <a:spLocks noGrp="1"/>
          </p:cNvSpPr>
          <p:nvPr>
            <p:ph type="sldNum" sz="quarter" idx="12"/>
          </p:nvPr>
        </p:nvSpPr>
        <p:spPr/>
        <p:txBody>
          <a:bodyPr/>
          <a:lstStyle/>
          <a:p>
            <a:fld id="{C10C514D-CA1B-47C9-BF9F-AF1006B20279}" type="slidenum">
              <a:rPr lang="en-US" smtClean="0"/>
              <a:t>3</a:t>
            </a:fld>
            <a:endParaRPr lang="en-US" dirty="0"/>
          </a:p>
        </p:txBody>
      </p:sp>
    </p:spTree>
    <p:extLst>
      <p:ext uri="{BB962C8B-B14F-4D97-AF65-F5344CB8AC3E}">
        <p14:creationId xmlns:p14="http://schemas.microsoft.com/office/powerpoint/2010/main" val="3179321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0</a:t>
            </a:r>
            <a:br>
              <a:rPr lang="en-US" dirty="0" smtClean="0"/>
            </a:br>
            <a:r>
              <a:rPr lang="en-US" dirty="0" smtClean="0"/>
              <a:t>What </a:t>
            </a:r>
            <a:r>
              <a:rPr lang="en-US" dirty="0"/>
              <a:t>is Computing Science? </a:t>
            </a:r>
          </a:p>
        </p:txBody>
      </p:sp>
      <p:sp>
        <p:nvSpPr>
          <p:cNvPr id="3" name="Content Placeholder 2"/>
          <p:cNvSpPr>
            <a:spLocks noGrp="1"/>
          </p:cNvSpPr>
          <p:nvPr>
            <p:ph idx="1"/>
          </p:nvPr>
        </p:nvSpPr>
        <p:spPr>
          <a:xfrm>
            <a:off x="457200" y="1874520"/>
            <a:ext cx="7620000" cy="4526280"/>
          </a:xfrm>
        </p:spPr>
        <p:txBody>
          <a:bodyPr/>
          <a:lstStyle/>
          <a:p>
            <a:r>
              <a:rPr lang="en-US" sz="2400" dirty="0" smtClean="0"/>
              <a:t>In </a:t>
            </a:r>
            <a:r>
              <a:rPr lang="en-US" sz="2400" dirty="0"/>
              <a:t>the first week, we'll talk about what computing science is, where it comes from, why it's awesome, and start to learn about how it </a:t>
            </a:r>
            <a:r>
              <a:rPr lang="en-US" sz="2400" dirty="0" smtClean="0"/>
              <a:t>works.</a:t>
            </a:r>
          </a:p>
          <a:p>
            <a:pPr marL="114300" indent="0">
              <a:buNone/>
            </a:pPr>
            <a:endParaRPr lang="en-US" sz="2400" dirty="0" smtClean="0"/>
          </a:p>
          <a:p>
            <a:r>
              <a:rPr lang="en-US" sz="2400" dirty="0" smtClean="0"/>
              <a:t>You'll </a:t>
            </a:r>
            <a:r>
              <a:rPr lang="en-US" sz="2400" dirty="0"/>
              <a:t>get set up with the tools that we'll be using in this class to help you become proficient computer scientists by the end of this </a:t>
            </a:r>
            <a:r>
              <a:rPr lang="en-US" sz="2400" dirty="0" smtClean="0"/>
              <a:t>course.</a:t>
            </a:r>
          </a:p>
          <a:p>
            <a:pPr marL="114300" indent="0">
              <a:buNone/>
            </a:pPr>
            <a:endParaRPr lang="en-US" sz="2400" dirty="0" smtClean="0"/>
          </a:p>
          <a:p>
            <a:r>
              <a:rPr lang="en-US" sz="2400" dirty="0" smtClean="0"/>
              <a:t>By </a:t>
            </a:r>
            <a:r>
              <a:rPr lang="en-US" sz="2400" dirty="0"/>
              <a:t>the way, in computing, we count from 0 </a:t>
            </a:r>
            <a:r>
              <a:rPr lang="en-US" sz="2400" dirty="0" smtClean="0"/>
              <a:t>:)</a:t>
            </a:r>
            <a:endParaRPr lang="en-US" sz="2400" dirty="0"/>
          </a:p>
          <a:p>
            <a:endParaRPr lang="en-US" sz="2400" dirty="0"/>
          </a:p>
        </p:txBody>
      </p:sp>
      <p:sp>
        <p:nvSpPr>
          <p:cNvPr id="6" name="Slide Number Placeholder 5"/>
          <p:cNvSpPr>
            <a:spLocks noGrp="1"/>
          </p:cNvSpPr>
          <p:nvPr>
            <p:ph type="sldNum" sz="quarter" idx="12"/>
          </p:nvPr>
        </p:nvSpPr>
        <p:spPr/>
        <p:txBody>
          <a:bodyPr/>
          <a:lstStyle/>
          <a:p>
            <a:fld id="{C10C514D-CA1B-47C9-BF9F-AF1006B20279}" type="slidenum">
              <a:rPr lang="en-US" smtClean="0"/>
              <a:t>4</a:t>
            </a:fld>
            <a:endParaRPr lang="en-US" dirty="0"/>
          </a:p>
        </p:txBody>
      </p:sp>
    </p:spTree>
    <p:extLst>
      <p:ext uri="{BB962C8B-B14F-4D97-AF65-F5344CB8AC3E}">
        <p14:creationId xmlns:p14="http://schemas.microsoft.com/office/powerpoint/2010/main" val="196609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from Last Lecture </a:t>
            </a:r>
            <a:endParaRPr lang="en-US" dirty="0"/>
          </a:p>
        </p:txBody>
      </p:sp>
      <p:sp>
        <p:nvSpPr>
          <p:cNvPr id="3" name="Content Placeholder 2"/>
          <p:cNvSpPr>
            <a:spLocks noGrp="1"/>
          </p:cNvSpPr>
          <p:nvPr>
            <p:ph idx="1"/>
          </p:nvPr>
        </p:nvSpPr>
        <p:spPr/>
        <p:txBody>
          <a:bodyPr>
            <a:normAutofit/>
          </a:bodyPr>
          <a:lstStyle/>
          <a:p>
            <a:pPr marL="628650" indent="-514350">
              <a:buFont typeface="+mj-lt"/>
              <a:buAutoNum type="arabicPeriod"/>
            </a:pPr>
            <a:r>
              <a:rPr lang="en-US" sz="2400" dirty="0"/>
              <a:t>Why do we need algorithms?</a:t>
            </a:r>
          </a:p>
          <a:p>
            <a:pPr marL="628650" indent="-514350">
              <a:buFont typeface="+mj-lt"/>
              <a:buAutoNum type="arabicPeriod"/>
            </a:pPr>
            <a:endParaRPr lang="it-IT" sz="2400" dirty="0" smtClean="0">
              <a:cs typeface="Courier New" panose="02070309020205020404" pitchFamily="49" charset="0"/>
            </a:endParaRPr>
          </a:p>
          <a:p>
            <a:pPr marL="628650" indent="-514350">
              <a:buFont typeface="+mj-lt"/>
              <a:buAutoNum type="arabicPeriod"/>
            </a:pPr>
            <a:endParaRPr lang="it-IT" sz="2400" dirty="0">
              <a:cs typeface="Courier New" panose="02070309020205020404" pitchFamily="49" charset="0"/>
            </a:endParaRPr>
          </a:p>
          <a:p>
            <a:pPr marL="628650" indent="-514350">
              <a:buFont typeface="+mj-lt"/>
              <a:buAutoNum type="arabicPeriod"/>
            </a:pPr>
            <a:r>
              <a:rPr lang="it-IT" sz="2400" dirty="0" smtClean="0">
                <a:cs typeface="Courier New" panose="02070309020205020404" pitchFamily="49" charset="0"/>
              </a:rPr>
              <a:t>How </a:t>
            </a:r>
            <a:r>
              <a:rPr lang="it-IT" sz="2400" dirty="0">
                <a:cs typeface="Courier New" panose="02070309020205020404" pitchFamily="49" charset="0"/>
              </a:rPr>
              <a:t>can I express an algorithm?</a:t>
            </a:r>
          </a:p>
          <a:p>
            <a:pPr marL="628650" indent="-514350">
              <a:buFont typeface="+mj-lt"/>
              <a:buAutoNum type="arabicPeriod"/>
            </a:pPr>
            <a:endParaRPr lang="it-IT" sz="2400" dirty="0" smtClean="0"/>
          </a:p>
          <a:p>
            <a:pPr marL="628650" indent="-514350">
              <a:buFont typeface="+mj-lt"/>
              <a:buAutoNum type="arabicPeriod"/>
            </a:pPr>
            <a:endParaRPr lang="it-IT" sz="2400" dirty="0" smtClean="0"/>
          </a:p>
          <a:p>
            <a:pPr marL="628650" indent="-514350">
              <a:buFont typeface="+mj-lt"/>
              <a:buAutoNum type="arabicPeriod"/>
            </a:pPr>
            <a:endParaRPr lang="it-IT" sz="2400" dirty="0"/>
          </a:p>
          <a:p>
            <a:pPr marL="628650" indent="-514350">
              <a:buFont typeface="+mj-lt"/>
              <a:buAutoNum type="arabicPeriod"/>
            </a:pPr>
            <a:r>
              <a:rPr lang="it-IT" sz="2400" dirty="0" smtClean="0"/>
              <a:t>How </a:t>
            </a:r>
            <a:r>
              <a:rPr lang="it-IT" sz="2400" dirty="0"/>
              <a:t>would I display </a:t>
            </a:r>
            <a:r>
              <a:rPr lang="it-IT" sz="2400" b="1" dirty="0">
                <a:solidFill>
                  <a:srgbClr val="FF0000"/>
                </a:solidFill>
              </a:rPr>
              <a:t>4 + 7 = 12 </a:t>
            </a:r>
            <a:r>
              <a:rPr lang="it-IT" sz="2400" dirty="0"/>
              <a:t>on the screen</a:t>
            </a:r>
            <a:r>
              <a:rPr lang="it-IT" sz="2400" dirty="0" smtClean="0"/>
              <a:t>?</a:t>
            </a:r>
            <a:endParaRPr lang="it-IT" sz="2400" dirty="0"/>
          </a:p>
        </p:txBody>
      </p:sp>
      <p:sp>
        <p:nvSpPr>
          <p:cNvPr id="5" name="Slide Number Placeholder 4"/>
          <p:cNvSpPr>
            <a:spLocks noGrp="1"/>
          </p:cNvSpPr>
          <p:nvPr>
            <p:ph type="sldNum" sz="quarter" idx="12"/>
          </p:nvPr>
        </p:nvSpPr>
        <p:spPr/>
        <p:txBody>
          <a:bodyPr/>
          <a:lstStyle/>
          <a:p>
            <a:fld id="{C10C514D-CA1B-47C9-BF9F-AF1006B20279}" type="slidenum">
              <a:rPr lang="en-US" smtClean="0"/>
              <a:t>5</a:t>
            </a:fld>
            <a:endParaRPr lang="en-US" dirty="0"/>
          </a:p>
        </p:txBody>
      </p:sp>
    </p:spTree>
    <p:extLst>
      <p:ext uri="{BB962C8B-B14F-4D97-AF65-F5344CB8AC3E}">
        <p14:creationId xmlns:p14="http://schemas.microsoft.com/office/powerpoint/2010/main" val="286977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from Last Lecture </a:t>
            </a:r>
          </a:p>
        </p:txBody>
      </p:sp>
      <p:sp>
        <p:nvSpPr>
          <p:cNvPr id="3" name="Content Placeholder 2"/>
          <p:cNvSpPr>
            <a:spLocks noGrp="1"/>
          </p:cNvSpPr>
          <p:nvPr>
            <p:ph idx="1"/>
          </p:nvPr>
        </p:nvSpPr>
        <p:spPr/>
        <p:txBody>
          <a:bodyPr/>
          <a:lstStyle/>
          <a:p>
            <a:pPr marL="628650" indent="-514350">
              <a:buFont typeface="+mj-lt"/>
              <a:buAutoNum type="arabicPeriod" startAt="4"/>
            </a:pPr>
            <a:r>
              <a:rPr lang="it-IT" sz="2400" dirty="0" smtClean="0"/>
              <a:t>What </a:t>
            </a:r>
            <a:r>
              <a:rPr lang="it-IT" sz="2400" dirty="0"/>
              <a:t>do we put in a </a:t>
            </a:r>
            <a:r>
              <a:rPr lang="it-IT" sz="2400" dirty="0" smtClean="0"/>
              <a:t>header </a:t>
            </a:r>
            <a:r>
              <a:rPr lang="it-IT" sz="2400" dirty="0" smtClean="0">
                <a:solidFill>
                  <a:srgbClr val="FF0000"/>
                </a:solidFill>
              </a:rPr>
              <a:t>and why</a:t>
            </a:r>
            <a:r>
              <a:rPr lang="it-IT" sz="2400" dirty="0" smtClean="0"/>
              <a:t>?</a:t>
            </a:r>
            <a:endParaRPr lang="it-IT" sz="2400" dirty="0"/>
          </a:p>
          <a:p>
            <a:pPr marL="628650" indent="-514350">
              <a:buFont typeface="+mj-lt"/>
              <a:buAutoNum type="arabicPeriod" startAt="4"/>
            </a:pPr>
            <a:endParaRPr lang="it-IT" sz="2400" dirty="0" smtClean="0"/>
          </a:p>
          <a:p>
            <a:pPr marL="628650" indent="-514350">
              <a:buFont typeface="+mj-lt"/>
              <a:buAutoNum type="arabicPeriod" startAt="4"/>
            </a:pPr>
            <a:endParaRPr lang="it-IT" sz="2400" dirty="0"/>
          </a:p>
          <a:p>
            <a:pPr marL="628650" indent="-514350">
              <a:buFont typeface="+mj-lt"/>
              <a:buAutoNum type="arabicPeriod" startAt="4"/>
            </a:pPr>
            <a:r>
              <a:rPr lang="it-IT" sz="2400" dirty="0" smtClean="0"/>
              <a:t>What </a:t>
            </a:r>
            <a:r>
              <a:rPr lang="it-IT" sz="2400" dirty="0"/>
              <a:t>would </a:t>
            </a:r>
            <a:r>
              <a:rPr lang="en-US" sz="2400" dirty="0">
                <a:latin typeface="Courier New" panose="02070309020205020404" pitchFamily="49" charset="0"/>
                <a:cs typeface="Courier New" panose="02070309020205020404" pitchFamily="49" charset="0"/>
              </a:rPr>
              <a:t>print("Above\</a:t>
            </a:r>
            <a:r>
              <a:rPr lang="en-US" sz="2400" dirty="0" err="1">
                <a:latin typeface="Courier New" panose="02070309020205020404" pitchFamily="49" charset="0"/>
                <a:cs typeface="Courier New" panose="02070309020205020404" pitchFamily="49" charset="0"/>
              </a:rPr>
              <a:t>nBelow</a:t>
            </a:r>
            <a:r>
              <a:rPr lang="en-US" sz="2400" dirty="0">
                <a:latin typeface="Courier New" panose="02070309020205020404" pitchFamily="49" charset="0"/>
                <a:cs typeface="Courier New" panose="02070309020205020404" pitchFamily="49" charset="0"/>
              </a:rPr>
              <a:t>") </a:t>
            </a:r>
            <a:r>
              <a:rPr lang="en-US" sz="2000" dirty="0">
                <a:cs typeface="Courier New" panose="02070309020205020404" pitchFamily="49" charset="0"/>
              </a:rPr>
              <a:t>produce on the screen? </a:t>
            </a:r>
            <a:endParaRPr lang="it-IT" sz="2000" dirty="0">
              <a:cs typeface="Courier New" panose="02070309020205020404" pitchFamily="49" charset="0"/>
            </a:endParaRPr>
          </a:p>
          <a:p>
            <a:pPr marL="628650" indent="-514350">
              <a:buFont typeface="+mj-lt"/>
              <a:buAutoNum type="arabicPeriod" startAt="4"/>
            </a:pPr>
            <a:endParaRPr lang="it-IT" sz="2400" dirty="0" smtClean="0">
              <a:cs typeface="Courier New" panose="02070309020205020404" pitchFamily="49" charset="0"/>
            </a:endParaRPr>
          </a:p>
          <a:p>
            <a:pPr marL="628650" indent="-514350">
              <a:buFont typeface="+mj-lt"/>
              <a:buAutoNum type="arabicPeriod" startAt="4"/>
            </a:pPr>
            <a:r>
              <a:rPr lang="it-IT" sz="2400" dirty="0"/>
              <a:t>What are the steps we performed when we solve a problem?</a:t>
            </a:r>
          </a:p>
          <a:p>
            <a:pPr marL="114300" indent="0">
              <a:buNone/>
            </a:pPr>
            <a:endParaRPr lang="it-IT" sz="2400" dirty="0">
              <a:solidFill>
                <a:srgbClr val="000000"/>
              </a:solidFill>
              <a:latin typeface="Raleway"/>
              <a:ea typeface="Raleway"/>
              <a:cs typeface="Courier New" panose="02070309020205020404" pitchFamily="49" charset="0"/>
              <a:sym typeface="Raleway"/>
            </a:endParaRPr>
          </a:p>
          <a:p>
            <a:pPr marL="628650" indent="-514350">
              <a:buFont typeface="+mj-lt"/>
              <a:buAutoNum type="arabicPeriod" startAt="4"/>
            </a:pPr>
            <a:endParaRPr lang="en-US" sz="2400" dirty="0">
              <a:solidFill>
                <a:srgbClr val="000000"/>
              </a:solidFill>
              <a:latin typeface="Raleway"/>
              <a:ea typeface="Raleway"/>
              <a:cs typeface="Raleway"/>
              <a:sym typeface="Raleway"/>
            </a:endParaRPr>
          </a:p>
          <a:p>
            <a:endParaRPr lang="en-US" dirty="0"/>
          </a:p>
        </p:txBody>
      </p:sp>
      <p:sp>
        <p:nvSpPr>
          <p:cNvPr id="5" name="Slide Number Placeholder 4"/>
          <p:cNvSpPr>
            <a:spLocks noGrp="1"/>
          </p:cNvSpPr>
          <p:nvPr>
            <p:ph type="sldNum" sz="quarter" idx="12"/>
          </p:nvPr>
        </p:nvSpPr>
        <p:spPr/>
        <p:txBody>
          <a:bodyPr/>
          <a:lstStyle/>
          <a:p>
            <a:fld id="{C10C514D-CA1B-47C9-BF9F-AF1006B20279}" type="slidenum">
              <a:rPr lang="en-US" smtClean="0"/>
              <a:t>6</a:t>
            </a:fld>
            <a:endParaRPr lang="en-US" dirty="0"/>
          </a:p>
        </p:txBody>
      </p:sp>
    </p:spTree>
    <p:extLst>
      <p:ext uri="{BB962C8B-B14F-4D97-AF65-F5344CB8AC3E}">
        <p14:creationId xmlns:p14="http://schemas.microsoft.com/office/powerpoint/2010/main" val="223276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Callout 7"/>
          <p:cNvSpPr/>
          <p:nvPr/>
        </p:nvSpPr>
        <p:spPr>
          <a:xfrm rot="16200000">
            <a:off x="3013842" y="2153574"/>
            <a:ext cx="914400" cy="1834056"/>
          </a:xfrm>
          <a:prstGeom prst="downArrowCallout">
            <a:avLst>
              <a:gd name="adj1" fmla="val 27299"/>
              <a:gd name="adj2" fmla="val 25000"/>
              <a:gd name="adj3" fmla="val 25000"/>
              <a:gd name="adj4" fmla="val 7735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it-IT" sz="4800" dirty="0" smtClean="0"/>
              <a:t>Review - Steps </a:t>
            </a:r>
            <a:r>
              <a:rPr lang="it-IT" sz="4800" dirty="0"/>
              <a:t>we </a:t>
            </a:r>
            <a:r>
              <a:rPr lang="it-IT" sz="4800" dirty="0" smtClean="0"/>
              <a:t>perform </a:t>
            </a:r>
            <a:r>
              <a:rPr lang="it-IT" sz="4800" dirty="0"/>
              <a:t>when </a:t>
            </a:r>
            <a:r>
              <a:rPr lang="it-IT" sz="4800" dirty="0" smtClean="0"/>
              <a:t>we program</a:t>
            </a:r>
            <a:endParaRPr lang="en-US" dirty="0"/>
          </a:p>
        </p:txBody>
      </p:sp>
      <p:sp>
        <p:nvSpPr>
          <p:cNvPr id="4" name="Down Arrow Callout 3"/>
          <p:cNvSpPr/>
          <p:nvPr/>
        </p:nvSpPr>
        <p:spPr>
          <a:xfrm rot="16200000">
            <a:off x="1137745" y="2146738"/>
            <a:ext cx="914400" cy="1834056"/>
          </a:xfrm>
          <a:prstGeom prst="downArrowCallout">
            <a:avLst>
              <a:gd name="adj1" fmla="val 27299"/>
              <a:gd name="adj2" fmla="val 25000"/>
              <a:gd name="adj3" fmla="val 25000"/>
              <a:gd name="adj4" fmla="val 7735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1994" y="2771057"/>
            <a:ext cx="1326004" cy="923330"/>
          </a:xfrm>
          <a:prstGeom prst="rect">
            <a:avLst/>
          </a:prstGeom>
          <a:noFill/>
        </p:spPr>
        <p:txBody>
          <a:bodyPr wrap="none" rtlCol="0">
            <a:spAutoFit/>
          </a:bodyPr>
          <a:lstStyle/>
          <a:p>
            <a:r>
              <a:rPr lang="en-US" dirty="0"/>
              <a:t>Problem </a:t>
            </a:r>
            <a:endParaRPr lang="en-US" dirty="0" smtClean="0"/>
          </a:p>
          <a:p>
            <a:r>
              <a:rPr lang="en-US" dirty="0" smtClean="0"/>
              <a:t>statement</a:t>
            </a:r>
            <a:endParaRPr lang="en-US" dirty="0"/>
          </a:p>
          <a:p>
            <a:endParaRPr lang="en-US" dirty="0"/>
          </a:p>
        </p:txBody>
      </p:sp>
      <p:sp>
        <p:nvSpPr>
          <p:cNvPr id="7" name="TextBox 6"/>
          <p:cNvSpPr txBox="1"/>
          <p:nvPr/>
        </p:nvSpPr>
        <p:spPr>
          <a:xfrm>
            <a:off x="2638091" y="2587127"/>
            <a:ext cx="1415772" cy="1200329"/>
          </a:xfrm>
          <a:prstGeom prst="rect">
            <a:avLst/>
          </a:prstGeom>
          <a:noFill/>
        </p:spPr>
        <p:txBody>
          <a:bodyPr wrap="none" rtlCol="0">
            <a:spAutoFit/>
          </a:bodyPr>
          <a:lstStyle/>
          <a:p>
            <a:r>
              <a:rPr lang="en-US" dirty="0" smtClean="0"/>
              <a:t>Design</a:t>
            </a:r>
            <a:br>
              <a:rPr lang="en-US" dirty="0" smtClean="0"/>
            </a:br>
            <a:r>
              <a:rPr lang="en-US" dirty="0" smtClean="0"/>
              <a:t>solution</a:t>
            </a:r>
          </a:p>
          <a:p>
            <a:r>
              <a:rPr lang="en-US" dirty="0" smtClean="0"/>
              <a:t>(algorithm)</a:t>
            </a:r>
            <a:endParaRPr lang="en-US" dirty="0"/>
          </a:p>
          <a:p>
            <a:endParaRPr lang="en-US" dirty="0"/>
          </a:p>
        </p:txBody>
      </p:sp>
      <p:sp>
        <p:nvSpPr>
          <p:cNvPr id="9" name="Down Arrow Callout 8"/>
          <p:cNvSpPr/>
          <p:nvPr/>
        </p:nvSpPr>
        <p:spPr>
          <a:xfrm rot="16200000">
            <a:off x="4900446" y="2158834"/>
            <a:ext cx="914400" cy="1834056"/>
          </a:xfrm>
          <a:prstGeom prst="downArrowCallout">
            <a:avLst>
              <a:gd name="adj1" fmla="val 27299"/>
              <a:gd name="adj2" fmla="val 25000"/>
              <a:gd name="adj3" fmla="val 25000"/>
              <a:gd name="adj4" fmla="val 773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24695" y="2760552"/>
            <a:ext cx="1394934" cy="646331"/>
          </a:xfrm>
          <a:prstGeom prst="rect">
            <a:avLst/>
          </a:prstGeom>
          <a:noFill/>
        </p:spPr>
        <p:txBody>
          <a:bodyPr wrap="none" rtlCol="0">
            <a:spAutoFit/>
          </a:bodyPr>
          <a:lstStyle/>
          <a:p>
            <a:r>
              <a:rPr lang="en-US" dirty="0" smtClean="0"/>
              <a:t>Implement</a:t>
            </a:r>
          </a:p>
          <a:p>
            <a:r>
              <a:rPr lang="en-US" dirty="0" smtClean="0"/>
              <a:t>program</a:t>
            </a:r>
            <a:endParaRPr lang="en-US" dirty="0"/>
          </a:p>
        </p:txBody>
      </p:sp>
      <p:sp>
        <p:nvSpPr>
          <p:cNvPr id="11" name="Down Arrow Callout 10"/>
          <p:cNvSpPr/>
          <p:nvPr/>
        </p:nvSpPr>
        <p:spPr>
          <a:xfrm rot="16200000">
            <a:off x="6787044" y="2153580"/>
            <a:ext cx="914400" cy="1834056"/>
          </a:xfrm>
          <a:prstGeom prst="downArrowCallout">
            <a:avLst>
              <a:gd name="adj1" fmla="val 27299"/>
              <a:gd name="adj2" fmla="val 25000"/>
              <a:gd name="adj3" fmla="val 25000"/>
              <a:gd name="adj4" fmla="val 7735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661429" y="2863390"/>
            <a:ext cx="601447" cy="369332"/>
          </a:xfrm>
          <a:prstGeom prst="rect">
            <a:avLst/>
          </a:prstGeom>
          <a:noFill/>
        </p:spPr>
        <p:txBody>
          <a:bodyPr wrap="none" rtlCol="0">
            <a:spAutoFit/>
          </a:bodyPr>
          <a:lstStyle/>
          <a:p>
            <a:r>
              <a:rPr lang="en-US" dirty="0" smtClean="0"/>
              <a:t>Test</a:t>
            </a:r>
            <a:endParaRPr lang="en-US" dirty="0"/>
          </a:p>
        </p:txBody>
      </p:sp>
      <p:sp>
        <p:nvSpPr>
          <p:cNvPr id="14" name="Slide Number Placeholder 13"/>
          <p:cNvSpPr>
            <a:spLocks noGrp="1"/>
          </p:cNvSpPr>
          <p:nvPr>
            <p:ph type="sldNum" sz="quarter" idx="12"/>
          </p:nvPr>
        </p:nvSpPr>
        <p:spPr/>
        <p:txBody>
          <a:bodyPr/>
          <a:lstStyle/>
          <a:p>
            <a:fld id="{C10C514D-CA1B-47C9-BF9F-AF1006B20279}" type="slidenum">
              <a:rPr lang="en-US" smtClean="0"/>
              <a:t>7</a:t>
            </a:fld>
            <a:endParaRPr lang="en-US" dirty="0"/>
          </a:p>
        </p:txBody>
      </p:sp>
    </p:spTree>
    <p:extLst>
      <p:ext uri="{BB962C8B-B14F-4D97-AF65-F5344CB8AC3E}">
        <p14:creationId xmlns:p14="http://schemas.microsoft.com/office/powerpoint/2010/main" val="188368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 </a:t>
            </a:r>
            <a:br>
              <a:rPr lang="en-US" dirty="0" smtClean="0"/>
            </a:br>
            <a:r>
              <a:rPr lang="en-US" dirty="0" smtClean="0"/>
              <a:t>Activity - Human meets alien!</a:t>
            </a:r>
            <a:endParaRPr lang="en-US" dirty="0"/>
          </a:p>
        </p:txBody>
      </p:sp>
      <p:sp>
        <p:nvSpPr>
          <p:cNvPr id="3" name="Content Placeholder 2"/>
          <p:cNvSpPr>
            <a:spLocks noGrp="1"/>
          </p:cNvSpPr>
          <p:nvPr>
            <p:ph idx="1"/>
          </p:nvPr>
        </p:nvSpPr>
        <p:spPr>
          <a:xfrm>
            <a:off x="457200" y="1600200"/>
            <a:ext cx="7620000" cy="4537710"/>
          </a:xfrm>
        </p:spPr>
        <p:txBody>
          <a:bodyPr>
            <a:normAutofit/>
          </a:bodyPr>
          <a:lstStyle/>
          <a:p>
            <a:pPr indent="-342900">
              <a:spcBef>
                <a:spcPts val="0"/>
              </a:spcBef>
              <a:buClrTx/>
              <a:defRPr/>
            </a:pPr>
            <a:r>
              <a:rPr lang="en-US" dirty="0" smtClean="0"/>
              <a:t>Find a partner</a:t>
            </a:r>
          </a:p>
          <a:p>
            <a:pPr indent="-342900">
              <a:spcBef>
                <a:spcPts val="0"/>
              </a:spcBef>
              <a:buClrTx/>
              <a:defRPr/>
            </a:pPr>
            <a:r>
              <a:rPr lang="en-US" dirty="0" smtClean="0"/>
              <a:t>Decide which of you will play the part human and which will play the part of alien</a:t>
            </a:r>
          </a:p>
          <a:p>
            <a:pPr lvl="1" indent="-342900">
              <a:spcBef>
                <a:spcPts val="0"/>
              </a:spcBef>
              <a:buClrTx/>
              <a:defRPr/>
            </a:pPr>
            <a:r>
              <a:rPr lang="en-US" dirty="0" smtClean="0"/>
              <a:t>The </a:t>
            </a:r>
            <a:r>
              <a:rPr lang="en-US" dirty="0"/>
              <a:t>alien has to be a really good alien. </a:t>
            </a:r>
            <a:r>
              <a:rPr lang="en-US" dirty="0" smtClean="0"/>
              <a:t>I </a:t>
            </a:r>
            <a:r>
              <a:rPr lang="en-US" dirty="0"/>
              <a:t>mean, you need to imagine you’ve never been to Earth. You don’t know anything about what we do here. </a:t>
            </a:r>
            <a:r>
              <a:rPr lang="en-US" dirty="0" smtClean="0"/>
              <a:t>Food and drinks don’t </a:t>
            </a:r>
            <a:r>
              <a:rPr lang="en-US" dirty="0"/>
              <a:t>exist on your planet. </a:t>
            </a:r>
          </a:p>
          <a:p>
            <a:pPr lvl="1" indent="-342900">
              <a:spcBef>
                <a:spcPts val="0"/>
              </a:spcBef>
              <a:buClrTx/>
              <a:defRPr/>
            </a:pPr>
            <a:r>
              <a:rPr lang="en-US" dirty="0" smtClean="0"/>
              <a:t>But </a:t>
            </a:r>
            <a:r>
              <a:rPr lang="en-US" dirty="0"/>
              <a:t>what's cool is that you can communicate through a common language. It happens to be English. But you can only communicate with that language. </a:t>
            </a:r>
            <a:r>
              <a:rPr lang="en-US" dirty="0" smtClean="0"/>
              <a:t>No gesture.</a:t>
            </a:r>
          </a:p>
          <a:p>
            <a:pPr indent="-342900">
              <a:spcBef>
                <a:spcPts val="0"/>
              </a:spcBef>
              <a:buClrTx/>
              <a:defRPr/>
            </a:pPr>
            <a:r>
              <a:rPr lang="en-US" dirty="0" smtClean="0"/>
              <a:t>The human needs to explain </a:t>
            </a:r>
            <a:r>
              <a:rPr lang="en-US" dirty="0"/>
              <a:t>how to </a:t>
            </a:r>
            <a:r>
              <a:rPr lang="en-US" dirty="0" smtClean="0"/>
              <a:t>drink a cup of coffee</a:t>
            </a:r>
          </a:p>
          <a:p>
            <a:pPr indent="-342900">
              <a:spcBef>
                <a:spcPts val="0"/>
              </a:spcBef>
              <a:buClrTx/>
              <a:defRPr/>
            </a:pPr>
            <a:endParaRPr lang="en-US" dirty="0" smtClean="0"/>
          </a:p>
        </p:txBody>
      </p:sp>
      <p:sp>
        <p:nvSpPr>
          <p:cNvPr id="5" name="Slide Number Placeholder 4"/>
          <p:cNvSpPr>
            <a:spLocks noGrp="1"/>
          </p:cNvSpPr>
          <p:nvPr>
            <p:ph type="sldNum" sz="quarter" idx="12"/>
          </p:nvPr>
        </p:nvSpPr>
        <p:spPr/>
        <p:txBody>
          <a:bodyPr/>
          <a:lstStyle/>
          <a:p>
            <a:fld id="{C10C514D-CA1B-47C9-BF9F-AF1006B20279}" type="slidenum">
              <a:rPr lang="en-US" smtClean="0"/>
              <a:t>8</a:t>
            </a:fld>
            <a:endParaRPr lang="en-US" dirty="0"/>
          </a:p>
        </p:txBody>
      </p:sp>
    </p:spTree>
    <p:extLst>
      <p:ext uri="{BB962C8B-B14F-4D97-AF65-F5344CB8AC3E}">
        <p14:creationId xmlns:p14="http://schemas.microsoft.com/office/powerpoint/2010/main" val="79064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5738"/>
            <a:ext cx="7620000" cy="4635062"/>
          </a:xfrm>
        </p:spPr>
        <p:txBody>
          <a:bodyPr/>
          <a:lstStyle/>
          <a:p>
            <a:r>
              <a:rPr lang="en-US" sz="2400" dirty="0"/>
              <a:t>O</a:t>
            </a:r>
            <a:r>
              <a:rPr lang="en-US" sz="2400" dirty="0" smtClean="0"/>
              <a:t>bservations</a:t>
            </a:r>
          </a:p>
          <a:p>
            <a:endParaRPr lang="en-US" dirty="0" smtClean="0"/>
          </a:p>
          <a:p>
            <a:endParaRPr lang="en-US" dirty="0"/>
          </a:p>
        </p:txBody>
      </p:sp>
      <p:sp>
        <p:nvSpPr>
          <p:cNvPr id="4" name="Title 1"/>
          <p:cNvSpPr>
            <a:spLocks noGrp="1"/>
          </p:cNvSpPr>
          <p:nvPr>
            <p:ph type="title"/>
          </p:nvPr>
        </p:nvSpPr>
        <p:spPr>
          <a:xfrm>
            <a:off x="457200" y="274638"/>
            <a:ext cx="7620000" cy="1143000"/>
          </a:xfrm>
        </p:spPr>
        <p:txBody>
          <a:bodyPr/>
          <a:lstStyle/>
          <a:p>
            <a:r>
              <a:rPr lang="en-US" dirty="0" smtClean="0"/>
              <a:t>Homework - </a:t>
            </a:r>
            <a:br>
              <a:rPr lang="en-US" dirty="0" smtClean="0"/>
            </a:br>
            <a:r>
              <a:rPr lang="en-US" dirty="0" smtClean="0"/>
              <a:t>Activity - Human meets alien!</a:t>
            </a:r>
            <a:endParaRPr lang="en-US" dirty="0"/>
          </a:p>
        </p:txBody>
      </p:sp>
      <p:sp>
        <p:nvSpPr>
          <p:cNvPr id="5" name="Slide Number Placeholder 4"/>
          <p:cNvSpPr>
            <a:spLocks noGrp="1"/>
          </p:cNvSpPr>
          <p:nvPr>
            <p:ph type="sldNum" sz="quarter" idx="12"/>
          </p:nvPr>
        </p:nvSpPr>
        <p:spPr/>
        <p:txBody>
          <a:bodyPr/>
          <a:lstStyle/>
          <a:p>
            <a:fld id="{C10C514D-CA1B-47C9-BF9F-AF1006B20279}" type="slidenum">
              <a:rPr lang="en-US" smtClean="0"/>
              <a:t>9</a:t>
            </a:fld>
            <a:endParaRPr lang="en-US" dirty="0"/>
          </a:p>
        </p:txBody>
      </p:sp>
    </p:spTree>
    <p:extLst>
      <p:ext uri="{BB962C8B-B14F-4D97-AF65-F5344CB8AC3E}">
        <p14:creationId xmlns:p14="http://schemas.microsoft.com/office/powerpoint/2010/main" val="2735092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2">
      <a:dk1>
        <a:sysClr val="windowText" lastClr="000000"/>
      </a:dk1>
      <a:lt1>
        <a:sysClr val="window" lastClr="FFFFFF"/>
      </a:lt1>
      <a:dk2>
        <a:srgbClr val="1F497D"/>
      </a:dk2>
      <a:lt2>
        <a:srgbClr val="0070C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22538</TotalTime>
  <Words>1178</Words>
  <Application>Microsoft Office PowerPoint</Application>
  <PresentationFormat>On-screen Show (4:3)</PresentationFormat>
  <Paragraphs>173</Paragraphs>
  <Slides>22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Book Antiqua</vt:lpstr>
      <vt:lpstr>Calibri</vt:lpstr>
      <vt:lpstr>Century Gothic</vt:lpstr>
      <vt:lpstr>Courier New</vt:lpstr>
      <vt:lpstr>Raleway</vt:lpstr>
      <vt:lpstr>Raleway Light</vt:lpstr>
      <vt:lpstr>Adjacency</vt:lpstr>
      <vt:lpstr>CMPT 120</vt:lpstr>
      <vt:lpstr>Weekly Exercise 1 - Show Case</vt:lpstr>
      <vt:lpstr>Weekly Exercise 1 - Feedback</vt:lpstr>
      <vt:lpstr>Unit 0 What is Computing Science? </vt:lpstr>
      <vt:lpstr>Questions from Last Lecture </vt:lpstr>
      <vt:lpstr>Questions from Last Lecture </vt:lpstr>
      <vt:lpstr>Review - Steps we perform when we program</vt:lpstr>
      <vt:lpstr>Homework -  Activity - Human meets alien!</vt:lpstr>
      <vt:lpstr>Homework -  Activity - Human meets alien!</vt:lpstr>
      <vt:lpstr>Unit 1 –  Automation - Chatbots</vt:lpstr>
      <vt:lpstr>What is a chatbot?</vt:lpstr>
      <vt:lpstr>Programming language</vt:lpstr>
      <vt:lpstr>The first programmer</vt:lpstr>
      <vt:lpstr>Let’s review some concepts</vt:lpstr>
      <vt:lpstr>Let’s try our first chatbot!</vt:lpstr>
      <vt:lpstr>About variables</vt:lpstr>
      <vt:lpstr>Your turn!</vt:lpstr>
      <vt:lpstr>Don’t forget to …</vt:lpstr>
      <vt:lpstr>Let’s review some concepts</vt:lpstr>
      <vt:lpstr>Let’s create another chatbot!</vt:lpstr>
      <vt:lpstr>Let’s review some more concepts</vt:lpstr>
      <vt:lpstr>Next Lecture</vt:lpstr>
    </vt:vector>
  </TitlesOfParts>
  <Company>Simon Fraser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CMPT 120</dc:title>
  <dc:creator>Anne Lavergne</dc:creator>
  <cp:lastModifiedBy>Anne Lavergne</cp:lastModifiedBy>
  <cp:revision>154</cp:revision>
  <cp:lastPrinted>2019-05-10T16:16:55Z</cp:lastPrinted>
  <dcterms:created xsi:type="dcterms:W3CDTF">2015-04-07T23:41:21Z</dcterms:created>
  <dcterms:modified xsi:type="dcterms:W3CDTF">2019-05-24T20:39:59Z</dcterms:modified>
</cp:coreProperties>
</file>