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702" r:id="rId6"/>
    <p:sldMasterId id="2147483704" r:id="rId7"/>
    <p:sldMasterId id="2147483718" r:id="rId8"/>
    <p:sldMasterId id="2147483726" r:id="rId9"/>
    <p:sldMasterId id="2147483755" r:id="rId10"/>
    <p:sldMasterId id="2147483778" r:id="rId11"/>
  </p:sldMasterIdLst>
  <p:notesMasterIdLst>
    <p:notesMasterId r:id="rId51"/>
  </p:notesMasterIdLst>
  <p:sldIdLst>
    <p:sldId id="661" r:id="rId12"/>
    <p:sldId id="663" r:id="rId13"/>
    <p:sldId id="785" r:id="rId14"/>
    <p:sldId id="272" r:id="rId15"/>
    <p:sldId id="662" r:id="rId16"/>
    <p:sldId id="797" r:id="rId17"/>
    <p:sldId id="831" r:id="rId18"/>
    <p:sldId id="711" r:id="rId19"/>
    <p:sldId id="856" r:id="rId20"/>
    <p:sldId id="813" r:id="rId21"/>
    <p:sldId id="815" r:id="rId22"/>
    <p:sldId id="858" r:id="rId23"/>
    <p:sldId id="795" r:id="rId24"/>
    <p:sldId id="839" r:id="rId25"/>
    <p:sldId id="859" r:id="rId26"/>
    <p:sldId id="860" r:id="rId27"/>
    <p:sldId id="861" r:id="rId28"/>
    <p:sldId id="810" r:id="rId29"/>
    <p:sldId id="852" r:id="rId30"/>
    <p:sldId id="853" r:id="rId31"/>
    <p:sldId id="854" r:id="rId32"/>
    <p:sldId id="855" r:id="rId33"/>
    <p:sldId id="836" r:id="rId34"/>
    <p:sldId id="819" r:id="rId35"/>
    <p:sldId id="837" r:id="rId36"/>
    <p:sldId id="669" r:id="rId37"/>
    <p:sldId id="820" r:id="rId38"/>
    <p:sldId id="821" r:id="rId39"/>
    <p:sldId id="822" r:id="rId40"/>
    <p:sldId id="823" r:id="rId41"/>
    <p:sldId id="824" r:id="rId42"/>
    <p:sldId id="825" r:id="rId43"/>
    <p:sldId id="841" r:id="rId44"/>
    <p:sldId id="842" r:id="rId45"/>
    <p:sldId id="840" r:id="rId46"/>
    <p:sldId id="847" r:id="rId47"/>
    <p:sldId id="843" r:id="rId48"/>
    <p:sldId id="844" r:id="rId49"/>
    <p:sldId id="84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Amble" id="{3C792491-853E-2B4E-826C-832E32695FD7}">
          <p14:sldIdLst>
            <p14:sldId id="661"/>
            <p14:sldId id="663"/>
            <p14:sldId id="785"/>
            <p14:sldId id="272"/>
            <p14:sldId id="662"/>
            <p14:sldId id="797"/>
            <p14:sldId id="831"/>
            <p14:sldId id="711"/>
            <p14:sldId id="856"/>
            <p14:sldId id="813"/>
            <p14:sldId id="815"/>
          </p14:sldIdLst>
        </p14:section>
        <p14:section name="Untitled Section" id="{9D690C52-7AFA-49D9-B7DC-EC63FD2CD8CF}">
          <p14:sldIdLst>
            <p14:sldId id="858"/>
            <p14:sldId id="795"/>
            <p14:sldId id="839"/>
            <p14:sldId id="859"/>
            <p14:sldId id="860"/>
            <p14:sldId id="861"/>
            <p14:sldId id="810"/>
            <p14:sldId id="852"/>
            <p14:sldId id="853"/>
            <p14:sldId id="854"/>
            <p14:sldId id="855"/>
            <p14:sldId id="836"/>
            <p14:sldId id="819"/>
            <p14:sldId id="837"/>
            <p14:sldId id="669"/>
            <p14:sldId id="820"/>
            <p14:sldId id="821"/>
            <p14:sldId id="822"/>
            <p14:sldId id="823"/>
            <p14:sldId id="824"/>
            <p14:sldId id="825"/>
            <p14:sldId id="841"/>
            <p14:sldId id="842"/>
            <p14:sldId id="840"/>
            <p14:sldId id="847"/>
            <p14:sldId id="843"/>
            <p14:sldId id="844"/>
            <p14:sldId id="8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Faria" initials="CF" lastIdx="14" clrIdx="6">
    <p:extLst/>
  </p:cmAuthor>
  <p:cmAuthor id="1" name="Jennifer Casey" initials="JC" lastIdx="1" clrIdx="0">
    <p:extLst/>
  </p:cmAuthor>
  <p:cmAuthor id="2" name="jim marshall" initials="jm" lastIdx="45" clrIdx="1">
    <p:extLst/>
  </p:cmAuthor>
  <p:cmAuthor id="3" name="jlmarsha@sfu.ca" initials="j" lastIdx="16" clrIdx="2">
    <p:extLst/>
  </p:cmAuthor>
  <p:cmAuthor id="4" name="Daniel Blue" initials="DB" lastIdx="9" clrIdx="3">
    <p:extLst/>
  </p:cmAuthor>
  <p:cmAuthor id="5" name="Reeshma Devji" initials="RD" lastIdx="10" clrIdx="4">
    <p:extLst/>
  </p:cmAuthor>
  <p:cmAuthor id="6" name="sallyarang@gmail.com" initials="s" lastIdx="4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32"/>
    <a:srgbClr val="D82139"/>
    <a:srgbClr val="C99F9A"/>
    <a:srgbClr val="CC0633"/>
    <a:srgbClr val="54585A"/>
    <a:srgbClr val="CC99FF"/>
    <a:srgbClr val="D41B35"/>
    <a:srgbClr val="4473C4"/>
    <a:srgbClr val="99FF99"/>
    <a:srgbClr val="81C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4561" autoAdjust="0"/>
  </p:normalViewPr>
  <p:slideViewPr>
    <p:cSldViewPr snapToGrid="0" snapToObjects="1" showGuides="1">
      <p:cViewPr varScale="1">
        <p:scale>
          <a:sx n="152" d="100"/>
          <a:sy n="152" d="100"/>
        </p:scale>
        <p:origin x="1978" y="60"/>
      </p:cViewPr>
      <p:guideLst>
        <p:guide orient="horz" pos="2160"/>
        <p:guide pos="2880"/>
      </p:guideLst>
    </p:cSldViewPr>
  </p:slideViewPr>
  <p:outlineViewPr>
    <p:cViewPr>
      <p:scale>
        <a:sx n="33" d="100"/>
        <a:sy n="33" d="100"/>
      </p:scale>
      <p:origin x="0" y="-6512"/>
    </p:cViewPr>
  </p:outlineViewPr>
  <p:notesTextViewPr>
    <p:cViewPr>
      <p:scale>
        <a:sx n="150" d="100"/>
        <a:sy n="150" d="100"/>
      </p:scale>
      <p:origin x="0" y="0"/>
    </p:cViewPr>
  </p:notesTextViewPr>
  <p:sorterViewPr>
    <p:cViewPr varScale="1">
      <p:scale>
        <a:sx n="1" d="1"/>
        <a:sy n="1" d="1"/>
      </p:scale>
      <p:origin x="0" y="-1556"/>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575F4-BC6D-49FA-9558-CF3BA51C95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18AA3E-68C5-4E4F-9C08-26C0BA9B3A5D}">
      <dgm:prSet custT="1"/>
      <dgm:spPr>
        <a:solidFill>
          <a:schemeClr val="accent3"/>
        </a:solidFill>
      </dgm:spPr>
      <dgm:t>
        <a:bodyPr/>
        <a:lstStyle/>
        <a:p>
          <a:r>
            <a:rPr lang="en-CA" sz="1800" dirty="0"/>
            <a:t>To provide training on the FAST Award List views and enhanced payroll encumbrances</a:t>
          </a:r>
          <a:endParaRPr lang="en-US" sz="1800" b="1" dirty="0">
            <a:solidFill>
              <a:schemeClr val="bg1"/>
            </a:solidFill>
          </a:endParaRPr>
        </a:p>
      </dgm:t>
    </dgm:pt>
    <dgm:pt modelId="{B5BE6563-C138-4A2B-89E8-B9F6C388BBC5}" type="parTrans" cxnId="{051A1915-2CF7-4D0E-B6D4-F5975FE778DF}">
      <dgm:prSet/>
      <dgm:spPr/>
      <dgm:t>
        <a:bodyPr/>
        <a:lstStyle/>
        <a:p>
          <a:endParaRPr lang="en-US" sz="1400"/>
        </a:p>
      </dgm:t>
    </dgm:pt>
    <dgm:pt modelId="{3F66D9A8-F7BE-4475-B6FE-B6CEDDD41A21}" type="sibTrans" cxnId="{051A1915-2CF7-4D0E-B6D4-F5975FE778DF}">
      <dgm:prSet/>
      <dgm:spPr/>
      <dgm:t>
        <a:bodyPr/>
        <a:lstStyle/>
        <a:p>
          <a:endParaRPr lang="en-US" sz="1400"/>
        </a:p>
      </dgm:t>
    </dgm:pt>
    <dgm:pt modelId="{C48ED9CD-B196-CF4B-B2BA-BFCD6C6B424F}" type="pres">
      <dgm:prSet presAssocID="{9BF575F4-BC6D-49FA-9558-CF3BA51C95D9}" presName="linear" presStyleCnt="0">
        <dgm:presLayoutVars>
          <dgm:animLvl val="lvl"/>
          <dgm:resizeHandles val="exact"/>
        </dgm:presLayoutVars>
      </dgm:prSet>
      <dgm:spPr/>
      <dgm:t>
        <a:bodyPr/>
        <a:lstStyle/>
        <a:p>
          <a:endParaRPr lang="en-US"/>
        </a:p>
      </dgm:t>
    </dgm:pt>
    <dgm:pt modelId="{74119F15-9FA7-B74A-961A-EAA6B314C9AF}" type="pres">
      <dgm:prSet presAssocID="{8418AA3E-68C5-4E4F-9C08-26C0BA9B3A5D}" presName="parentText" presStyleLbl="node1" presStyleIdx="0" presStyleCnt="1" custLinFactY="-63447" custLinFactNeighborY="-100000">
        <dgm:presLayoutVars>
          <dgm:chMax val="0"/>
          <dgm:bulletEnabled val="1"/>
        </dgm:presLayoutVars>
      </dgm:prSet>
      <dgm:spPr/>
      <dgm:t>
        <a:bodyPr/>
        <a:lstStyle/>
        <a:p>
          <a:endParaRPr lang="en-US"/>
        </a:p>
      </dgm:t>
    </dgm:pt>
  </dgm:ptLst>
  <dgm:cxnLst>
    <dgm:cxn modelId="{5E5F1073-0890-504A-B727-C5AA9A9F1AED}" type="presOf" srcId="{8418AA3E-68C5-4E4F-9C08-26C0BA9B3A5D}" destId="{74119F15-9FA7-B74A-961A-EAA6B314C9AF}" srcOrd="0" destOrd="0" presId="urn:microsoft.com/office/officeart/2005/8/layout/vList2"/>
    <dgm:cxn modelId="{051A1915-2CF7-4D0E-B6D4-F5975FE778DF}" srcId="{9BF575F4-BC6D-49FA-9558-CF3BA51C95D9}" destId="{8418AA3E-68C5-4E4F-9C08-26C0BA9B3A5D}" srcOrd="0" destOrd="0" parTransId="{B5BE6563-C138-4A2B-89E8-B9F6C388BBC5}" sibTransId="{3F66D9A8-F7BE-4475-B6FE-B6CEDDD41A21}"/>
    <dgm:cxn modelId="{5D1E97DE-0660-9849-95AE-1B3F786DC7A7}" type="presOf" srcId="{9BF575F4-BC6D-49FA-9558-CF3BA51C95D9}" destId="{C48ED9CD-B196-CF4B-B2BA-BFCD6C6B424F}" srcOrd="0" destOrd="0" presId="urn:microsoft.com/office/officeart/2005/8/layout/vList2"/>
    <dgm:cxn modelId="{05FA21AA-67F9-434B-9553-C9B6C5EF6BB9}" type="presParOf" srcId="{C48ED9CD-B196-CF4B-B2BA-BFCD6C6B424F}" destId="{74119F15-9FA7-B74A-961A-EAA6B314C9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9F15-9FA7-B74A-961A-EAA6B314C9AF}">
      <dsp:nvSpPr>
        <dsp:cNvPr id="0" name=""/>
        <dsp:cNvSpPr/>
      </dsp:nvSpPr>
      <dsp:spPr>
        <a:xfrm>
          <a:off x="0" y="155120"/>
          <a:ext cx="4697730" cy="12168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CA" sz="1800" kern="1200" dirty="0"/>
            <a:t>To provide training on the FAST Award List views and enhanced payroll encumbrances</a:t>
          </a:r>
          <a:endParaRPr lang="en-US" sz="1800" b="1" kern="1200" dirty="0">
            <a:solidFill>
              <a:schemeClr val="bg1"/>
            </a:solidFill>
          </a:endParaRPr>
        </a:p>
      </dsp:txBody>
      <dsp:txXfrm>
        <a:off x="59399" y="214519"/>
        <a:ext cx="457893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77646A-58FA-9D40-9D9D-83B2E51FE78A}" type="datetimeFigureOut">
              <a:rPr lang="en-US" smtClean="0"/>
              <a:t>5/31/2023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62F7FF-80E9-EA46-8276-FB972CB01D29}" type="slidenum">
              <a:rPr lang="en-US" smtClean="0"/>
              <a:t>‹#›</a:t>
            </a:fld>
            <a:endParaRPr lang="en-US" dirty="0"/>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59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10</a:t>
            </a:fld>
            <a:endParaRPr lang="en-US" dirty="0"/>
          </a:p>
        </p:txBody>
      </p:sp>
    </p:spTree>
    <p:extLst>
      <p:ext uri="{BB962C8B-B14F-4D97-AF65-F5344CB8AC3E}">
        <p14:creationId xmlns:p14="http://schemas.microsoft.com/office/powerpoint/2010/main" val="89776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11</a:t>
            </a:fld>
            <a:endParaRPr lang="en-US" dirty="0"/>
          </a:p>
        </p:txBody>
      </p:sp>
    </p:spTree>
    <p:extLst>
      <p:ext uri="{BB962C8B-B14F-4D97-AF65-F5344CB8AC3E}">
        <p14:creationId xmlns:p14="http://schemas.microsoft.com/office/powerpoint/2010/main" val="143729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12</a:t>
            </a:fld>
            <a:endParaRPr lang="en-US" dirty="0"/>
          </a:p>
        </p:txBody>
      </p:sp>
    </p:spTree>
    <p:extLst>
      <p:ext uri="{BB962C8B-B14F-4D97-AF65-F5344CB8AC3E}">
        <p14:creationId xmlns:p14="http://schemas.microsoft.com/office/powerpoint/2010/main" val="338868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162F7FF-80E9-EA46-8276-FB972CB01D29}" type="slidenum">
              <a:rPr lang="en-US" smtClean="0"/>
              <a:t>13</a:t>
            </a:fld>
            <a:endParaRPr lang="en-US" dirty="0"/>
          </a:p>
        </p:txBody>
      </p:sp>
    </p:spTree>
    <p:extLst>
      <p:ext uri="{BB962C8B-B14F-4D97-AF65-F5344CB8AC3E}">
        <p14:creationId xmlns:p14="http://schemas.microsoft.com/office/powerpoint/2010/main" val="204445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2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15</a:t>
            </a:fld>
            <a:endParaRPr lang="en-US" dirty="0"/>
          </a:p>
        </p:txBody>
      </p:sp>
    </p:spTree>
    <p:extLst>
      <p:ext uri="{BB962C8B-B14F-4D97-AF65-F5344CB8AC3E}">
        <p14:creationId xmlns:p14="http://schemas.microsoft.com/office/powerpoint/2010/main" val="45681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16</a:t>
            </a:fld>
            <a:endParaRPr lang="en-US" dirty="0"/>
          </a:p>
        </p:txBody>
      </p:sp>
    </p:spTree>
    <p:extLst>
      <p:ext uri="{BB962C8B-B14F-4D97-AF65-F5344CB8AC3E}">
        <p14:creationId xmlns:p14="http://schemas.microsoft.com/office/powerpoint/2010/main" val="201262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0AE73A5E-54A4-45ED-8C60-F8210A6FDA6B}" type="slidenum">
              <a:rPr lang="nl-NL" smtClean="0"/>
              <a:t>17</a:t>
            </a:fld>
            <a:endParaRPr lang="nl-NL"/>
          </a:p>
        </p:txBody>
      </p:sp>
    </p:spTree>
    <p:extLst>
      <p:ext uri="{BB962C8B-B14F-4D97-AF65-F5344CB8AC3E}">
        <p14:creationId xmlns:p14="http://schemas.microsoft.com/office/powerpoint/2010/main" val="424588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81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E73A5E-54A4-45ED-8C60-F8210A6FDA6B}" type="slidenum">
              <a:rPr lang="nl-NL" smtClean="0"/>
              <a:t>20</a:t>
            </a:fld>
            <a:endParaRPr lang="nl-NL"/>
          </a:p>
        </p:txBody>
      </p:sp>
    </p:spTree>
    <p:extLst>
      <p:ext uri="{BB962C8B-B14F-4D97-AF65-F5344CB8AC3E}">
        <p14:creationId xmlns:p14="http://schemas.microsoft.com/office/powerpoint/2010/main" val="134566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E73A5E-54A4-45ED-8C60-F8210A6FDA6B}" type="slidenum">
              <a:rPr lang="nl-NL" smtClean="0"/>
              <a:t>21</a:t>
            </a:fld>
            <a:endParaRPr lang="nl-NL"/>
          </a:p>
        </p:txBody>
      </p:sp>
    </p:spTree>
    <p:extLst>
      <p:ext uri="{BB962C8B-B14F-4D97-AF65-F5344CB8AC3E}">
        <p14:creationId xmlns:p14="http://schemas.microsoft.com/office/powerpoint/2010/main" val="77232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E73A5E-54A4-45ED-8C60-F8210A6FDA6B}" type="slidenum">
              <a:rPr lang="nl-NL" smtClean="0"/>
              <a:t>22</a:t>
            </a:fld>
            <a:endParaRPr lang="nl-NL"/>
          </a:p>
        </p:txBody>
      </p:sp>
    </p:spTree>
    <p:extLst>
      <p:ext uri="{BB962C8B-B14F-4D97-AF65-F5344CB8AC3E}">
        <p14:creationId xmlns:p14="http://schemas.microsoft.com/office/powerpoint/2010/main" val="3354979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3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74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75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468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645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36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0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107" lvl="2" indent="-285750">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128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613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13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31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 this case, Brock’s appointment will be encumbered until his appointment ends April 4, 2024.</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774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251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Please note two observations about the payroll encumbrance report for this example and impact on FAST 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that Brock’s appointment ending April 4, 2024 will be encumbered over the Payroll Calendar Year 2024 and 2025 which have periods ending </a:t>
            </a:r>
            <a:r>
              <a:rPr lang="en-US" b="1" baseline="0" dirty="0">
                <a:solidFill>
                  <a:srgbClr val="FF0000"/>
                </a:solidFill>
              </a:rPr>
              <a:t>March 23, 2024 and March 22, 2025 </a:t>
            </a:r>
            <a:r>
              <a:rPr lang="en-US" b="1" baseline="0" dirty="0"/>
              <a:t>respectively, which are their last pay periods for such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 Only the 2024 - and not both 2024 and 2025 - will display in Operating Statement view since such view displays by SFU current fiscal year basis.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-Brock’s appointment will be encumbered</a:t>
            </a:r>
            <a:r>
              <a:rPr lang="en-US" b="1" baseline="0" dirty="0"/>
              <a:t> for </a:t>
            </a:r>
            <a:r>
              <a:rPr lang="en-US" b="1" dirty="0"/>
              <a:t>over two project annual periods YR04 and YR05 which ends</a:t>
            </a:r>
            <a:r>
              <a:rPr lang="en-US" b="1" baseline="0" dirty="0"/>
              <a:t> March 31, 2024 and March 31, 2025 respectively.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712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342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48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99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76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00000"/>
              </a:lnSpc>
              <a:spcBef>
                <a:spcPts val="0"/>
              </a:spcBef>
              <a:buFont typeface="Arial" panose="020B0604020202020204" pitchFamily="34" charset="0"/>
              <a:buChar char="•"/>
              <a:defRPr/>
            </a:pPr>
            <a:endParaRPr lang="en-US" sz="2000" dirty="0">
              <a:latin typeface="+mn-lt"/>
            </a:endParaRPr>
          </a:p>
        </p:txBody>
      </p:sp>
      <p:sp>
        <p:nvSpPr>
          <p:cNvPr id="4" name="Slide Number Placeholder 3"/>
          <p:cNvSpPr>
            <a:spLocks noGrp="1"/>
          </p:cNvSpPr>
          <p:nvPr>
            <p:ph type="sldNum" sz="quarter" idx="10"/>
          </p:nvPr>
        </p:nvSpPr>
        <p:spPr/>
        <p:txBody>
          <a:bodyPr/>
          <a:lstStyle/>
          <a:p>
            <a:fld id="{E162F7FF-80E9-EA46-8276-FB972CB01D29}" type="slidenum">
              <a:rPr lang="en-US" smtClean="0"/>
              <a:t>6</a:t>
            </a:fld>
            <a:endParaRPr lang="en-US" dirty="0"/>
          </a:p>
        </p:txBody>
      </p:sp>
    </p:spTree>
    <p:extLst>
      <p:ext uri="{BB962C8B-B14F-4D97-AF65-F5344CB8AC3E}">
        <p14:creationId xmlns:p14="http://schemas.microsoft.com/office/powerpoint/2010/main" val="25806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7</a:t>
            </a:fld>
            <a:endParaRPr lang="en-US" dirty="0"/>
          </a:p>
        </p:txBody>
      </p:sp>
    </p:spTree>
    <p:extLst>
      <p:ext uri="{BB962C8B-B14F-4D97-AF65-F5344CB8AC3E}">
        <p14:creationId xmlns:p14="http://schemas.microsoft.com/office/powerpoint/2010/main" val="426541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1167" rtl="0" eaLnBrk="1" fontAlgn="auto" latinLnBrk="0" hangingPunct="1">
              <a:lnSpc>
                <a:spcPct val="100000"/>
              </a:lnSpc>
              <a:spcBef>
                <a:spcPts val="0"/>
              </a:spcBef>
              <a:spcAft>
                <a:spcPts val="0"/>
              </a:spcAft>
              <a:buClrTx/>
              <a:buSzTx/>
              <a:buFontTx/>
              <a:buNone/>
              <a:tabLst/>
              <a:defRPr/>
            </a:pPr>
            <a:endParaRPr lang="en-US" sz="1000" dirty="0">
              <a:solidFill>
                <a:srgbClr val="4D4D4C"/>
              </a:solidFill>
              <a:latin typeface="+mn-lt"/>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2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FF0000"/>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9</a:t>
            </a:fld>
            <a:endParaRPr lang="en-US" dirty="0"/>
          </a:p>
        </p:txBody>
      </p:sp>
    </p:spTree>
    <p:extLst>
      <p:ext uri="{BB962C8B-B14F-4D97-AF65-F5344CB8AC3E}">
        <p14:creationId xmlns:p14="http://schemas.microsoft.com/office/powerpoint/2010/main" val="16920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58740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3581400"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2286000"/>
            <a:ext cx="3581400" cy="3505200"/>
          </a:xfrm>
        </p:spPr>
        <p:txBody>
          <a:bodyPr anchor="t"/>
          <a:lstStyle>
            <a:lvl1pPr marL="273050" indent="-255588">
              <a:buClr>
                <a:schemeClr val="bg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600200"/>
            <a:ext cx="3654552"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2286000"/>
            <a:ext cx="3654552" cy="3505200"/>
          </a:xfrm>
        </p:spPr>
        <p:txBody>
          <a:bodyPr anchor="t"/>
          <a:lstStyle>
            <a:lvl1pPr marL="273050" indent="-255588">
              <a:buClr>
                <a:schemeClr val="bg1"/>
              </a:buClr>
              <a:buSzPct val="100000"/>
              <a:buFont typeface="Arial" panose="020B0604020202020204" pitchFamily="34" charset="0"/>
              <a:buChar char="•"/>
              <a:defRPr sz="2400"/>
            </a:lvl1pPr>
            <a:lvl2pPr marL="639763" indent="-255588">
              <a:buClr>
                <a:schemeClr val="bg1"/>
              </a:buClr>
              <a:buSzPct val="100000"/>
              <a:buFont typeface="Arial" panose="020B0604020202020204" pitchFamily="34" charset="0"/>
              <a:buChar char="•"/>
              <a:defRPr sz="2000"/>
            </a:lvl2pPr>
            <a:lvl3pPr marL="1004888" indent="-255588">
              <a:buClr>
                <a:schemeClr val="bg1"/>
              </a:buClr>
              <a:buSzPct val="100000"/>
              <a:buFont typeface="Arial" panose="020B0604020202020204" pitchFamily="34" charset="0"/>
              <a:buChar char="•"/>
              <a:defRPr sz="1800"/>
            </a:lvl3pPr>
            <a:lvl4pPr marL="1371600" indent="-255588">
              <a:buClr>
                <a:schemeClr val="bg1"/>
              </a:buClr>
              <a:buSzPct val="100000"/>
              <a:buFont typeface="Arial" panose="020B0604020202020204" pitchFamily="34" charset="0"/>
              <a:buChar char="•"/>
              <a:defRPr sz="1600"/>
            </a:lvl4pPr>
            <a:lvl5pPr marL="1644650" indent="-255588">
              <a:buClr>
                <a:schemeClr val="bg1"/>
              </a:buClr>
              <a:buSzPct val="100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762000" y="609600"/>
            <a:ext cx="7620000" cy="914400"/>
          </a:xfrm>
        </p:spPr>
        <p:txBody>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2462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dirty="0"/>
          </a:p>
        </p:txBody>
      </p:sp>
      <p:sp>
        <p:nvSpPr>
          <p:cNvPr id="3"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3935608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802481" indent="-802481">
              <a:buFontTx/>
              <a:buBlip>
                <a:blip r:embed="rId2"/>
              </a:buBlip>
              <a:tabLst/>
              <a:defRPr>
                <a:solidFill>
                  <a:srgbClr val="54585A"/>
                </a:solidFill>
              </a:defRPr>
            </a:lvl1pPr>
            <a:lvl2pPr marL="1033463" indent="-690563">
              <a:buFontTx/>
              <a:buBlip>
                <a:blip r:embed="rId2"/>
              </a:buBlip>
              <a:tabLst/>
              <a:defRPr>
                <a:solidFill>
                  <a:srgbClr val="54585A"/>
                </a:solidFill>
              </a:defRPr>
            </a:lvl2pPr>
            <a:lvl3pPr marL="1302544" indent="-616744">
              <a:buFontTx/>
              <a:buBlip>
                <a:blip r:embed="rId2"/>
              </a:buBlip>
              <a:tabLst/>
              <a:defRPr>
                <a:solidFill>
                  <a:srgbClr val="54585A"/>
                </a:solidFill>
              </a:defRPr>
            </a:lvl3pPr>
            <a:lvl4pPr marL="1568054" indent="-539354">
              <a:buFontTx/>
              <a:buBlip>
                <a:blip r:embed="rId2"/>
              </a:buBlip>
              <a:tabLst/>
              <a:defRPr>
                <a:solidFill>
                  <a:srgbClr val="54585A"/>
                </a:solidFill>
              </a:defRPr>
            </a:lvl4pPr>
            <a:lvl5pPr marL="1905000" indent="-5334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518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109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40"/>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1" y="2052640"/>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6401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5380038" y="0"/>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1"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137461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8"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1" y="2052640"/>
            <a:ext cx="4185397" cy="354488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7"/>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348391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3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20"/>
            <a:ext cx="8054662" cy="1325563"/>
          </a:xfrm>
        </p:spPr>
        <p:txBody>
          <a:bodyPr/>
          <a:lstStyle>
            <a:lvl1pPr>
              <a:defRPr sz="27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324136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3581400"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2286000"/>
            <a:ext cx="3581400" cy="3505200"/>
          </a:xfrm>
        </p:spPr>
        <p:txBody>
          <a:bodyPr anchor="t"/>
          <a:lstStyle>
            <a:lvl1pPr marL="273050" indent="-255588">
              <a:buClr>
                <a:schemeClr val="bg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639763" indent="-255588">
              <a:buClr>
                <a:schemeClr val="bg1"/>
              </a:buClr>
              <a:buSzPct val="100000"/>
              <a:buFont typeface="Arial" panose="020B0604020202020204" pitchFamily="34" charset="0"/>
              <a:buChar char="•"/>
              <a:defRPr sz="2000">
                <a:latin typeface="Arial" panose="020B0604020202020204" pitchFamily="34" charset="0"/>
                <a:cs typeface="Arial" panose="020B0604020202020204" pitchFamily="34" charset="0"/>
              </a:defRPr>
            </a:lvl2pPr>
            <a:lvl3pPr marL="1004888" indent="-255588">
              <a:buClr>
                <a:schemeClr val="bg1"/>
              </a:buClr>
              <a:buSzPct val="10000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1644650" indent="-255588">
              <a:buClr>
                <a:schemeClr val="bg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600200"/>
            <a:ext cx="3654552" cy="639762"/>
          </a:xfrm>
        </p:spPr>
        <p:txBody>
          <a:bodyP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2286000"/>
            <a:ext cx="3654552" cy="3505200"/>
          </a:xfrm>
        </p:spPr>
        <p:txBody>
          <a:bodyPr anchor="t"/>
          <a:lstStyle>
            <a:lvl1pPr marL="273050" indent="-255588">
              <a:buClr>
                <a:schemeClr val="bg1"/>
              </a:buClr>
              <a:buSzPct val="100000"/>
              <a:buFont typeface="Arial" panose="020B0604020202020204" pitchFamily="34" charset="0"/>
              <a:buChar char="•"/>
              <a:defRPr sz="2400"/>
            </a:lvl1pPr>
            <a:lvl2pPr marL="639763" indent="-255588">
              <a:buClr>
                <a:schemeClr val="bg1"/>
              </a:buClr>
              <a:buSzPct val="100000"/>
              <a:buFont typeface="Arial" panose="020B0604020202020204" pitchFamily="34" charset="0"/>
              <a:buChar char="•"/>
              <a:defRPr sz="2000"/>
            </a:lvl2pPr>
            <a:lvl3pPr marL="1004888" indent="-255588">
              <a:buClr>
                <a:schemeClr val="bg1"/>
              </a:buClr>
              <a:buSzPct val="100000"/>
              <a:buFont typeface="Arial" panose="020B0604020202020204" pitchFamily="34" charset="0"/>
              <a:buChar char="•"/>
              <a:defRPr sz="1800"/>
            </a:lvl3pPr>
            <a:lvl4pPr marL="1371600" indent="-255588">
              <a:buClr>
                <a:schemeClr val="bg1"/>
              </a:buClr>
              <a:buSzPct val="100000"/>
              <a:buFont typeface="Arial" panose="020B0604020202020204" pitchFamily="34" charset="0"/>
              <a:buChar char="•"/>
              <a:defRPr sz="1600"/>
            </a:lvl4pPr>
            <a:lvl5pPr marL="1644650" indent="-255588">
              <a:buClr>
                <a:schemeClr val="bg1"/>
              </a:buClr>
              <a:buSzPct val="100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762000" y="609600"/>
            <a:ext cx="7620000" cy="914400"/>
          </a:xfrm>
        </p:spPr>
        <p:txBody>
          <a:bodyPr/>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932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1659751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764533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291283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1029458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104295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dirty="0"/>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67579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218985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884687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144293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26674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3762995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803032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1" y="3743324"/>
            <a:ext cx="9143999" cy="300082"/>
          </a:xfrm>
          <a:prstGeom prst="rect">
            <a:avLst/>
          </a:prstGeom>
          <a:solidFill>
            <a:srgbClr val="CC0633"/>
          </a:solidFill>
        </p:spPr>
        <p:txBody>
          <a:bodyPr wrap="square" rtlCol="0">
            <a:spAutoFit/>
          </a:bodyPr>
          <a:lstStyle/>
          <a:p>
            <a:endParaRPr lang="en-US" sz="1350"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4"/>
            <a:ext cx="7772400" cy="3278721"/>
          </a:xfrm>
        </p:spPr>
        <p:txBody>
          <a:bodyPr anchor="t">
            <a:noAutofit/>
          </a:bodyPr>
          <a:lstStyle>
            <a:lvl1pPr algn="l">
              <a:defRPr sz="45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dirty="0"/>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2"/>
            <a:ext cx="1281870" cy="640935"/>
          </a:xfrm>
          <a:prstGeom prst="rect">
            <a:avLst/>
          </a:prstGeom>
        </p:spPr>
      </p:pic>
    </p:spTree>
    <p:extLst>
      <p:ext uri="{BB962C8B-B14F-4D97-AF65-F5344CB8AC3E}">
        <p14:creationId xmlns:p14="http://schemas.microsoft.com/office/powerpoint/2010/main" val="1369361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569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p:spPr>
        <p:txBody>
          <a:bodyPr/>
          <a:lstStyle>
            <a:lvl1pPr>
              <a:defRPr>
                <a:solidFill>
                  <a:srgbClr val="CC0633"/>
                </a:solidFill>
              </a:defRPr>
            </a:lvl1pPr>
          </a:lstStyle>
          <a:p>
            <a:r>
              <a:rPr lang="en-US"/>
              <a:t>PAGE WITH BULLETS</a:t>
            </a:r>
          </a:p>
        </p:txBody>
      </p:sp>
      <p:sp>
        <p:nvSpPr>
          <p:cNvPr id="4" name="Date Placeholder 3"/>
          <p:cNvSpPr>
            <a:spLocks noGrp="1"/>
          </p:cNvSpPr>
          <p:nvPr>
            <p:ph type="dt" sz="half" idx="10"/>
          </p:nvPr>
        </p:nvSpPr>
        <p:spPr/>
        <p:txBody>
          <a:bodyPr/>
          <a:lstStyle/>
          <a:p>
            <a:fld id="{482545AB-E10E-A541-9AB5-B013C07D885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A04E3-866B-424A-9F33-40E3799F4726}" type="slidenum">
              <a:rPr lang="en-US" smtClean="0"/>
              <a:t>‹#›</a:t>
            </a:fld>
            <a:endParaRPr lang="en-US"/>
          </a:p>
        </p:txBody>
      </p:sp>
      <p:sp>
        <p:nvSpPr>
          <p:cNvPr id="7"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80306" y="1917700"/>
            <a:ext cx="8595656" cy="3568700"/>
          </a:xfrm>
          <a:prstGeom prst="rect">
            <a:avLst/>
          </a:prstGeom>
        </p:spPr>
        <p:txBody>
          <a:bodyPr/>
          <a:lstStyle>
            <a:lvl1pPr marL="800100" indent="-800100">
              <a:buFontTx/>
              <a:buBlip>
                <a:blip r:embed="rId2"/>
              </a:buBlip>
              <a:tabLst/>
              <a:defRPr b="0">
                <a:solidFill>
                  <a:srgbClr val="54585A"/>
                </a:solidFill>
                <a:latin typeface="Times" charset="0"/>
                <a:ea typeface="Times" charset="0"/>
                <a:cs typeface="Times" charset="0"/>
              </a:defRPr>
            </a:lvl1pPr>
            <a:lvl2pPr marL="1038225" indent="-695325">
              <a:buFontTx/>
              <a:buBlip>
                <a:blip r:embed="rId2"/>
              </a:buBlip>
              <a:tabLst/>
              <a:defRPr b="0">
                <a:solidFill>
                  <a:srgbClr val="54585A"/>
                </a:solidFill>
                <a:latin typeface="Times" charset="0"/>
                <a:ea typeface="Times" charset="0"/>
                <a:cs typeface="Times" charset="0"/>
              </a:defRPr>
            </a:lvl2pPr>
            <a:lvl3pPr marL="1302544" indent="-616744">
              <a:buFontTx/>
              <a:buBlip>
                <a:blip r:embed="rId2"/>
              </a:buBlip>
              <a:tabLst/>
              <a:defRPr b="0">
                <a:solidFill>
                  <a:srgbClr val="54585A"/>
                </a:solidFill>
                <a:latin typeface="Times" charset="0"/>
                <a:ea typeface="Times" charset="0"/>
                <a:cs typeface="Times" charset="0"/>
              </a:defRPr>
            </a:lvl3pPr>
            <a:lvl4pPr marL="1566863" indent="-538163">
              <a:buFontTx/>
              <a:buBlip>
                <a:blip r:embed="rId2"/>
              </a:buBlip>
              <a:tabLst/>
              <a:defRPr b="0">
                <a:solidFill>
                  <a:srgbClr val="54585A"/>
                </a:solidFill>
                <a:latin typeface="Times" charset="0"/>
                <a:ea typeface="Times" charset="0"/>
                <a:cs typeface="Times" charset="0"/>
              </a:defRPr>
            </a:lvl4pPr>
            <a:lvl5pPr marL="1905000" indent="-533400">
              <a:buFontTx/>
              <a:buBlip>
                <a:blip r:embed="rId2"/>
              </a:buBlip>
              <a:tabLst/>
              <a:defRPr b="0">
                <a:solidFill>
                  <a:srgbClr val="54585A"/>
                </a:solidFill>
                <a:latin typeface="Times" charset="0"/>
                <a:ea typeface="Times" charset="0"/>
                <a:cs typeface="Time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5930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0" y="-1"/>
            <a:ext cx="9144000" cy="3830855"/>
          </a:xfrm>
        </p:spPr>
        <p:txBody>
          <a:bodyPr/>
          <a:lstStyle/>
          <a:p>
            <a:endParaRPr lang="en-US" dirty="0"/>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p:spPr>
        <p:txBody>
          <a:bodyPr/>
          <a:lstStyle>
            <a:lvl1pPr>
              <a:defRPr>
                <a:solidFill>
                  <a:srgbClr val="CC0633"/>
                </a:solidFill>
              </a:defRPr>
            </a:lvl1pPr>
          </a:lstStyle>
          <a:p>
            <a:r>
              <a:rPr lang="en-US"/>
              <a:t>PAGE WITH NUMBER LIST</a:t>
            </a:r>
          </a:p>
        </p:txBody>
      </p:sp>
      <p:sp>
        <p:nvSpPr>
          <p:cNvPr id="4" name="Date Placeholder 3"/>
          <p:cNvSpPr>
            <a:spLocks noGrp="1"/>
          </p:cNvSpPr>
          <p:nvPr>
            <p:ph type="dt" sz="half" idx="10"/>
          </p:nvPr>
        </p:nvSpPr>
        <p:spPr/>
        <p:txBody>
          <a:bodyPr/>
          <a:lstStyle/>
          <a:p>
            <a:fld id="{482545AB-E10E-A541-9AB5-B013C07D885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A04E3-866B-424A-9F33-40E3799F4726}" type="slidenum">
              <a:rPr lang="en-US" smtClean="0"/>
              <a:t>‹#›</a:t>
            </a:fld>
            <a:endParaRPr lang="en-US"/>
          </a:p>
        </p:txBody>
      </p:sp>
      <p:sp>
        <p:nvSpPr>
          <p:cNvPr id="7"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80306" y="1917700"/>
            <a:ext cx="8595656"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95743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009650"/>
            <a:ext cx="2949178" cy="1600200"/>
          </a:xfrm>
        </p:spPr>
        <p:txBody>
          <a:bodyPr anchor="b">
            <a:normAutofit/>
          </a:bodyPr>
          <a:lstStyle>
            <a:lvl1pPr>
              <a:defRPr sz="4050" baseline="0">
                <a:solidFill>
                  <a:srgbClr val="CC0633"/>
                </a:solidFill>
              </a:defRPr>
            </a:lvl1pPr>
          </a:lstStyle>
          <a:p>
            <a:r>
              <a:rPr lang="en-US"/>
              <a:t>PAGE WITH TABLE</a:t>
            </a:r>
          </a:p>
        </p:txBody>
      </p:sp>
      <p:sp>
        <p:nvSpPr>
          <p:cNvPr id="3" name="Content Placeholder 2"/>
          <p:cNvSpPr>
            <a:spLocks noGrp="1"/>
          </p:cNvSpPr>
          <p:nvPr>
            <p:ph idx="1" hasCustomPrompt="1"/>
          </p:nvPr>
        </p:nvSpPr>
        <p:spPr>
          <a:xfrm>
            <a:off x="3887391" y="987426"/>
            <a:ext cx="4629150" cy="4873625"/>
          </a:xfrm>
        </p:spPr>
        <p:txBody>
          <a:bodyPr/>
          <a:lstStyle>
            <a:lvl1pPr marL="0" indent="0">
              <a:buNone/>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INSERT TABLE</a:t>
            </a:r>
          </a:p>
        </p:txBody>
      </p:sp>
      <p:sp>
        <p:nvSpPr>
          <p:cNvPr id="5" name="Date Placeholder 4"/>
          <p:cNvSpPr>
            <a:spLocks noGrp="1"/>
          </p:cNvSpPr>
          <p:nvPr>
            <p:ph type="dt" sz="half" idx="10"/>
          </p:nvPr>
        </p:nvSpPr>
        <p:spPr/>
        <p:txBody>
          <a:bodyPr/>
          <a:lstStyle/>
          <a:p>
            <a:fld id="{482545AB-E10E-A541-9AB5-B013C07D885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A04E3-866B-424A-9F33-40E3799F4726}" type="slidenum">
              <a:rPr lang="en-US" smtClean="0"/>
              <a:t>‹#›</a:t>
            </a:fld>
            <a:endParaRPr lang="en-US"/>
          </a:p>
        </p:txBody>
      </p:sp>
      <p:sp>
        <p:nvSpPr>
          <p:cNvPr id="8" name="Text Placeholder 7">
            <a:extLst>
              <a:ext uri="{FF2B5EF4-FFF2-40B4-BE49-F238E27FC236}">
                <a16:creationId xmlns:a16="http://schemas.microsoft.com/office/drawing/2014/main" id="{0E6100A1-FB06-B440-8021-20D3620D5B5C}"/>
              </a:ext>
            </a:extLst>
          </p:cNvPr>
          <p:cNvSpPr>
            <a:spLocks noGrp="1"/>
          </p:cNvSpPr>
          <p:nvPr>
            <p:ph type="body" sz="quarter" idx="13" hasCustomPrompt="1"/>
          </p:nvPr>
        </p:nvSpPr>
        <p:spPr>
          <a:xfrm>
            <a:off x="628650" y="2941639"/>
            <a:ext cx="1668066" cy="560387"/>
          </a:xfrm>
        </p:spPr>
        <p:txBody>
          <a:bodyPr/>
          <a:lstStyle>
            <a:lvl1pPr marL="0" indent="0">
              <a:buNone/>
              <a:defRPr/>
            </a:lvl1pPr>
          </a:lstStyle>
          <a:p>
            <a:pPr lvl="0"/>
            <a:r>
              <a:rPr lang="en-US"/>
              <a:t>SUBHEADER</a:t>
            </a:r>
          </a:p>
        </p:txBody>
      </p:sp>
    </p:spTree>
    <p:extLst>
      <p:ext uri="{BB962C8B-B14F-4D97-AF65-F5344CB8AC3E}">
        <p14:creationId xmlns:p14="http://schemas.microsoft.com/office/powerpoint/2010/main" val="33254383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1009650"/>
            <a:ext cx="2949178" cy="1600200"/>
          </a:xfrm>
        </p:spPr>
        <p:txBody>
          <a:bodyPr anchor="b">
            <a:normAutofit/>
          </a:bodyPr>
          <a:lstStyle>
            <a:lvl1pPr>
              <a:defRPr sz="4050" baseline="0">
                <a:solidFill>
                  <a:srgbClr val="CC0633"/>
                </a:solidFill>
              </a:defRPr>
            </a:lvl1pPr>
          </a:lstStyle>
          <a:p>
            <a:r>
              <a:rPr lang="en-US"/>
              <a:t>PAGE WITH CHART</a:t>
            </a:r>
          </a:p>
        </p:txBody>
      </p:sp>
      <p:sp>
        <p:nvSpPr>
          <p:cNvPr id="3" name="Content Placeholder 2"/>
          <p:cNvSpPr>
            <a:spLocks noGrp="1"/>
          </p:cNvSpPr>
          <p:nvPr>
            <p:ph idx="1" hasCustomPrompt="1"/>
          </p:nvPr>
        </p:nvSpPr>
        <p:spPr>
          <a:xfrm>
            <a:off x="3887391" y="987426"/>
            <a:ext cx="4629150" cy="4873625"/>
          </a:xfrm>
        </p:spPr>
        <p:txBody>
          <a:bodyPr/>
          <a:lstStyle>
            <a:lvl1pPr marL="0" indent="0">
              <a:buNone/>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INSERT CHART</a:t>
            </a:r>
          </a:p>
        </p:txBody>
      </p:sp>
      <p:sp>
        <p:nvSpPr>
          <p:cNvPr id="5" name="Date Placeholder 4"/>
          <p:cNvSpPr>
            <a:spLocks noGrp="1"/>
          </p:cNvSpPr>
          <p:nvPr>
            <p:ph type="dt" sz="half" idx="10"/>
          </p:nvPr>
        </p:nvSpPr>
        <p:spPr/>
        <p:txBody>
          <a:bodyPr/>
          <a:lstStyle/>
          <a:p>
            <a:fld id="{482545AB-E10E-A541-9AB5-B013C07D885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A04E3-866B-424A-9F33-40E3799F4726}" type="slidenum">
              <a:rPr lang="en-US" smtClean="0"/>
              <a:t>‹#›</a:t>
            </a:fld>
            <a:endParaRPr lang="en-US"/>
          </a:p>
        </p:txBody>
      </p:sp>
      <p:sp>
        <p:nvSpPr>
          <p:cNvPr id="8" name="Text Placeholder 7">
            <a:extLst>
              <a:ext uri="{FF2B5EF4-FFF2-40B4-BE49-F238E27FC236}">
                <a16:creationId xmlns:a16="http://schemas.microsoft.com/office/drawing/2014/main" id="{8B2E7148-C719-A141-8AA4-14FD913C4B0E}"/>
              </a:ext>
            </a:extLst>
          </p:cNvPr>
          <p:cNvSpPr>
            <a:spLocks noGrp="1"/>
          </p:cNvSpPr>
          <p:nvPr>
            <p:ph type="body" sz="quarter" idx="13" hasCustomPrompt="1"/>
          </p:nvPr>
        </p:nvSpPr>
        <p:spPr>
          <a:xfrm>
            <a:off x="628650" y="2941639"/>
            <a:ext cx="1668066" cy="560387"/>
          </a:xfrm>
        </p:spPr>
        <p:txBody>
          <a:bodyPr/>
          <a:lstStyle>
            <a:lvl1pPr marL="0" indent="0">
              <a:buNone/>
              <a:defRPr/>
            </a:lvl1pPr>
          </a:lstStyle>
          <a:p>
            <a:pPr lvl="0"/>
            <a:r>
              <a:rPr lang="en-US"/>
              <a:t>SUBHEADER</a:t>
            </a:r>
          </a:p>
        </p:txBody>
      </p:sp>
    </p:spTree>
    <p:extLst>
      <p:ext uri="{BB962C8B-B14F-4D97-AF65-F5344CB8AC3E}">
        <p14:creationId xmlns:p14="http://schemas.microsoft.com/office/powerpoint/2010/main" val="12764752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29842" y="585788"/>
            <a:ext cx="6964139" cy="834134"/>
          </a:xfrm>
        </p:spPr>
        <p:txBody>
          <a:bodyPr anchor="b">
            <a:normAutofit/>
          </a:bodyPr>
          <a:lstStyle>
            <a:lvl1pPr>
              <a:defRPr sz="4050" baseline="0">
                <a:solidFill>
                  <a:srgbClr val="CC0633"/>
                </a:solidFill>
              </a:defRPr>
            </a:lvl1pPr>
          </a:lstStyle>
          <a:p>
            <a:r>
              <a:rPr lang="en-US"/>
              <a:t>PAGE WITH COPY AND PICTURE</a:t>
            </a:r>
          </a:p>
        </p:txBody>
      </p:sp>
      <p:sp>
        <p:nvSpPr>
          <p:cNvPr id="3" name="Picture Placeholder 2"/>
          <p:cNvSpPr>
            <a:spLocks noGrp="1"/>
          </p:cNvSpPr>
          <p:nvPr>
            <p:ph type="pic" idx="1"/>
          </p:nvPr>
        </p:nvSpPr>
        <p:spPr>
          <a:xfrm>
            <a:off x="3887391" y="1561171"/>
            <a:ext cx="4629150" cy="429987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628650" y="1561172"/>
            <a:ext cx="2949178" cy="4307817"/>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sz="2100" b="0" baseline="0">
                <a:latin typeface="Times" charset="0"/>
                <a:ea typeface="Times" charset="0"/>
                <a:cs typeface="Times"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CA" b="1">
                <a:latin typeface="Trebuchet MS" panose="020B0703020202090204" pitchFamily="34" charset="0"/>
              </a:rPr>
              <a:t>SUBHEADER</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CA" err="1"/>
              <a:t>Miu</a:t>
            </a:r>
            <a:r>
              <a:rPr lang="en-CA"/>
              <a:t> </a:t>
            </a:r>
            <a:r>
              <a:rPr lang="en-CA" err="1"/>
              <a:t>sedem</a:t>
            </a:r>
            <a:r>
              <a:rPr lang="en-CA"/>
              <a:t> </a:t>
            </a:r>
            <a:r>
              <a:rPr lang="en-CA" err="1"/>
              <a:t>eliis</a:t>
            </a:r>
            <a:r>
              <a:rPr lang="en-CA"/>
              <a:t>, con </a:t>
            </a:r>
            <a:r>
              <a:rPr lang="en-CA" err="1"/>
              <a:t>destua</a:t>
            </a:r>
            <a:r>
              <a:rPr lang="en-CA"/>
              <a:t> sum </a:t>
            </a:r>
            <a:r>
              <a:rPr lang="en-CA" err="1"/>
              <a:t>pon</a:t>
            </a:r>
            <a:r>
              <a:rPr lang="en-CA"/>
              <a:t> </a:t>
            </a:r>
            <a:r>
              <a:rPr lang="en-CA" err="1"/>
              <a:t>sest</a:t>
            </a:r>
            <a:r>
              <a:rPr lang="en-CA"/>
              <a:t> vid in in </a:t>
            </a:r>
            <a:r>
              <a:rPr lang="en-CA" err="1"/>
              <a:t>Etraciemure</a:t>
            </a:r>
            <a:r>
              <a:rPr lang="en-CA"/>
              <a:t>, </a:t>
            </a:r>
            <a:r>
              <a:rPr lang="en-CA" err="1"/>
              <a:t>spiontentem</a:t>
            </a:r>
            <a:r>
              <a:rPr lang="en-CA"/>
              <a:t> </a:t>
            </a:r>
            <a:r>
              <a:rPr lang="en-CA" err="1"/>
              <a:t>consulin</a:t>
            </a:r>
            <a:r>
              <a:rPr lang="en-CA"/>
              <a:t> </a:t>
            </a:r>
            <a:r>
              <a:rPr lang="en-CA" err="1"/>
              <a:t>terviri</a:t>
            </a:r>
            <a:r>
              <a:rPr lang="en-CA"/>
              <a:t> </a:t>
            </a:r>
            <a:r>
              <a:rPr lang="en-CA" err="1"/>
              <a:t>sentienatra</a:t>
            </a:r>
            <a:r>
              <a:rPr lang="en-CA"/>
              <a:t> di </a:t>
            </a:r>
            <a:r>
              <a:rPr lang="en-CA" err="1"/>
              <a:t>publi</a:t>
            </a:r>
            <a:r>
              <a:rPr lang="en-CA"/>
              <a:t>, </a:t>
            </a:r>
            <a:r>
              <a:rPr lang="en-CA" err="1"/>
              <a:t>inamquium</a:t>
            </a:r>
            <a:r>
              <a:rPr lang="en-CA"/>
              <a:t> </a:t>
            </a:r>
            <a:r>
              <a:rPr lang="en-CA" err="1"/>
              <a:t>iliu</a:t>
            </a:r>
            <a:r>
              <a:rPr lang="en-CA"/>
              <a:t> se con ad </a:t>
            </a:r>
            <a:r>
              <a:rPr lang="en-CA" err="1"/>
              <a:t>noximil</a:t>
            </a:r>
            <a:r>
              <a:rPr lang="en-CA"/>
              <a:t> </a:t>
            </a:r>
            <a:r>
              <a:rPr lang="en-CA" err="1"/>
              <a:t>certemus</a:t>
            </a:r>
            <a:r>
              <a:rPr lang="en-CA"/>
              <a:t> </a:t>
            </a:r>
            <a:r>
              <a:rPr lang="en-CA" err="1"/>
              <a:t>veremor</a:t>
            </a:r>
            <a:r>
              <a:rPr lang="en-CA"/>
              <a:t> </a:t>
            </a:r>
            <a:r>
              <a:rPr lang="en-CA" err="1"/>
              <a:t>temus</a:t>
            </a:r>
            <a:r>
              <a:rPr lang="en-CA"/>
              <a:t>; </a:t>
            </a:r>
          </a:p>
          <a:p>
            <a:pPr lvl="0"/>
            <a:endParaRPr lang="en-US"/>
          </a:p>
        </p:txBody>
      </p:sp>
      <p:sp>
        <p:nvSpPr>
          <p:cNvPr id="5" name="Date Placeholder 4"/>
          <p:cNvSpPr>
            <a:spLocks noGrp="1"/>
          </p:cNvSpPr>
          <p:nvPr>
            <p:ph type="dt" sz="half" idx="10"/>
          </p:nvPr>
        </p:nvSpPr>
        <p:spPr/>
        <p:txBody>
          <a:bodyPr/>
          <a:lstStyle/>
          <a:p>
            <a:fld id="{482545AB-E10E-A541-9AB5-B013C07D8858}"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A04E3-866B-424A-9F33-40E3799F4726}" type="slidenum">
              <a:rPr lang="en-US" smtClean="0"/>
              <a:t>‹#›</a:t>
            </a:fld>
            <a:endParaRPr lang="en-US"/>
          </a:p>
        </p:txBody>
      </p:sp>
    </p:spTree>
    <p:extLst>
      <p:ext uri="{BB962C8B-B14F-4D97-AF65-F5344CB8AC3E}">
        <p14:creationId xmlns:p14="http://schemas.microsoft.com/office/powerpoint/2010/main" val="164061164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CC0633"/>
                </a:solidFill>
              </a:defRPr>
            </a:lvl1pPr>
          </a:lstStyle>
          <a:p>
            <a:r>
              <a:rPr lang="en-US"/>
              <a:t>PAGE WITH TEXT ONLY</a:t>
            </a:r>
          </a:p>
        </p:txBody>
      </p:sp>
      <p:sp>
        <p:nvSpPr>
          <p:cNvPr id="4" name="Date Placeholder 3"/>
          <p:cNvSpPr>
            <a:spLocks noGrp="1"/>
          </p:cNvSpPr>
          <p:nvPr>
            <p:ph type="dt" sz="half" idx="10"/>
          </p:nvPr>
        </p:nvSpPr>
        <p:spPr/>
        <p:txBody>
          <a:bodyPr/>
          <a:lstStyle/>
          <a:p>
            <a:fld id="{482545AB-E10E-A541-9AB5-B013C07D885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A04E3-866B-424A-9F33-40E3799F4726}" type="slidenum">
              <a:rPr lang="en-US" smtClean="0"/>
              <a:t>‹#›</a:t>
            </a:fld>
            <a:endParaRPr lang="en-US"/>
          </a:p>
        </p:txBody>
      </p:sp>
      <p:sp>
        <p:nvSpPr>
          <p:cNvPr id="7" name="Text Placeholder 2">
            <a:extLst>
              <a:ext uri="{FF2B5EF4-FFF2-40B4-BE49-F238E27FC236}">
                <a16:creationId xmlns:a16="http://schemas.microsoft.com/office/drawing/2014/main" id="{28099102-4D2D-E045-AFDA-D4B493CAF9AA}"/>
              </a:ext>
            </a:extLst>
          </p:cNvPr>
          <p:cNvSpPr>
            <a:spLocks noGrp="1"/>
          </p:cNvSpPr>
          <p:nvPr>
            <p:ph type="body" sz="quarter" idx="13" hasCustomPrompt="1"/>
          </p:nvPr>
        </p:nvSpPr>
        <p:spPr>
          <a:xfrm>
            <a:off x="628650" y="1925134"/>
            <a:ext cx="7886700" cy="35687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charset="0"/>
              <a:buNone/>
              <a:tabLst/>
              <a:defRPr b="0">
                <a:solidFill>
                  <a:srgbClr val="54585A"/>
                </a:solidFill>
                <a:latin typeface="Times" charset="0"/>
                <a:ea typeface="Times" charset="0"/>
                <a:cs typeface="Times" charset="0"/>
              </a:defRPr>
            </a:lvl1pPr>
            <a:lvl2pPr marL="342900" indent="0">
              <a:buFont typeface="Arial" charset="0"/>
              <a:buNone/>
              <a:defRPr>
                <a:solidFill>
                  <a:srgbClr val="DC0032"/>
                </a:solidFill>
              </a:defRPr>
            </a:lvl2pPr>
            <a:lvl3pPr marL="685800" indent="0">
              <a:buFont typeface="Arial" charset="0"/>
              <a:buNone/>
              <a:defRPr>
                <a:solidFill>
                  <a:srgbClr val="DC0032"/>
                </a:solidFill>
              </a:defRPr>
            </a:lvl3pPr>
            <a:lvl4pPr marL="1028700" indent="0">
              <a:buFont typeface="Arial" charset="0"/>
              <a:buNone/>
              <a:defRPr>
                <a:solidFill>
                  <a:srgbClr val="DC0032"/>
                </a:solidFill>
              </a:defRPr>
            </a:lvl4pPr>
            <a:lvl5pPr marL="1371600" indent="0">
              <a:buFont typeface="Arial" charset="0"/>
              <a:buNone/>
              <a:defRPr>
                <a:solidFill>
                  <a:srgbClr val="DC0032"/>
                </a:solidFill>
              </a:defRPr>
            </a:lvl5pPr>
          </a:lstStyle>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lang="en-CA" b="1">
                <a:latin typeface="Trebuchet MS" panose="020B0703020202090204" pitchFamily="34" charset="0"/>
              </a:rPr>
              <a:t>SUBHEADER</a:t>
            </a:r>
          </a:p>
          <a:p>
            <a:r>
              <a:rPr lang="en-CA" err="1"/>
              <a:t>Miu</a:t>
            </a:r>
            <a:r>
              <a:rPr lang="en-CA"/>
              <a:t> </a:t>
            </a:r>
            <a:r>
              <a:rPr lang="en-CA" err="1"/>
              <a:t>sedem</a:t>
            </a:r>
            <a:r>
              <a:rPr lang="en-CA"/>
              <a:t> </a:t>
            </a:r>
            <a:r>
              <a:rPr lang="en-CA" err="1"/>
              <a:t>eliis</a:t>
            </a:r>
            <a:r>
              <a:rPr lang="en-CA"/>
              <a:t>, con </a:t>
            </a:r>
            <a:r>
              <a:rPr lang="en-CA" err="1"/>
              <a:t>destua</a:t>
            </a:r>
            <a:r>
              <a:rPr lang="en-CA"/>
              <a:t> sum </a:t>
            </a:r>
            <a:r>
              <a:rPr lang="en-CA" err="1"/>
              <a:t>pon</a:t>
            </a:r>
            <a:r>
              <a:rPr lang="en-CA"/>
              <a:t> </a:t>
            </a:r>
            <a:r>
              <a:rPr lang="en-CA" err="1"/>
              <a:t>sest</a:t>
            </a:r>
            <a:r>
              <a:rPr lang="en-CA"/>
              <a:t> vid in in </a:t>
            </a:r>
            <a:r>
              <a:rPr lang="en-CA" err="1"/>
              <a:t>Etraciemure</a:t>
            </a:r>
            <a:r>
              <a:rPr lang="en-CA"/>
              <a:t>, </a:t>
            </a:r>
            <a:r>
              <a:rPr lang="en-CA" err="1"/>
              <a:t>spiontentem</a:t>
            </a:r>
            <a:r>
              <a:rPr lang="en-CA"/>
              <a:t> </a:t>
            </a:r>
            <a:r>
              <a:rPr lang="en-CA" err="1"/>
              <a:t>consulin</a:t>
            </a:r>
            <a:r>
              <a:rPr lang="en-CA"/>
              <a:t> </a:t>
            </a:r>
            <a:r>
              <a:rPr lang="en-CA" err="1"/>
              <a:t>terviri</a:t>
            </a:r>
            <a:r>
              <a:rPr lang="en-CA"/>
              <a:t> </a:t>
            </a:r>
            <a:r>
              <a:rPr lang="en-CA" err="1"/>
              <a:t>sentienatra</a:t>
            </a:r>
            <a:r>
              <a:rPr lang="en-CA"/>
              <a:t> di </a:t>
            </a:r>
            <a:r>
              <a:rPr lang="en-CA" err="1"/>
              <a:t>publi</a:t>
            </a:r>
            <a:r>
              <a:rPr lang="en-CA"/>
              <a:t>, </a:t>
            </a:r>
            <a:r>
              <a:rPr lang="en-CA" err="1"/>
              <a:t>inamquium</a:t>
            </a:r>
            <a:r>
              <a:rPr lang="en-CA"/>
              <a:t> </a:t>
            </a:r>
            <a:r>
              <a:rPr lang="en-CA" err="1"/>
              <a:t>iliu</a:t>
            </a:r>
            <a:r>
              <a:rPr lang="en-CA"/>
              <a:t> se con ad </a:t>
            </a:r>
            <a:r>
              <a:rPr lang="en-CA" err="1"/>
              <a:t>noximil</a:t>
            </a:r>
            <a:r>
              <a:rPr lang="en-CA"/>
              <a:t> </a:t>
            </a:r>
            <a:r>
              <a:rPr lang="en-CA" err="1"/>
              <a:t>certemus</a:t>
            </a:r>
            <a:r>
              <a:rPr lang="en-CA"/>
              <a:t> </a:t>
            </a:r>
            <a:r>
              <a:rPr lang="en-CA" err="1"/>
              <a:t>veremor</a:t>
            </a:r>
            <a:r>
              <a:rPr lang="en-CA"/>
              <a:t> </a:t>
            </a:r>
            <a:r>
              <a:rPr lang="en-CA" err="1"/>
              <a:t>temus</a:t>
            </a:r>
            <a:r>
              <a:rPr lang="en-CA"/>
              <a:t>; </a:t>
            </a:r>
          </a:p>
        </p:txBody>
      </p:sp>
    </p:spTree>
    <p:extLst>
      <p:ext uri="{BB962C8B-B14F-4D97-AF65-F5344CB8AC3E}">
        <p14:creationId xmlns:p14="http://schemas.microsoft.com/office/powerpoint/2010/main" val="19861294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66219"/>
            <a:ext cx="7886700" cy="1325563"/>
          </a:xfrm>
        </p:spPr>
        <p:txBody>
          <a:bodyPr/>
          <a:lstStyle>
            <a:lvl1pPr>
              <a:defRPr b="1" baseline="0">
                <a:solidFill>
                  <a:srgbClr val="CC0633"/>
                </a:solidFill>
                <a:latin typeface="Trebuchet MS" panose="020B0703020202090204" pitchFamily="34" charset="0"/>
              </a:defRPr>
            </a:lvl1pPr>
          </a:lstStyle>
          <a:p>
            <a:r>
              <a:rPr lang="en-US"/>
              <a:t>PAGE WITH QUOTE/SINGLE PHRASE</a:t>
            </a:r>
          </a:p>
        </p:txBody>
      </p:sp>
      <p:sp>
        <p:nvSpPr>
          <p:cNvPr id="4" name="Date Placeholder 3"/>
          <p:cNvSpPr>
            <a:spLocks noGrp="1"/>
          </p:cNvSpPr>
          <p:nvPr>
            <p:ph type="dt" sz="half" idx="10"/>
          </p:nvPr>
        </p:nvSpPr>
        <p:spPr/>
        <p:txBody>
          <a:bodyPr/>
          <a:lstStyle/>
          <a:p>
            <a:fld id="{482545AB-E10E-A541-9AB5-B013C07D8858}"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A04E3-866B-424A-9F33-40E3799F4726}" type="slidenum">
              <a:rPr lang="en-US" smtClean="0"/>
              <a:t>‹#›</a:t>
            </a:fld>
            <a:endParaRPr lang="en-US"/>
          </a:p>
        </p:txBody>
      </p:sp>
    </p:spTree>
    <p:extLst>
      <p:ext uri="{BB962C8B-B14F-4D97-AF65-F5344CB8AC3E}">
        <p14:creationId xmlns:p14="http://schemas.microsoft.com/office/powerpoint/2010/main" val="127753809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A17D9-840E-FA9C-CD67-5D2F67A5D3A9}"/>
              </a:ext>
            </a:extLst>
          </p:cNvPr>
          <p:cNvSpPr>
            <a:spLocks noGrp="1"/>
          </p:cNvSpPr>
          <p:nvPr>
            <p:ph type="dt" sz="half" idx="10"/>
          </p:nvPr>
        </p:nvSpPr>
        <p:spPr/>
        <p:txBody>
          <a:bodyPr/>
          <a:lstStyle/>
          <a:p>
            <a:fld id="{E449EA8A-9FF4-E548-861D-5D48B7F3E8E9}" type="datetime1">
              <a:rPr lang="en-CA" smtClean="0"/>
              <a:t>2023-05-31</a:t>
            </a:fld>
            <a:endParaRPr lang="en-CA"/>
          </a:p>
        </p:txBody>
      </p:sp>
      <p:sp>
        <p:nvSpPr>
          <p:cNvPr id="3" name="Footer Placeholder 2">
            <a:extLst>
              <a:ext uri="{FF2B5EF4-FFF2-40B4-BE49-F238E27FC236}">
                <a16:creationId xmlns:a16="http://schemas.microsoft.com/office/drawing/2014/main" id="{630D66B3-D9CA-71BB-5DDD-D9041FA9CE9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7DCC6E2-41D5-6250-E28C-34AECC265D23}"/>
              </a:ext>
            </a:extLst>
          </p:cNvPr>
          <p:cNvSpPr>
            <a:spLocks noGrp="1"/>
          </p:cNvSpPr>
          <p:nvPr>
            <p:ph type="sldNum" sz="quarter" idx="12"/>
          </p:nvPr>
        </p:nvSpPr>
        <p:spPr/>
        <p:txBody>
          <a:bodyPr/>
          <a:lstStyle/>
          <a:p>
            <a:fld id="{24C03E0B-C0D0-4CD8-BA42-64683E6CF481}" type="slidenum">
              <a:rPr lang="en-CA" smtClean="0"/>
              <a:t>‹#›</a:t>
            </a:fld>
            <a:endParaRPr lang="en-CA"/>
          </a:p>
        </p:txBody>
      </p:sp>
    </p:spTree>
    <p:extLst>
      <p:ext uri="{BB962C8B-B14F-4D97-AF65-F5344CB8AC3E}">
        <p14:creationId xmlns:p14="http://schemas.microsoft.com/office/powerpoint/2010/main" val="247007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8"/>
          <a:stretch>
            <a:fillRect/>
          </a:stretch>
        </p:blipFill>
        <p:spPr>
          <a:xfrm>
            <a:off x="7233480" y="0"/>
            <a:ext cx="1281870" cy="640935"/>
          </a:xfrm>
          <a:prstGeom prst="rect">
            <a:avLst/>
          </a:prstGeom>
        </p:spPr>
      </p:pic>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Lst>
  <p:hf hdr="0" dt="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 id="2147483712" r:id="rId8"/>
    <p:sldLayoutId id="2147483769" r:id="rId9"/>
  </p:sldLayoutIdLst>
  <p:hf hdr="0" dt="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7"/>
            <a:ext cx="2480310" cy="365125"/>
          </a:xfrm>
          <a:prstGeom prst="rect">
            <a:avLst/>
          </a:prstGeom>
        </p:spPr>
        <p:txBody>
          <a:bodyPr vert="horz" lIns="91440" tIns="45720" rIns="91440" bIns="45720" rtlCol="0" anchor="ctr"/>
          <a:lstStyle>
            <a:lvl1pPr algn="r">
              <a:defRPr sz="9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987509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70" r:id="rId8"/>
  </p:sldLayoutIdLst>
  <p:hf hdr="0" dt="0"/>
  <p:txStyles>
    <p:title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p:titleStyle>
    <p:body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804101"/>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017BDC-F45E-4A96-BB91-A8DED6A2D300}" type="slidenum">
              <a:rPr lang="en-US" smtClean="0"/>
              <a:t>‹#›</a:t>
            </a:fld>
            <a:endParaRPr lang="en-US" dirty="0"/>
          </a:p>
        </p:txBody>
      </p:sp>
    </p:spTree>
    <p:extLst>
      <p:ext uri="{BB962C8B-B14F-4D97-AF65-F5344CB8AC3E}">
        <p14:creationId xmlns:p14="http://schemas.microsoft.com/office/powerpoint/2010/main" val="40983372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2545AB-E10E-A541-9AB5-B013C07D8858}" type="datetimeFigureOut">
              <a:rPr lang="en-US" smtClean="0"/>
              <a:t>5/31/2023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A04E3-866B-424A-9F33-40E3799F4726}" type="slidenum">
              <a:rPr lang="en-US" smtClean="0"/>
              <a:t>‹#›</a:t>
            </a:fld>
            <a:endParaRPr lang="en-US"/>
          </a:p>
        </p:txBody>
      </p:sp>
    </p:spTree>
    <p:extLst>
      <p:ext uri="{BB962C8B-B14F-4D97-AF65-F5344CB8AC3E}">
        <p14:creationId xmlns:p14="http://schemas.microsoft.com/office/powerpoint/2010/main" val="34037666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ftr="0" dt="0"/>
  <p:txStyles>
    <p:titleStyle>
      <a:lvl1pPr algn="l" defTabSz="685800" rtl="0" eaLnBrk="1" latinLnBrk="0" hangingPunct="1">
        <a:lnSpc>
          <a:spcPct val="90000"/>
        </a:lnSpc>
        <a:spcBef>
          <a:spcPct val="0"/>
        </a:spcBef>
        <a:buNone/>
        <a:defRPr sz="3600" kern="1200">
          <a:solidFill>
            <a:srgbClr val="CC0633"/>
          </a:solidFill>
          <a:latin typeface="Impact" charset="0"/>
          <a:ea typeface="Impact" charset="0"/>
          <a:cs typeface="Impact" charset="0"/>
        </a:defRPr>
      </a:lvl1pPr>
    </p:titleStyle>
    <p:bodyStyle>
      <a:lvl1pPr marL="171450" indent="-171450" algn="l" defTabSz="685800" rtl="0" eaLnBrk="1" latinLnBrk="0" hangingPunct="1">
        <a:lnSpc>
          <a:spcPct val="90000"/>
        </a:lnSpc>
        <a:spcBef>
          <a:spcPts val="750"/>
        </a:spcBef>
        <a:buFont typeface="Arial"/>
        <a:buChar char="•"/>
        <a:defRPr sz="2100" b="1" kern="1200">
          <a:solidFill>
            <a:srgbClr val="54585A"/>
          </a:solidFill>
          <a:latin typeface="Trebuchet MS" charset="0"/>
          <a:ea typeface="Trebuchet MS" charset="0"/>
          <a:cs typeface="Trebuchet MS" charset="0"/>
        </a:defRPr>
      </a:lvl1pPr>
      <a:lvl2pPr marL="514350" indent="-171450" algn="l" defTabSz="685800" rtl="0" eaLnBrk="1" latinLnBrk="0" hangingPunct="1">
        <a:lnSpc>
          <a:spcPct val="90000"/>
        </a:lnSpc>
        <a:spcBef>
          <a:spcPts val="375"/>
        </a:spcBef>
        <a:buFont typeface="Arial"/>
        <a:buChar char="•"/>
        <a:defRPr sz="1800" b="0" kern="1200">
          <a:solidFill>
            <a:srgbClr val="54585A"/>
          </a:solidFill>
          <a:latin typeface="Times" charset="0"/>
          <a:ea typeface="Times" charset="0"/>
          <a:cs typeface="Times" charset="0"/>
        </a:defRPr>
      </a:lvl2pPr>
      <a:lvl3pPr marL="857250" indent="-171450" algn="l" defTabSz="685800" rtl="0" eaLnBrk="1" latinLnBrk="0" hangingPunct="1">
        <a:lnSpc>
          <a:spcPct val="90000"/>
        </a:lnSpc>
        <a:spcBef>
          <a:spcPts val="375"/>
        </a:spcBef>
        <a:buFont typeface="Arial"/>
        <a:buChar char="•"/>
        <a:defRPr sz="1500" b="0" kern="1200">
          <a:solidFill>
            <a:srgbClr val="54585A"/>
          </a:solidFill>
          <a:latin typeface="Times" charset="0"/>
          <a:ea typeface="Times" charset="0"/>
          <a:cs typeface="Times" charset="0"/>
        </a:defRPr>
      </a:lvl3pPr>
      <a:lvl4pPr marL="1200150" indent="-171450" algn="l" defTabSz="685800" rtl="0" eaLnBrk="1" latinLnBrk="0" hangingPunct="1">
        <a:lnSpc>
          <a:spcPct val="90000"/>
        </a:lnSpc>
        <a:spcBef>
          <a:spcPts val="375"/>
        </a:spcBef>
        <a:buFont typeface="Arial"/>
        <a:buChar char="•"/>
        <a:defRPr sz="1350" b="0" kern="1200">
          <a:solidFill>
            <a:srgbClr val="54585A"/>
          </a:solidFill>
          <a:latin typeface="Times" charset="0"/>
          <a:ea typeface="Times" charset="0"/>
          <a:cs typeface="Times" charset="0"/>
        </a:defRPr>
      </a:lvl4pPr>
      <a:lvl5pPr marL="1543050" indent="-171450" algn="l" defTabSz="685800" rtl="0" eaLnBrk="1" latinLnBrk="0" hangingPunct="1">
        <a:lnSpc>
          <a:spcPct val="90000"/>
        </a:lnSpc>
        <a:spcBef>
          <a:spcPts val="375"/>
        </a:spcBef>
        <a:buFont typeface="Arial"/>
        <a:buChar char="•"/>
        <a:defRPr sz="1350" b="0" kern="1200">
          <a:solidFill>
            <a:srgbClr val="54585A"/>
          </a:solidFill>
          <a:latin typeface="Times" charset="0"/>
          <a:ea typeface="Times" charset="0"/>
          <a:cs typeface="Time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D0164EB-59A3-F34F-8705-99AC061BA25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t="29375" r="1" b="29376"/>
          <a:stretch/>
        </p:blipFill>
        <p:spPr>
          <a:xfrm>
            <a:off x="-53768" y="-62743"/>
            <a:ext cx="9143980" cy="6857990"/>
          </a:xfrm>
          <a:prstGeom prst="rect">
            <a:avLst/>
          </a:prstGeom>
        </p:spPr>
      </p:pic>
      <p:sp>
        <p:nvSpPr>
          <p:cNvPr id="5" name="Rectangle 4">
            <a:extLst>
              <a:ext uri="{FF2B5EF4-FFF2-40B4-BE49-F238E27FC236}">
                <a16:creationId xmlns:a16="http://schemas.microsoft.com/office/drawing/2014/main" id="{8C4DC829-9285-A04B-A38D-480C279A8CC3}"/>
              </a:ext>
            </a:extLst>
          </p:cNvPr>
          <p:cNvSpPr/>
          <p:nvPr/>
        </p:nvSpPr>
        <p:spPr>
          <a:xfrm>
            <a:off x="0" y="2980706"/>
            <a:ext cx="9144000" cy="32775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7EACB3-68D7-984F-9577-BEEAA5DCBCBF}"/>
              </a:ext>
            </a:extLst>
          </p:cNvPr>
          <p:cNvSpPr>
            <a:spLocks noGrp="1"/>
          </p:cNvSpPr>
          <p:nvPr>
            <p:ph type="ctrTitle"/>
          </p:nvPr>
        </p:nvSpPr>
        <p:spPr>
          <a:xfrm>
            <a:off x="367903" y="4472939"/>
            <a:ext cx="8408194" cy="650985"/>
          </a:xfrm>
          <a:prstGeom prst="rect">
            <a:avLst/>
          </a:prstGeom>
        </p:spPr>
        <p:txBody>
          <a:bodyPr vert="horz" lIns="91440" tIns="45720" rIns="91440" bIns="45720" rtlCol="0" anchor="ctr">
            <a:noAutofit/>
          </a:bodyPr>
          <a:lstStyle/>
          <a:p>
            <a:pPr algn="ctr"/>
            <a:r>
              <a:rPr lang="en-US" sz="2400" dirty="0">
                <a:solidFill>
                  <a:srgbClr val="CC0633"/>
                </a:solidFill>
              </a:rPr>
              <a:t>SFU Research Administration</a:t>
            </a:r>
            <a:br>
              <a:rPr lang="en-US" sz="2400" dirty="0">
                <a:solidFill>
                  <a:srgbClr val="CC0633"/>
                </a:solidFill>
              </a:rPr>
            </a:br>
            <a:r>
              <a:rPr lang="en-US" sz="2800" dirty="0">
                <a:solidFill>
                  <a:srgbClr val="CC0633"/>
                </a:solidFill>
              </a:rPr>
              <a:t>Enhanced Project Costing Refresher</a:t>
            </a:r>
            <a:r>
              <a:rPr lang="en-US" sz="4400" dirty="0">
                <a:solidFill>
                  <a:srgbClr val="CC0633"/>
                </a:solidFill>
              </a:rPr>
              <a:t/>
            </a:r>
            <a:br>
              <a:rPr lang="en-US" sz="4400" dirty="0">
                <a:solidFill>
                  <a:srgbClr val="CC0633"/>
                </a:solidFill>
              </a:rPr>
            </a:br>
            <a:r>
              <a:rPr lang="en-US" sz="2400" dirty="0">
                <a:solidFill>
                  <a:srgbClr val="CC0633"/>
                </a:solidFill>
              </a:rPr>
              <a:t/>
            </a:r>
            <a:br>
              <a:rPr lang="en-US" sz="2400" dirty="0">
                <a:solidFill>
                  <a:srgbClr val="CC0633"/>
                </a:solidFill>
              </a:rPr>
            </a:br>
            <a:r>
              <a:rPr lang="en-US" sz="2400" dirty="0">
                <a:solidFill>
                  <a:srgbClr val="CC0633"/>
                </a:solidFill>
              </a:rPr>
              <a:t>May 31, 2023</a:t>
            </a:r>
          </a:p>
        </p:txBody>
      </p:sp>
      <p:pic>
        <p:nvPicPr>
          <p:cNvPr id="8" name="Picture 7" descr="A red and white logo&#10;&#10;Description automatically generated with low confidence">
            <a:extLst>
              <a:ext uri="{FF2B5EF4-FFF2-40B4-BE49-F238E27FC236}">
                <a16:creationId xmlns:a16="http://schemas.microsoft.com/office/drawing/2014/main" id="{63245704-5E92-3341-A7B3-AF37C27F56CE}"/>
              </a:ext>
            </a:extLst>
          </p:cNvPr>
          <p:cNvPicPr>
            <a:picLocks noChangeAspect="1"/>
          </p:cNvPicPr>
          <p:nvPr/>
        </p:nvPicPr>
        <p:blipFill>
          <a:blip r:embed="rId4"/>
          <a:stretch>
            <a:fillRect/>
          </a:stretch>
        </p:blipFill>
        <p:spPr>
          <a:xfrm>
            <a:off x="7862131" y="0"/>
            <a:ext cx="1281870" cy="640935"/>
          </a:xfrm>
          <a:prstGeom prst="rect">
            <a:avLst/>
          </a:prstGeom>
        </p:spPr>
      </p:pic>
    </p:spTree>
    <p:extLst>
      <p:ext uri="{BB962C8B-B14F-4D97-AF65-F5344CB8AC3E}">
        <p14:creationId xmlns:p14="http://schemas.microsoft.com/office/powerpoint/2010/main" val="274629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5750" y="445097"/>
            <a:ext cx="7886700" cy="601741"/>
          </a:xfrm>
        </p:spPr>
        <p:txBody>
          <a:bodyPr/>
          <a:lstStyle/>
          <a:p>
            <a:r>
              <a:rPr lang="en-US" sz="4000" dirty="0"/>
              <a:t>Award List Views – Level 1 “Overview”</a:t>
            </a:r>
          </a:p>
        </p:txBody>
      </p:sp>
      <p:sp>
        <p:nvSpPr>
          <p:cNvPr id="6" name="Slide Number Placeholder 3">
            <a:extLst>
              <a:ext uri="{FF2B5EF4-FFF2-40B4-BE49-F238E27FC236}">
                <a16:creationId xmlns:a16="http://schemas.microsoft.com/office/drawing/2014/main" id="{47E3BBEC-ED1B-4421-9D8F-908709541D94}"/>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522069" y="1710732"/>
            <a:ext cx="8213552" cy="3145134"/>
          </a:xfrm>
          <a:prstGeom prst="rect">
            <a:avLst/>
          </a:prstGeom>
        </p:spPr>
      </p:pic>
    </p:spTree>
    <p:extLst>
      <p:ext uri="{BB962C8B-B14F-4D97-AF65-F5344CB8AC3E}">
        <p14:creationId xmlns:p14="http://schemas.microsoft.com/office/powerpoint/2010/main" val="189333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Views– Level 2 “Project View”</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4798934"/>
            <a:ext cx="8331051" cy="1881266"/>
          </a:xfrm>
        </p:spPr>
        <p:txBody>
          <a:bodyPr/>
          <a:lstStyle/>
          <a:p>
            <a:pPr defTabSz="914400">
              <a:lnSpc>
                <a:spcPct val="100000"/>
              </a:lnSpc>
              <a:spcBef>
                <a:spcPts val="0"/>
              </a:spcBef>
            </a:pPr>
            <a:r>
              <a:rPr lang="en-US" sz="1800" i="1" dirty="0">
                <a:latin typeface="Calibri" panose="020F0502020204030204"/>
              </a:rPr>
              <a:t/>
            </a:r>
            <a:br>
              <a:rPr lang="en-US" sz="1800" i="1" dirty="0">
                <a:latin typeface="Calibri" panose="020F0502020204030204"/>
              </a:rPr>
            </a:br>
            <a:endParaRPr lang="en-CA" sz="1800" i="1" dirty="0">
              <a:latin typeface="Calibri" panose="020F0502020204030204"/>
            </a:endParaRPr>
          </a:p>
        </p:txBody>
      </p:sp>
      <p:sp>
        <p:nvSpPr>
          <p:cNvPr id="6" name="Slide Number Placeholder 3">
            <a:extLst>
              <a:ext uri="{FF2B5EF4-FFF2-40B4-BE49-F238E27FC236}">
                <a16:creationId xmlns:a16="http://schemas.microsoft.com/office/drawing/2014/main" id="{28E7D40F-DA49-41E6-9FB8-CCF7C43E2127}"/>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775972" y="1793631"/>
            <a:ext cx="7592053" cy="3031621"/>
          </a:xfrm>
          <a:prstGeom prst="rect">
            <a:avLst/>
          </a:prstGeom>
        </p:spPr>
      </p:pic>
    </p:spTree>
    <p:extLst>
      <p:ext uri="{BB962C8B-B14F-4D97-AF65-F5344CB8AC3E}">
        <p14:creationId xmlns:p14="http://schemas.microsoft.com/office/powerpoint/2010/main" val="904619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Views Recap</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16158"/>
            <a:ext cx="8331051" cy="5067560"/>
          </a:xfrm>
        </p:spPr>
        <p:txBody>
          <a:bodyPr anchor="t"/>
          <a:lstStyle/>
          <a:p>
            <a:pPr marL="342900" lvl="0" indent="-342900">
              <a:lnSpc>
                <a:spcPct val="100000"/>
              </a:lnSpc>
              <a:spcBef>
                <a:spcPts val="0"/>
              </a:spcBef>
              <a:buFont typeface="Wingdings" pitchFamily="2" charset="2"/>
              <a:buChar char="v"/>
              <a:defRPr/>
            </a:pPr>
            <a:r>
              <a:rPr lang="en-US" dirty="0">
                <a:solidFill>
                  <a:schemeClr val="tx1">
                    <a:lumMod val="65000"/>
                    <a:lumOff val="35000"/>
                  </a:schemeClr>
                </a:solidFill>
                <a:latin typeface="Calibri" panose="020F0502020204030204"/>
              </a:rPr>
              <a:t>What can I find in the Award List report?</a:t>
            </a:r>
          </a:p>
          <a:p>
            <a:pPr marL="342900" indent="-342900">
              <a:buFont typeface="Arial" panose="020B0604020202020204" pitchFamily="34" charset="0"/>
              <a:buChar char="•"/>
              <a:defRPr/>
            </a:pPr>
            <a:r>
              <a:rPr lang="en-US" sz="2200" dirty="0">
                <a:latin typeface="+mn-lt"/>
              </a:rPr>
              <a:t>Fund 30s Research Projects (based on your </a:t>
            </a:r>
            <a:r>
              <a:rPr lang="en-US" sz="2200" dirty="0">
                <a:solidFill>
                  <a:schemeClr val="tx1">
                    <a:lumMod val="65000"/>
                    <a:lumOff val="35000"/>
                  </a:schemeClr>
                </a:solidFill>
                <a:latin typeface="+mn-lt"/>
              </a:rPr>
              <a:t>existing</a:t>
            </a:r>
            <a:r>
              <a:rPr lang="en-US" sz="2200" dirty="0">
                <a:latin typeface="+mn-lt"/>
              </a:rPr>
              <a:t> FAST access)</a:t>
            </a:r>
            <a:endParaRPr lang="en-US" sz="2200" dirty="0"/>
          </a:p>
          <a:p>
            <a:pPr marL="342900" indent="-342900">
              <a:buFont typeface="Arial" panose="020B0604020202020204" pitchFamily="34" charset="0"/>
              <a:buChar char="•"/>
              <a:defRPr/>
            </a:pPr>
            <a:r>
              <a:rPr lang="en-US" sz="2200" dirty="0">
                <a:latin typeface="+mn-lt"/>
              </a:rPr>
              <a:t>Entire project’s financial information (past, current, and future)</a:t>
            </a:r>
          </a:p>
          <a:p>
            <a:pPr marL="342900" indent="-342900">
              <a:buFont typeface="Arial" panose="020B0604020202020204" pitchFamily="34" charset="0"/>
              <a:buChar char="•"/>
              <a:defRPr/>
            </a:pPr>
            <a:r>
              <a:rPr lang="en-US" sz="2200" dirty="0">
                <a:solidFill>
                  <a:schemeClr val="tx1">
                    <a:lumMod val="65000"/>
                    <a:lumOff val="35000"/>
                  </a:schemeClr>
                </a:solidFill>
                <a:latin typeface="+mn-lt"/>
              </a:rPr>
              <a:t>Multi-year budget periods, unique </a:t>
            </a:r>
            <a:r>
              <a:rPr lang="en-US" sz="2200" dirty="0">
                <a:latin typeface="+mn-lt"/>
              </a:rPr>
              <a:t>to each project (e.g. Sept 1 - Aug 31)</a:t>
            </a:r>
            <a:endParaRPr lang="en-US" sz="2200" dirty="0">
              <a:latin typeface="+mn-lt"/>
              <a:cs typeface="Calibri"/>
            </a:endParaRPr>
          </a:p>
          <a:p>
            <a:pPr marL="342900" indent="-342900">
              <a:buFont typeface="Arial" panose="020B0604020202020204" pitchFamily="34" charset="0"/>
              <a:buChar char="•"/>
              <a:defRPr/>
            </a:pPr>
            <a:r>
              <a:rPr lang="en-US" sz="2200" dirty="0">
                <a:latin typeface="+mn-lt"/>
              </a:rPr>
              <a:t>Project’s non-financial information (PI name, Sponsor/Program, Start/End Date, Project Title)</a:t>
            </a:r>
          </a:p>
          <a:p>
            <a:pPr marL="342900" indent="-342900">
              <a:buFont typeface="Arial" panose="020B0604020202020204" pitchFamily="34" charset="0"/>
              <a:buChar char="•"/>
              <a:defRPr/>
            </a:pPr>
            <a:r>
              <a:rPr lang="en-US" sz="2200" dirty="0">
                <a:latin typeface="+mn-lt"/>
              </a:rPr>
              <a:t>Key project supporting documents (Notice of Award, Contract, Amendments) </a:t>
            </a:r>
          </a:p>
          <a:p>
            <a:pPr marL="342900" indent="-342900">
              <a:buFont typeface="Arial" panose="020B0604020202020204" pitchFamily="34" charset="0"/>
              <a:buChar char="•"/>
              <a:defRPr/>
            </a:pPr>
            <a:r>
              <a:rPr lang="en-US" sz="2200" dirty="0">
                <a:latin typeface="+mn-lt"/>
              </a:rPr>
              <a:t>Payroll Encumbrances </a:t>
            </a:r>
            <a:r>
              <a:rPr lang="en-US" sz="2200" dirty="0">
                <a:solidFill>
                  <a:schemeClr val="tx1">
                    <a:lumMod val="65000"/>
                    <a:lumOff val="35000"/>
                  </a:schemeClr>
                </a:solidFill>
                <a:latin typeface="+mn-lt"/>
              </a:rPr>
              <a:t>including future payroll encumbrances</a:t>
            </a:r>
          </a:p>
          <a:p>
            <a:pPr marL="342900" indent="-342900">
              <a:buFont typeface="Arial" panose="020B0604020202020204" pitchFamily="34" charset="0"/>
              <a:buChar char="•"/>
              <a:defRPr/>
            </a:pPr>
            <a:r>
              <a:rPr lang="en-US" sz="2200" dirty="0">
                <a:latin typeface="+mn-lt"/>
              </a:rPr>
              <a:t>Non-Payroll Encumbrances </a:t>
            </a:r>
          </a:p>
          <a:p>
            <a:pPr marL="342900" indent="-342900">
              <a:buFont typeface="Arial" panose="020B0604020202020204" pitchFamily="34" charset="0"/>
              <a:buChar char="•"/>
              <a:defRPr/>
            </a:pPr>
            <a:endParaRPr lang="en-US" sz="1800" dirty="0">
              <a:latin typeface="+mn-lt"/>
            </a:endParaRPr>
          </a:p>
          <a:p>
            <a:pPr marL="342900" indent="-342900">
              <a:buFont typeface="Arial" panose="020B0604020202020204" pitchFamily="34" charset="0"/>
              <a:buChar char="•"/>
            </a:pPr>
            <a:endParaRPr lang="en-US" sz="2200" dirty="0">
              <a:latin typeface="+mn-lt"/>
            </a:endParaRPr>
          </a:p>
        </p:txBody>
      </p:sp>
      <p:sp>
        <p:nvSpPr>
          <p:cNvPr id="5" name="Slide Number Placeholder 3">
            <a:extLst>
              <a:ext uri="{FF2B5EF4-FFF2-40B4-BE49-F238E27FC236}">
                <a16:creationId xmlns:a16="http://schemas.microsoft.com/office/drawing/2014/main" id="{EBE9E35A-9761-4FC7-A0EC-1C1E36F29ACF}"/>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45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Award List Views Tips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37129"/>
            <a:ext cx="8331051" cy="4940172"/>
          </a:xfrm>
        </p:spPr>
        <p:txBody>
          <a:bodyPr/>
          <a:lstStyle/>
          <a:p>
            <a:pPr marL="342900" indent="-342900">
              <a:buFont typeface="Arial" panose="020B0604020202020204" pitchFamily="34" charset="0"/>
              <a:buChar char="•"/>
            </a:pPr>
            <a:r>
              <a:rPr lang="en-US" sz="2400" dirty="0">
                <a:latin typeface="+mn-lt"/>
              </a:rPr>
              <a:t>Before you fill out a PAF: Ensure project is in </a:t>
            </a:r>
            <a:r>
              <a:rPr lang="en-US" sz="2400" b="1" dirty="0">
                <a:latin typeface="+mn-lt"/>
              </a:rPr>
              <a:t>status O or E</a:t>
            </a:r>
          </a:p>
          <a:p>
            <a:pPr marL="342900" indent="-342900">
              <a:buFont typeface="Arial" panose="020B0604020202020204" pitchFamily="34" charset="0"/>
              <a:buChar char="•"/>
            </a:pPr>
            <a:r>
              <a:rPr lang="en-US" sz="2400" dirty="0">
                <a:latin typeface="+mn-lt"/>
              </a:rPr>
              <a:t>Export Award List views to Excel to sort/refine further information</a:t>
            </a:r>
          </a:p>
          <a:p>
            <a:pPr marL="342900" indent="-342900">
              <a:buFont typeface="Arial" panose="020B0604020202020204" pitchFamily="34" charset="0"/>
              <a:buChar char="•"/>
            </a:pPr>
            <a:r>
              <a:rPr lang="en-US" sz="2400" dirty="0">
                <a:latin typeface="+mn-lt"/>
              </a:rPr>
              <a:t>Awarded amounts and end dates will change as sponsors provide </a:t>
            </a:r>
            <a:r>
              <a:rPr lang="en-US" sz="2400" dirty="0">
                <a:solidFill>
                  <a:schemeClr val="tx1">
                    <a:lumMod val="65000"/>
                    <a:lumOff val="35000"/>
                  </a:schemeClr>
                </a:solidFill>
                <a:latin typeface="+mn-lt"/>
              </a:rPr>
              <a:t>amendments </a:t>
            </a:r>
          </a:p>
          <a:p>
            <a:pPr marL="342900" indent="-342900">
              <a:buFont typeface="Arial" panose="020B0604020202020204" pitchFamily="34" charset="0"/>
              <a:buChar char="•"/>
            </a:pPr>
            <a:r>
              <a:rPr lang="en-US" sz="2400" dirty="0">
                <a:latin typeface="+mn-lt"/>
              </a:rPr>
              <a:t>Use Award List views report to determine the financial position of the </a:t>
            </a:r>
            <a:r>
              <a:rPr lang="en-US" sz="2400" dirty="0">
                <a:solidFill>
                  <a:schemeClr val="tx1">
                    <a:lumMod val="65000"/>
                    <a:lumOff val="35000"/>
                  </a:schemeClr>
                </a:solidFill>
                <a:latin typeface="+mn-lt"/>
              </a:rPr>
              <a:t>project</a:t>
            </a:r>
          </a:p>
          <a:p>
            <a:pPr marL="342900" indent="-342900">
              <a:buFont typeface="Arial" panose="020B0604020202020204" pitchFamily="34" charset="0"/>
              <a:buChar char="•"/>
            </a:pPr>
            <a:r>
              <a:rPr lang="en-US" sz="2400" dirty="0">
                <a:latin typeface="+mn-lt"/>
              </a:rPr>
              <a:t>The Direct Spending Balance (DSB) is intended to provide users with a “snapshot” of what is available to spend </a:t>
            </a:r>
          </a:p>
          <a:p>
            <a:pPr marL="800100" lvl="1" indent="-342900">
              <a:buFont typeface="Arial" panose="020B0604020202020204" pitchFamily="34" charset="0"/>
              <a:buChar char="•"/>
            </a:pPr>
            <a:r>
              <a:rPr lang="en-US" sz="1800" dirty="0">
                <a:latin typeface="+mn-lt"/>
              </a:rPr>
              <a:t>It is a conservative metric as it is the Approved Direct Spending Budget less all actual </a:t>
            </a:r>
            <a:r>
              <a:rPr lang="en-US" sz="1800" dirty="0">
                <a:solidFill>
                  <a:schemeClr val="tx1">
                    <a:lumMod val="65000"/>
                    <a:lumOff val="35000"/>
                  </a:schemeClr>
                </a:solidFill>
                <a:latin typeface="+mn-lt"/>
              </a:rPr>
              <a:t>direct </a:t>
            </a:r>
            <a:r>
              <a:rPr lang="en-US" sz="1800" dirty="0">
                <a:latin typeface="+mn-lt"/>
              </a:rPr>
              <a:t>expenditures, payroll encumbrances including future years, and non-payroll encumbrances</a:t>
            </a:r>
          </a:p>
        </p:txBody>
      </p:sp>
      <p:sp>
        <p:nvSpPr>
          <p:cNvPr id="5" name="Slide Number Placeholder 3">
            <a:extLst>
              <a:ext uri="{FF2B5EF4-FFF2-40B4-BE49-F238E27FC236}">
                <a16:creationId xmlns:a16="http://schemas.microsoft.com/office/drawing/2014/main" id="{61DC1DFF-0690-403D-8BAD-B642968F3216}"/>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48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125835" y="620392"/>
            <a:ext cx="3613020" cy="5504688"/>
          </a:xfrm>
        </p:spPr>
        <p:txBody>
          <a:bodyPr vert="horz" lIns="91440" tIns="45720" rIns="91440" bIns="45720" rtlCol="0" anchor="ctr">
            <a:normAutofit/>
          </a:bodyPr>
          <a:lstStyle/>
          <a:p>
            <a:pPr defTabSz="914400"/>
            <a:r>
              <a:rPr lang="en-US" sz="4400" dirty="0">
                <a:solidFill>
                  <a:schemeClr val="bg1"/>
                </a:solidFill>
              </a:rPr>
              <a:t>Enhanced Payroll Encumbrances</a:t>
            </a:r>
            <a:endParaRPr lang="en-US" sz="4400" kern="1200" dirty="0">
              <a:solidFill>
                <a:schemeClr val="bg1"/>
              </a:solidFill>
            </a:endParaRPr>
          </a:p>
        </p:txBody>
      </p:sp>
      <p:pic>
        <p:nvPicPr>
          <p:cNvPr id="8" name="Graphic 7" descr="Female Profile">
            <a:extLst>
              <a:ext uri="{FF2B5EF4-FFF2-40B4-BE49-F238E27FC236}">
                <a16:creationId xmlns:a16="http://schemas.microsoft.com/office/drawing/2014/main" id="{C0268B38-0A4F-964A-8091-48D8D3CEACD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94817" y="732707"/>
            <a:ext cx="1351507" cy="1351507"/>
          </a:xfrm>
          <a:prstGeom prst="rect">
            <a:avLst/>
          </a:prstGeom>
        </p:spPr>
      </p:pic>
      <p:pic>
        <p:nvPicPr>
          <p:cNvPr id="15" name="Graphic 14" descr="Female Profile">
            <a:extLst>
              <a:ext uri="{FF2B5EF4-FFF2-40B4-BE49-F238E27FC236}">
                <a16:creationId xmlns:a16="http://schemas.microsoft.com/office/drawing/2014/main" id="{5783F60D-4D81-CB43-9C8D-9141DFEFD4C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05521" y="4355050"/>
            <a:ext cx="1351507" cy="1351507"/>
          </a:xfrm>
          <a:prstGeom prst="rect">
            <a:avLst/>
          </a:prstGeom>
        </p:spPr>
      </p:pic>
      <p:pic>
        <p:nvPicPr>
          <p:cNvPr id="17" name="Graphic 16" descr="Female Profile">
            <a:extLst>
              <a:ext uri="{FF2B5EF4-FFF2-40B4-BE49-F238E27FC236}">
                <a16:creationId xmlns:a16="http://schemas.microsoft.com/office/drawing/2014/main" id="{16F0E2E4-B716-A340-B641-6DBF6A3231D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7251119" y="2975115"/>
            <a:ext cx="1351507" cy="1351507"/>
          </a:xfrm>
          <a:prstGeom prst="rect">
            <a:avLst/>
          </a:prstGeom>
        </p:spPr>
      </p:pic>
      <p:pic>
        <p:nvPicPr>
          <p:cNvPr id="4" name="Graphic 3" descr="Male profile">
            <a:extLst>
              <a:ext uri="{FF2B5EF4-FFF2-40B4-BE49-F238E27FC236}">
                <a16:creationId xmlns:a16="http://schemas.microsoft.com/office/drawing/2014/main" id="{0346A761-B085-B542-AED1-533378310CA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0588428">
            <a:off x="5201732" y="2551352"/>
            <a:ext cx="1317281" cy="1317281"/>
          </a:xfrm>
          <a:prstGeom prst="rect">
            <a:avLst/>
          </a:prstGeom>
        </p:spPr>
      </p:pic>
      <p:pic>
        <p:nvPicPr>
          <p:cNvPr id="22" name="Graphic 21" descr="Male profile">
            <a:extLst>
              <a:ext uri="{FF2B5EF4-FFF2-40B4-BE49-F238E27FC236}">
                <a16:creationId xmlns:a16="http://schemas.microsoft.com/office/drawing/2014/main" id="{D3EA72B2-6316-4844-A157-17D46B242B4D}"/>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7020380" y="979817"/>
            <a:ext cx="1317281" cy="1317281"/>
          </a:xfrm>
          <a:prstGeom prst="rect">
            <a:avLst/>
          </a:prstGeom>
        </p:spPr>
      </p:pic>
      <p:pic>
        <p:nvPicPr>
          <p:cNvPr id="23" name="Graphic 22" descr="Male profile">
            <a:extLst>
              <a:ext uri="{FF2B5EF4-FFF2-40B4-BE49-F238E27FC236}">
                <a16:creationId xmlns:a16="http://schemas.microsoft.com/office/drawing/2014/main" id="{FACDCC06-C909-DD47-BDF9-835CACBEDEE8}"/>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7320016" y="4646363"/>
            <a:ext cx="1317281" cy="1317281"/>
          </a:xfrm>
          <a:prstGeom prst="rect">
            <a:avLst/>
          </a:prstGeom>
        </p:spPr>
      </p:pic>
      <p:pic>
        <p:nvPicPr>
          <p:cNvPr id="6" name="Graphic 5" descr="Calculator">
            <a:extLst>
              <a:ext uri="{FF2B5EF4-FFF2-40B4-BE49-F238E27FC236}">
                <a16:creationId xmlns:a16="http://schemas.microsoft.com/office/drawing/2014/main" id="{725D4550-A900-A64F-AE86-3265E0EBA27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4833237" y="2905943"/>
            <a:ext cx="608096" cy="608096"/>
          </a:xfrm>
          <a:prstGeom prst="rect">
            <a:avLst/>
          </a:prstGeom>
        </p:spPr>
      </p:pic>
      <p:pic>
        <p:nvPicPr>
          <p:cNvPr id="19" name="Graphic 18" descr="Calculator">
            <a:extLst>
              <a:ext uri="{FF2B5EF4-FFF2-40B4-BE49-F238E27FC236}">
                <a16:creationId xmlns:a16="http://schemas.microsoft.com/office/drawing/2014/main" id="{02F0D4C8-FDA8-1E46-9856-AD1300D90FA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6738059" y="1248950"/>
            <a:ext cx="608096" cy="608096"/>
          </a:xfrm>
          <a:prstGeom prst="rect">
            <a:avLst/>
          </a:prstGeom>
        </p:spPr>
      </p:pic>
      <p:pic>
        <p:nvPicPr>
          <p:cNvPr id="21" name="Graphic 20" descr="Calculator">
            <a:extLst>
              <a:ext uri="{FF2B5EF4-FFF2-40B4-BE49-F238E27FC236}">
                <a16:creationId xmlns:a16="http://schemas.microsoft.com/office/drawing/2014/main" id="{BE134856-4BD0-4B4D-9CBC-538DD2300E0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6638594" y="5000955"/>
            <a:ext cx="608096" cy="608096"/>
          </a:xfrm>
          <a:prstGeom prst="rect">
            <a:avLst/>
          </a:prstGeom>
        </p:spPr>
      </p:pic>
      <p:pic>
        <p:nvPicPr>
          <p:cNvPr id="10" name="Graphic 9" descr="Mathematics">
            <a:extLst>
              <a:ext uri="{FF2B5EF4-FFF2-40B4-BE49-F238E27FC236}">
                <a16:creationId xmlns:a16="http://schemas.microsoft.com/office/drawing/2014/main" id="{8BB254A3-F16B-A04D-AF45-F092B77A9E3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4480023" y="979554"/>
            <a:ext cx="568098" cy="568098"/>
          </a:xfrm>
          <a:prstGeom prst="rect">
            <a:avLst/>
          </a:prstGeom>
        </p:spPr>
      </p:pic>
      <p:pic>
        <p:nvPicPr>
          <p:cNvPr id="25" name="Graphic 24" descr="Mathematics">
            <a:extLst>
              <a:ext uri="{FF2B5EF4-FFF2-40B4-BE49-F238E27FC236}">
                <a16:creationId xmlns:a16="http://schemas.microsoft.com/office/drawing/2014/main" id="{0628A3CD-4EF2-4545-B9BF-716ABA3F0E8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6758058" y="3285315"/>
            <a:ext cx="568098" cy="568098"/>
          </a:xfrm>
          <a:prstGeom prst="rect">
            <a:avLst/>
          </a:prstGeom>
        </p:spPr>
      </p:pic>
      <p:pic>
        <p:nvPicPr>
          <p:cNvPr id="26" name="Graphic 25" descr="Mathematics">
            <a:extLst>
              <a:ext uri="{FF2B5EF4-FFF2-40B4-BE49-F238E27FC236}">
                <a16:creationId xmlns:a16="http://schemas.microsoft.com/office/drawing/2014/main" id="{2B2BF706-FC0B-014A-992A-EC2FAEA49A6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4282851" y="4825504"/>
            <a:ext cx="568098" cy="568098"/>
          </a:xfrm>
          <a:prstGeom prst="rect">
            <a:avLst/>
          </a:prstGeom>
        </p:spPr>
      </p:pic>
      <p:sp>
        <p:nvSpPr>
          <p:cNvPr id="18" name="Slide Number Placeholder 3">
            <a:extLst>
              <a:ext uri="{FF2B5EF4-FFF2-40B4-BE49-F238E27FC236}">
                <a16:creationId xmlns:a16="http://schemas.microsoft.com/office/drawing/2014/main" id="{B3BF1A52-5D51-499D-9E95-C391F633337C}"/>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 name="Graphic 7" descr="Female Profile">
            <a:extLst>
              <a:ext uri="{FF2B5EF4-FFF2-40B4-BE49-F238E27FC236}">
                <a16:creationId xmlns:a16="http://schemas.microsoft.com/office/drawing/2014/main" id="{C0268B38-0A4F-964A-8091-48D8D3CEACD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94817" y="714302"/>
            <a:ext cx="1351507" cy="1351507"/>
          </a:xfrm>
          <a:prstGeom prst="rect">
            <a:avLst/>
          </a:prstGeom>
        </p:spPr>
      </p:pic>
      <p:pic>
        <p:nvPicPr>
          <p:cNvPr id="24" name="Graphic 16" descr="Female Profile">
            <a:extLst>
              <a:ext uri="{FF2B5EF4-FFF2-40B4-BE49-F238E27FC236}">
                <a16:creationId xmlns:a16="http://schemas.microsoft.com/office/drawing/2014/main" id="{16F0E2E4-B716-A340-B641-6DBF6A3231D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7251119" y="2956710"/>
            <a:ext cx="1351507" cy="1351507"/>
          </a:xfrm>
          <a:prstGeom prst="rect">
            <a:avLst/>
          </a:prstGeom>
        </p:spPr>
      </p:pic>
      <p:pic>
        <p:nvPicPr>
          <p:cNvPr id="27" name="Graphic 3" descr="Male profile">
            <a:extLst>
              <a:ext uri="{FF2B5EF4-FFF2-40B4-BE49-F238E27FC236}">
                <a16:creationId xmlns:a16="http://schemas.microsoft.com/office/drawing/2014/main" id="{0346A761-B085-B542-AED1-533378310CA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0588428">
            <a:off x="5201732" y="2532947"/>
            <a:ext cx="1317281" cy="1317281"/>
          </a:xfrm>
          <a:prstGeom prst="rect">
            <a:avLst/>
          </a:prstGeom>
        </p:spPr>
      </p:pic>
      <p:pic>
        <p:nvPicPr>
          <p:cNvPr id="28" name="Graphic 22" descr="Male profile">
            <a:extLst>
              <a:ext uri="{FF2B5EF4-FFF2-40B4-BE49-F238E27FC236}">
                <a16:creationId xmlns:a16="http://schemas.microsoft.com/office/drawing/2014/main" id="{FACDCC06-C909-DD47-BDF9-835CACBEDEE8}"/>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7320016" y="4627958"/>
            <a:ext cx="1317281" cy="1317281"/>
          </a:xfrm>
          <a:prstGeom prst="rect">
            <a:avLst/>
          </a:prstGeom>
        </p:spPr>
      </p:pic>
      <p:pic>
        <p:nvPicPr>
          <p:cNvPr id="29" name="Graphic 18" descr="Calculator">
            <a:extLst>
              <a:ext uri="{FF2B5EF4-FFF2-40B4-BE49-F238E27FC236}">
                <a16:creationId xmlns:a16="http://schemas.microsoft.com/office/drawing/2014/main" id="{02F0D4C8-FDA8-1E46-9856-AD1300D90FA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6738059" y="1230545"/>
            <a:ext cx="608096" cy="608096"/>
          </a:xfrm>
          <a:prstGeom prst="rect">
            <a:avLst/>
          </a:prstGeom>
        </p:spPr>
      </p:pic>
    </p:spTree>
    <p:extLst>
      <p:ext uri="{BB962C8B-B14F-4D97-AF65-F5344CB8AC3E}">
        <p14:creationId xmlns:p14="http://schemas.microsoft.com/office/powerpoint/2010/main" val="1858512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Payroll Encumbrance Basics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16157"/>
            <a:ext cx="8331051" cy="5376717"/>
          </a:xfrm>
        </p:spPr>
        <p:txBody>
          <a:bodyPr/>
          <a:lstStyle/>
          <a:p>
            <a:pPr marL="342900" indent="-342900">
              <a:buFont typeface="Arial" panose="020B0604020202020204" pitchFamily="34" charset="0"/>
              <a:buChar char="•"/>
            </a:pPr>
            <a:r>
              <a:rPr lang="en-US" sz="2200" b="1" dirty="0">
                <a:latin typeface="+mn-lt"/>
              </a:rPr>
              <a:t>Payroll Encumbrances </a:t>
            </a:r>
            <a:r>
              <a:rPr lang="en-US" sz="2200" dirty="0">
                <a:latin typeface="+mn-lt"/>
              </a:rPr>
              <a:t>- a </a:t>
            </a:r>
            <a:r>
              <a:rPr lang="en-US" sz="2200" dirty="0">
                <a:solidFill>
                  <a:schemeClr val="tx1">
                    <a:lumMod val="65000"/>
                    <a:lumOff val="35000"/>
                  </a:schemeClr>
                </a:solidFill>
                <a:latin typeface="+mn-lt"/>
              </a:rPr>
              <a:t>forecasting tool </a:t>
            </a:r>
            <a:r>
              <a:rPr lang="en-US" sz="2200" dirty="0">
                <a:latin typeface="+mn-lt"/>
              </a:rPr>
              <a:t>to </a:t>
            </a:r>
            <a:r>
              <a:rPr lang="en-US" sz="2200" b="1" dirty="0">
                <a:latin typeface="+mn-lt"/>
              </a:rPr>
              <a:t>allocate planned expenditures </a:t>
            </a:r>
            <a:r>
              <a:rPr lang="en-US" sz="2200" dirty="0">
                <a:latin typeface="+mn-lt"/>
              </a:rPr>
              <a:t>for spend on payroll resources</a:t>
            </a:r>
          </a:p>
          <a:p>
            <a:pPr marL="342900" indent="-342900">
              <a:buFont typeface="Arial" panose="020B0604020202020204" pitchFamily="34" charset="0"/>
              <a:buChar char="•"/>
            </a:pPr>
            <a:r>
              <a:rPr lang="en-US" sz="2200" b="1" dirty="0">
                <a:latin typeface="+mn-lt"/>
              </a:rPr>
              <a:t>Payroll Actuals </a:t>
            </a:r>
            <a:r>
              <a:rPr lang="en-US" sz="2200" dirty="0">
                <a:latin typeface="+mn-lt"/>
              </a:rPr>
              <a:t>- the </a:t>
            </a:r>
            <a:r>
              <a:rPr lang="en-US" sz="2200" dirty="0">
                <a:solidFill>
                  <a:schemeClr val="tx1">
                    <a:lumMod val="65000"/>
                    <a:lumOff val="35000"/>
                  </a:schemeClr>
                </a:solidFill>
                <a:latin typeface="+mn-lt"/>
              </a:rPr>
              <a:t>amounts charged in </a:t>
            </a:r>
            <a:r>
              <a:rPr lang="en-US" sz="2200" dirty="0">
                <a:latin typeface="+mn-lt"/>
              </a:rPr>
              <a:t>each pay period</a:t>
            </a:r>
          </a:p>
          <a:p>
            <a:pPr marL="342900" indent="-342900">
              <a:buFont typeface="Arial" panose="020B0604020202020204" pitchFamily="34" charset="0"/>
              <a:buChar char="•"/>
            </a:pPr>
            <a:r>
              <a:rPr lang="en-US" sz="2200" dirty="0">
                <a:latin typeface="+mn-lt"/>
              </a:rPr>
              <a:t>Encumbrances and actuals are </a:t>
            </a:r>
            <a:r>
              <a:rPr lang="en-US" sz="2200" b="1" dirty="0">
                <a:latin typeface="+mn-lt"/>
              </a:rPr>
              <a:t>recalculated every </a:t>
            </a:r>
            <a:r>
              <a:rPr lang="en-US" sz="2400" b="1" dirty="0">
                <a:solidFill>
                  <a:schemeClr val="tx1">
                    <a:lumMod val="65000"/>
                    <a:lumOff val="35000"/>
                  </a:schemeClr>
                </a:solidFill>
                <a:latin typeface="Calibri" panose="020F0502020204030204" pitchFamily="34" charset="0"/>
                <a:cs typeface="Calibri" panose="020F0502020204030204" pitchFamily="34" charset="0"/>
              </a:rPr>
              <a:t>biweekly pay cycle</a:t>
            </a:r>
            <a:r>
              <a:rPr lang="en-US" sz="2200" dirty="0">
                <a:latin typeface="+mn-lt"/>
              </a:rPr>
              <a:t>. These updated numbers </a:t>
            </a:r>
            <a:r>
              <a:rPr lang="en-US" sz="2200" dirty="0">
                <a:solidFill>
                  <a:schemeClr val="tx1">
                    <a:lumMod val="65000"/>
                    <a:lumOff val="35000"/>
                  </a:schemeClr>
                </a:solidFill>
                <a:latin typeface="+mn-lt"/>
              </a:rPr>
              <a:t>will appear </a:t>
            </a:r>
            <a:r>
              <a:rPr lang="en-US" sz="2200" dirty="0">
                <a:latin typeface="+mn-lt"/>
              </a:rPr>
              <a:t>in FAST Award List views the following Tuesday morning</a:t>
            </a:r>
          </a:p>
          <a:p>
            <a:pPr marL="342900" indent="-342900">
              <a:buFont typeface="Arial" panose="020B0604020202020204" pitchFamily="34" charset="0"/>
              <a:buChar char="•"/>
            </a:pPr>
            <a:r>
              <a:rPr lang="en-US" sz="2200" dirty="0">
                <a:latin typeface="+mn-lt"/>
              </a:rPr>
              <a:t>Each time payroll is run, three things happen:</a:t>
            </a:r>
          </a:p>
          <a:p>
            <a:pPr marL="800100" lvl="1" indent="-342900">
              <a:buFont typeface="Arial" panose="020B0604020202020204" pitchFamily="34" charset="0"/>
              <a:buChar char="•"/>
            </a:pPr>
            <a:r>
              <a:rPr lang="en-US" sz="1800" dirty="0">
                <a:latin typeface="+mn-lt"/>
              </a:rPr>
              <a:t>The actual salary and benefits are posted</a:t>
            </a:r>
          </a:p>
          <a:p>
            <a:pPr marL="800100" lvl="1" indent="-342900">
              <a:buFont typeface="Arial" panose="020B0604020202020204" pitchFamily="34" charset="0"/>
              <a:buChar char="•"/>
            </a:pPr>
            <a:r>
              <a:rPr lang="en-US" sz="1800" dirty="0">
                <a:latin typeface="+mn-lt"/>
              </a:rPr>
              <a:t>The previous calculated encumbrance is reversed</a:t>
            </a:r>
          </a:p>
          <a:p>
            <a:pPr marL="800100" lvl="1" indent="-342900">
              <a:buFont typeface="Arial" panose="020B0604020202020204" pitchFamily="34" charset="0"/>
              <a:buChar char="•"/>
            </a:pPr>
            <a:r>
              <a:rPr lang="en-US" sz="1800" dirty="0">
                <a:latin typeface="+mn-lt"/>
              </a:rPr>
              <a:t>New encumbrance is set up reflecting the forecasted amount remaining to be charged</a:t>
            </a:r>
          </a:p>
        </p:txBody>
      </p:sp>
      <p:sp>
        <p:nvSpPr>
          <p:cNvPr id="5" name="Slide Number Placeholder 3">
            <a:extLst>
              <a:ext uri="{FF2B5EF4-FFF2-40B4-BE49-F238E27FC236}">
                <a16:creationId xmlns:a16="http://schemas.microsoft.com/office/drawing/2014/main" id="{10E6D1A1-6915-4C46-A1D1-130D2D0C9FD4}"/>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0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365125"/>
            <a:ext cx="7886700" cy="601741"/>
          </a:xfrm>
        </p:spPr>
        <p:txBody>
          <a:bodyPr/>
          <a:lstStyle/>
          <a:p>
            <a:r>
              <a:rPr lang="en-US" sz="4000" dirty="0"/>
              <a:t>Payroll Encumbrance Basics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116157"/>
            <a:ext cx="8331051" cy="5484668"/>
          </a:xfrm>
        </p:spPr>
        <p:txBody>
          <a:bodyPr/>
          <a:lstStyle/>
          <a:p>
            <a:pPr marL="342900" indent="-342900">
              <a:buFont typeface="Arial" panose="020B0604020202020204" pitchFamily="34" charset="0"/>
              <a:buChar char="•"/>
            </a:pPr>
            <a:r>
              <a:rPr lang="en-US" sz="2200" b="1" dirty="0">
                <a:latin typeface="+mn-lt"/>
              </a:rPr>
              <a:t>Appointment period – </a:t>
            </a:r>
            <a:r>
              <a:rPr lang="en-US" sz="2200" dirty="0">
                <a:latin typeface="+mn-lt"/>
              </a:rPr>
              <a:t>term of the appointment, which is based on the individual’s employment agreement</a:t>
            </a:r>
          </a:p>
          <a:p>
            <a:pPr marL="342900" indent="-342900">
              <a:buFont typeface="Arial" panose="020B0604020202020204" pitchFamily="34" charset="0"/>
              <a:buChar char="•"/>
            </a:pPr>
            <a:r>
              <a:rPr lang="en-US" sz="2200" dirty="0">
                <a:latin typeface="+mn-lt"/>
              </a:rPr>
              <a:t>Encumbrance period is the term over which the encumbrance is calculated.  It is the time between:</a:t>
            </a:r>
          </a:p>
          <a:p>
            <a:pPr marL="800100" lvl="1" indent="-342900">
              <a:buFont typeface="Arial" panose="020B0604020202020204" pitchFamily="34" charset="0"/>
              <a:buChar char="•"/>
            </a:pPr>
            <a:r>
              <a:rPr lang="en-US" sz="1800" dirty="0">
                <a:latin typeface="+mn-lt"/>
              </a:rPr>
              <a:t>Start of Encumbrance – later of the:</a:t>
            </a:r>
          </a:p>
          <a:p>
            <a:pPr marL="1257300" lvl="2" indent="-342900">
              <a:buFont typeface="Arial" panose="020B0604020202020204" pitchFamily="34" charset="0"/>
              <a:buChar char="•"/>
            </a:pPr>
            <a:r>
              <a:rPr lang="en-US" sz="1400" dirty="0">
                <a:solidFill>
                  <a:schemeClr val="tx1">
                    <a:lumMod val="65000"/>
                    <a:lumOff val="35000"/>
                  </a:schemeClr>
                </a:solidFill>
                <a:latin typeface="+mn-lt"/>
              </a:rPr>
              <a:t>the project start date </a:t>
            </a:r>
          </a:p>
          <a:p>
            <a:pPr marL="1257300" lvl="2" indent="-342900">
              <a:buFont typeface="Arial" panose="020B0604020202020204" pitchFamily="34" charset="0"/>
              <a:buChar char="•"/>
            </a:pPr>
            <a:r>
              <a:rPr lang="en-US" sz="1400" dirty="0">
                <a:solidFill>
                  <a:schemeClr val="tx1">
                    <a:lumMod val="65000"/>
                    <a:lumOff val="35000"/>
                  </a:schemeClr>
                </a:solidFill>
                <a:latin typeface="+mn-lt"/>
              </a:rPr>
              <a:t>the pay period begin date (to capture amounts due to be paid on next pay date and beyond)</a:t>
            </a:r>
          </a:p>
          <a:p>
            <a:pPr marL="1257300" lvl="2" indent="-342900">
              <a:buFont typeface="Arial" panose="020B0604020202020204" pitchFamily="34" charset="0"/>
              <a:buChar char="•"/>
            </a:pPr>
            <a:r>
              <a:rPr lang="en-US" sz="1400" dirty="0">
                <a:solidFill>
                  <a:schemeClr val="tx1">
                    <a:lumMod val="65000"/>
                    <a:lumOff val="35000"/>
                  </a:schemeClr>
                </a:solidFill>
                <a:latin typeface="+mn-lt"/>
              </a:rPr>
              <a:t>appointment start date</a:t>
            </a:r>
          </a:p>
          <a:p>
            <a:pPr marL="742950" lvl="1" indent="-285750">
              <a:buFont typeface="Arial" panose="020B0604020202020204" pitchFamily="34" charset="0"/>
              <a:buChar char="•"/>
            </a:pPr>
            <a:r>
              <a:rPr lang="en-US" sz="1800" dirty="0">
                <a:latin typeface="+mn-lt"/>
              </a:rPr>
              <a:t>End of Encumbrance – end of the appointment</a:t>
            </a:r>
            <a:endParaRPr lang="en-US" sz="1800" dirty="0">
              <a:solidFill>
                <a:srgbClr val="FF0000"/>
              </a:solidFill>
              <a:latin typeface="+mn-lt"/>
            </a:endParaRPr>
          </a:p>
          <a:p>
            <a:pPr marL="342900" indent="-342900">
              <a:buFont typeface="Arial" panose="020B0604020202020204" pitchFamily="34" charset="0"/>
              <a:buChar char="•"/>
            </a:pPr>
            <a:r>
              <a:rPr lang="en-US" sz="2200" dirty="0">
                <a:latin typeface="+mn-lt"/>
              </a:rPr>
              <a:t>What is the implication of the encumbrance period?</a:t>
            </a:r>
          </a:p>
          <a:p>
            <a:pPr marL="800100" lvl="1" indent="-342900">
              <a:buFont typeface="Arial" panose="020B0604020202020204" pitchFamily="34" charset="0"/>
              <a:buChar char="•"/>
            </a:pPr>
            <a:r>
              <a:rPr lang="en-US" sz="1800" dirty="0">
                <a:latin typeface="+mn-lt"/>
              </a:rPr>
              <a:t>When an </a:t>
            </a:r>
            <a:r>
              <a:rPr lang="en-US" sz="1800" dirty="0">
                <a:solidFill>
                  <a:schemeClr val="tx1">
                    <a:lumMod val="65000"/>
                    <a:lumOff val="35000"/>
                  </a:schemeClr>
                </a:solidFill>
                <a:latin typeface="+mn-lt"/>
              </a:rPr>
              <a:t>appointment’s end date </a:t>
            </a:r>
            <a:r>
              <a:rPr lang="en-US" sz="1800" b="1" dirty="0">
                <a:solidFill>
                  <a:schemeClr val="tx1">
                    <a:lumMod val="65000"/>
                    <a:lumOff val="35000"/>
                  </a:schemeClr>
                </a:solidFill>
                <a:latin typeface="+mn-lt"/>
              </a:rPr>
              <a:t>exceeds the project end date</a:t>
            </a:r>
            <a:r>
              <a:rPr lang="en-US" sz="1800" dirty="0">
                <a:solidFill>
                  <a:schemeClr val="tx1">
                    <a:lumMod val="65000"/>
                    <a:lumOff val="35000"/>
                  </a:schemeClr>
                </a:solidFill>
                <a:latin typeface="+mn-lt"/>
              </a:rPr>
              <a:t>, the encumbrance may create a negative Direct Spending Balance (DSB).  </a:t>
            </a:r>
            <a:r>
              <a:rPr lang="en-US" sz="1800" dirty="0">
                <a:latin typeface="+mn-lt"/>
              </a:rPr>
              <a:t>For example, if appointment is </a:t>
            </a:r>
            <a:r>
              <a:rPr lang="en-US" sz="1800" b="1" dirty="0">
                <a:latin typeface="+mn-lt"/>
              </a:rPr>
              <a:t>for 2 years</a:t>
            </a:r>
            <a:r>
              <a:rPr lang="en-US" sz="1800" dirty="0">
                <a:latin typeface="+mn-lt"/>
              </a:rPr>
              <a:t> and project runs for </a:t>
            </a:r>
            <a:r>
              <a:rPr lang="en-US" sz="1800" b="1" dirty="0">
                <a:latin typeface="+mn-lt"/>
              </a:rPr>
              <a:t>Year 1</a:t>
            </a:r>
            <a:r>
              <a:rPr lang="en-US" sz="1800" dirty="0">
                <a:latin typeface="+mn-lt"/>
              </a:rPr>
              <a:t> of appointment, the </a:t>
            </a:r>
            <a:r>
              <a:rPr lang="en-US" sz="1800" b="1" dirty="0">
                <a:solidFill>
                  <a:schemeClr val="tx1">
                    <a:lumMod val="65000"/>
                    <a:lumOff val="35000"/>
                  </a:schemeClr>
                </a:solidFill>
                <a:latin typeface="+mn-lt"/>
              </a:rPr>
              <a:t>Year 2</a:t>
            </a:r>
            <a:r>
              <a:rPr lang="en-US" sz="1800" dirty="0">
                <a:solidFill>
                  <a:schemeClr val="tx1">
                    <a:lumMod val="65000"/>
                    <a:lumOff val="35000"/>
                  </a:schemeClr>
                </a:solidFill>
                <a:latin typeface="+mn-lt"/>
              </a:rPr>
              <a:t> portion of the encumbrance may create an encumbrance resulting in a negative DSB.</a:t>
            </a:r>
          </a:p>
          <a:p>
            <a:pPr marL="800100" lvl="1" indent="-342900">
              <a:buFont typeface="Arial" panose="020B0604020202020204" pitchFamily="34" charset="0"/>
              <a:buChar char="•"/>
            </a:pPr>
            <a:r>
              <a:rPr lang="en-US" sz="1800" dirty="0">
                <a:solidFill>
                  <a:schemeClr val="tx1">
                    <a:lumMod val="65000"/>
                    <a:lumOff val="35000"/>
                  </a:schemeClr>
                </a:solidFill>
                <a:latin typeface="+mn-lt"/>
              </a:rPr>
              <a:t>Options: This negative DSB should prompt the supervisor to find a funding source for the second year</a:t>
            </a:r>
          </a:p>
          <a:p>
            <a:pPr lvl="1"/>
            <a:r>
              <a:rPr lang="en-US" sz="1800" dirty="0">
                <a:latin typeface="+mn-lt"/>
              </a:rPr>
              <a:t/>
            </a:r>
            <a:br>
              <a:rPr lang="en-US" sz="1800" dirty="0">
                <a:latin typeface="+mn-lt"/>
              </a:rPr>
            </a:br>
            <a:endParaRPr lang="en-US" sz="1800" dirty="0">
              <a:latin typeface="+mn-lt"/>
            </a:endParaRPr>
          </a:p>
          <a:p>
            <a:pPr marL="342900" indent="-342900">
              <a:buFont typeface="Arial" panose="020B0604020202020204" pitchFamily="34" charset="0"/>
              <a:buChar char="•"/>
            </a:pPr>
            <a:endParaRPr lang="en-US" sz="1800" dirty="0">
              <a:latin typeface="+mn-lt"/>
            </a:endParaRPr>
          </a:p>
        </p:txBody>
      </p:sp>
      <p:sp>
        <p:nvSpPr>
          <p:cNvPr id="5" name="Slide Number Placeholder 3">
            <a:extLst>
              <a:ext uri="{FF2B5EF4-FFF2-40B4-BE49-F238E27FC236}">
                <a16:creationId xmlns:a16="http://schemas.microsoft.com/office/drawing/2014/main" id="{F103E489-ADC0-4E9C-B455-CAB57F69E8B9}"/>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275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620000" cy="576943"/>
          </a:xfrm>
        </p:spPr>
        <p:txBody>
          <a:bodyPr/>
          <a:lstStyle/>
          <a:p>
            <a:r>
              <a:rPr lang="en-US" sz="4000" dirty="0">
                <a:solidFill>
                  <a:srgbClr val="CC0633"/>
                </a:solidFill>
              </a:rPr>
              <a:t>Encumbrances Tips</a:t>
            </a:r>
          </a:p>
        </p:txBody>
      </p:sp>
      <p:sp>
        <p:nvSpPr>
          <p:cNvPr id="3" name="TextBox 2">
            <a:extLst>
              <a:ext uri="{FF2B5EF4-FFF2-40B4-BE49-F238E27FC236}">
                <a16:creationId xmlns:a16="http://schemas.microsoft.com/office/drawing/2014/main" id="{E131A63E-6484-6B43-9C5E-38DD0BDBB909}"/>
              </a:ext>
            </a:extLst>
          </p:cNvPr>
          <p:cNvSpPr txBox="1"/>
          <p:nvPr/>
        </p:nvSpPr>
        <p:spPr>
          <a:xfrm>
            <a:off x="381000" y="1036406"/>
            <a:ext cx="8066314" cy="2786404"/>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200" dirty="0">
                <a:solidFill>
                  <a:srgbClr val="54585A"/>
                </a:solidFill>
              </a:rPr>
              <a:t>Encumbrances are </a:t>
            </a:r>
            <a:r>
              <a:rPr lang="en-US" sz="2200" b="1" dirty="0">
                <a:solidFill>
                  <a:schemeClr val="tx1">
                    <a:lumMod val="65000"/>
                    <a:lumOff val="35000"/>
                  </a:schemeClr>
                </a:solidFill>
              </a:rPr>
              <a:t>recalculated</a:t>
            </a:r>
            <a:r>
              <a:rPr lang="en-US" sz="2200" b="1" dirty="0"/>
              <a:t> </a:t>
            </a:r>
            <a:r>
              <a:rPr lang="en-US" sz="2200" b="1" dirty="0">
                <a:solidFill>
                  <a:schemeClr val="tx1">
                    <a:lumMod val="65000"/>
                    <a:lumOff val="35000"/>
                  </a:schemeClr>
                </a:solidFill>
              </a:rPr>
              <a:t>every </a:t>
            </a:r>
            <a:r>
              <a:rPr lang="en-US" sz="2400" b="1" dirty="0">
                <a:solidFill>
                  <a:schemeClr val="tx1">
                    <a:lumMod val="65000"/>
                    <a:lumOff val="35000"/>
                  </a:schemeClr>
                </a:solidFill>
                <a:latin typeface="Calibri" panose="020F0502020204030204" pitchFamily="34" charset="0"/>
                <a:cs typeface="Calibri" panose="020F0502020204030204" pitchFamily="34" charset="0"/>
              </a:rPr>
              <a:t>biweekly pay cycle</a:t>
            </a:r>
            <a:r>
              <a:rPr lang="en-US" sz="2200" dirty="0">
                <a:solidFill>
                  <a:schemeClr val="tx1">
                    <a:lumMod val="65000"/>
                    <a:lumOff val="35000"/>
                  </a:schemeClr>
                </a:solidFill>
              </a:rPr>
              <a:t>, and will decrease over time </a:t>
            </a:r>
            <a:r>
              <a:rPr lang="en-US" sz="2200" b="1" dirty="0">
                <a:solidFill>
                  <a:schemeClr val="tx1">
                    <a:lumMod val="65000"/>
                    <a:lumOff val="35000"/>
                  </a:schemeClr>
                </a:solidFill>
              </a:rPr>
              <a:t>to zero</a:t>
            </a:r>
            <a:endParaRPr lang="en-US" sz="2200" dirty="0">
              <a:solidFill>
                <a:schemeClr val="tx1">
                  <a:lumMod val="65000"/>
                  <a:lumOff val="35000"/>
                </a:schemeClr>
              </a:solidFill>
            </a:endParaRPr>
          </a:p>
          <a:p>
            <a:pPr marL="342900" lvl="0" indent="-342900">
              <a:lnSpc>
                <a:spcPct val="90000"/>
              </a:lnSpc>
              <a:spcBef>
                <a:spcPts val="1000"/>
              </a:spcBef>
              <a:buFont typeface="Arial" panose="020B0604020202020204" pitchFamily="34" charset="0"/>
              <a:buChar char="•"/>
            </a:pPr>
            <a:r>
              <a:rPr lang="en-US" sz="2200" dirty="0">
                <a:solidFill>
                  <a:srgbClr val="54585A"/>
                </a:solidFill>
              </a:rPr>
              <a:t>Encumbrances affect Direct Spending Balance</a:t>
            </a:r>
            <a:r>
              <a:rPr lang="en-US" sz="2200" dirty="0">
                <a:solidFill>
                  <a:schemeClr val="tx1">
                    <a:lumMod val="65000"/>
                    <a:lumOff val="35000"/>
                  </a:schemeClr>
                </a:solidFill>
              </a:rPr>
              <a:t> (DSB) even if appointments are future-dated</a:t>
            </a:r>
          </a:p>
          <a:p>
            <a:pPr marL="342900" lvl="0" indent="-342900">
              <a:lnSpc>
                <a:spcPct val="90000"/>
              </a:lnSpc>
              <a:spcBef>
                <a:spcPts val="1000"/>
              </a:spcBef>
              <a:buFont typeface="Arial" panose="020B0604020202020204" pitchFamily="34" charset="0"/>
              <a:buChar char="•"/>
            </a:pPr>
            <a:r>
              <a:rPr lang="en-US" sz="2200" dirty="0">
                <a:solidFill>
                  <a:schemeClr val="tx1">
                    <a:lumMod val="65000"/>
                    <a:lumOff val="35000"/>
                  </a:schemeClr>
                </a:solidFill>
              </a:rPr>
              <a:t>Hourly appointments: If biweekly hourly estimate is not provided on a PAF in Funding Details, </a:t>
            </a:r>
            <a:r>
              <a:rPr lang="en-US" sz="2200" dirty="0">
                <a:solidFill>
                  <a:srgbClr val="54585A"/>
                </a:solidFill>
              </a:rPr>
              <a:t>the encumbrance will be calculated based on the </a:t>
            </a:r>
            <a:r>
              <a:rPr lang="en-US" sz="2200" b="1" dirty="0">
                <a:solidFill>
                  <a:srgbClr val="54585A"/>
                </a:solidFill>
              </a:rPr>
              <a:t>default of 70 hours</a:t>
            </a:r>
            <a:r>
              <a:rPr lang="en-US" sz="2200" dirty="0">
                <a:solidFill>
                  <a:srgbClr val="54585A"/>
                </a:solidFill>
              </a:rPr>
              <a:t>.</a:t>
            </a:r>
          </a:p>
          <a:p>
            <a:endParaRPr lang="en-US" dirty="0"/>
          </a:p>
        </p:txBody>
      </p:sp>
      <p:sp>
        <p:nvSpPr>
          <p:cNvPr id="4" name="Slide Number Placeholder 3">
            <a:extLst>
              <a:ext uri="{FF2B5EF4-FFF2-40B4-BE49-F238E27FC236}">
                <a16:creationId xmlns:a16="http://schemas.microsoft.com/office/drawing/2014/main" id="{4CBBF3D9-AC73-441D-ACC7-7A93C31A38D8}"/>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67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648969" y="2712504"/>
            <a:ext cx="4751389" cy="3278721"/>
          </a:xfrm>
        </p:spPr>
        <p:txBody>
          <a:bodyPr/>
          <a:lstStyle/>
          <a:p>
            <a:r>
              <a:rPr lang="en-US" dirty="0"/>
              <a:t>Questions?</a:t>
            </a:r>
          </a:p>
        </p:txBody>
      </p:sp>
      <p:pic>
        <p:nvPicPr>
          <p:cNvPr id="6" name="Graphic 5" descr="Customer review">
            <a:extLst>
              <a:ext uri="{FF2B5EF4-FFF2-40B4-BE49-F238E27FC236}">
                <a16:creationId xmlns:a16="http://schemas.microsoft.com/office/drawing/2014/main" id="{DDF37FFD-037F-2D4B-8DDE-979D2AB2EF5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725862" y="1822199"/>
            <a:ext cx="3213602" cy="3213602"/>
          </a:xfrm>
          <a:prstGeom prst="rect">
            <a:avLst/>
          </a:prstGeom>
        </p:spPr>
      </p:pic>
      <p:sp>
        <p:nvSpPr>
          <p:cNvPr id="5" name="Slide Number Placeholder 3">
            <a:extLst>
              <a:ext uri="{FF2B5EF4-FFF2-40B4-BE49-F238E27FC236}">
                <a16:creationId xmlns:a16="http://schemas.microsoft.com/office/drawing/2014/main" id="{164F4EA4-C1A8-48CA-9236-5C0A40716904}"/>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52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Appendix 1</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528246" y="1039210"/>
            <a:ext cx="4184579" cy="5284296"/>
          </a:xfrm>
        </p:spPr>
        <p:txBody>
          <a:bodyPr vert="horz" lIns="91440" tIns="45720" rIns="91440" bIns="45720" rtlCol="0" anchor="ctr">
            <a:normAutofit/>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Key Terms</a:t>
            </a:r>
            <a:r>
              <a:rPr lang="en-US" sz="5500" dirty="0">
                <a:latin typeface="+mn-lt"/>
              </a:rPr>
              <a:t/>
            </a:r>
            <a:br>
              <a:rPr lang="en-US" sz="5500" dirty="0">
                <a:latin typeface="+mn-lt"/>
              </a:rPr>
            </a:br>
            <a:endParaRPr lang="en-US" sz="5500" dirty="0">
              <a:latin typeface="+mn-lt"/>
            </a:endParaRPr>
          </a:p>
          <a:p>
            <a:pPr indent="-228600" defTabSz="914400">
              <a:spcBef>
                <a:spcPts val="0"/>
              </a:spcBef>
              <a:buFont typeface="Arial" panose="020B0604020202020204" pitchFamily="34" charset="0"/>
              <a:buChar char="•"/>
              <a:defRPr/>
            </a:pPr>
            <a:endParaRPr lang="en-US" sz="5500" dirty="0">
              <a:solidFill>
                <a:schemeClr val="tx1"/>
              </a:solidFill>
              <a:latin typeface="+mn-lt"/>
            </a:endParaRPr>
          </a:p>
          <a:p>
            <a:pPr indent="-228600" defTabSz="914400">
              <a:buFont typeface="Arial" panose="020B0604020202020204" pitchFamily="34" charset="0"/>
              <a:buChar char="•"/>
              <a:defRPr/>
            </a:pPr>
            <a:endParaRPr lang="en-US" sz="3800" b="1" dirty="0">
              <a:solidFill>
                <a:schemeClr val="tx1"/>
              </a:solidFill>
              <a:latin typeface="+mn-lt"/>
            </a:endParaRPr>
          </a:p>
          <a:p>
            <a:pPr marL="1069975" lvl="1" indent="-228600" defTabSz="914400">
              <a:spcBef>
                <a:spcPts val="0"/>
              </a:spcBef>
              <a:buFont typeface="Arial" panose="020B0604020202020204" pitchFamily="34" charset="0"/>
              <a:buChar char="•"/>
              <a:defRPr/>
            </a:pPr>
            <a:endParaRPr lang="en-US" sz="3800" b="1" dirty="0">
              <a:solidFill>
                <a:schemeClr val="tx1"/>
              </a:solidFill>
              <a:latin typeface="+mn-lt"/>
            </a:endParaRPr>
          </a:p>
          <a:p>
            <a:pPr marL="228600" lvl="1" indent="0" defTabSz="914400">
              <a:spcBef>
                <a:spcPts val="0"/>
              </a:spcBef>
              <a:buNone/>
              <a:defRPr/>
            </a:pPr>
            <a:r>
              <a:rPr lang="en-US" sz="3800" dirty="0">
                <a:solidFill>
                  <a:schemeClr val="tx1"/>
                </a:solidFill>
                <a:latin typeface="+mn-lt"/>
              </a:rPr>
              <a:t/>
            </a:r>
            <a:br>
              <a:rPr lang="en-US" sz="3800" dirty="0">
                <a:solidFill>
                  <a:schemeClr val="tx1"/>
                </a:solidFill>
                <a:latin typeface="+mn-lt"/>
              </a:rPr>
            </a:br>
            <a:endParaRPr lang="en-US" sz="3800" dirty="0">
              <a:solidFill>
                <a:schemeClr val="tx1"/>
              </a:solidFill>
              <a:latin typeface="+mn-lt"/>
            </a:endParaRPr>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10" name="Slide Number Placeholder 3">
            <a:extLst>
              <a:ext uri="{FF2B5EF4-FFF2-40B4-BE49-F238E27FC236}">
                <a16:creationId xmlns:a16="http://schemas.microsoft.com/office/drawing/2014/main" id="{0D611659-260C-4F2E-84F8-C1B4C62DF9D2}"/>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Agenda</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528246" y="261257"/>
            <a:ext cx="4184579" cy="6062249"/>
          </a:xfrm>
        </p:spPr>
        <p:txBody>
          <a:bodyPr vert="horz" lIns="91440" tIns="45720" rIns="91440" bIns="45720" rtlCol="0" anchor="ctr">
            <a:normAutofit fontScale="47500" lnSpcReduction="20000"/>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Background</a:t>
            </a:r>
            <a:br>
              <a:rPr lang="en-US" sz="5500" dirty="0">
                <a:latin typeface="+mn-lt"/>
                <a:ea typeface="Segoe UI Historic" panose="020B0502040204020203" pitchFamily="34" charset="0"/>
                <a:cs typeface="Segoe UI Historic" panose="020B0502040204020203" pitchFamily="34" charset="0"/>
              </a:rPr>
            </a:br>
            <a:endParaRPr lang="en-US" sz="5500" dirty="0">
              <a:latin typeface="+mn-lt"/>
              <a:ea typeface="Segoe UI Historic" panose="020B0502040204020203" pitchFamily="34" charset="0"/>
              <a:cs typeface="Segoe UI Historic" panose="020B0502040204020203" pitchFamily="34" charset="0"/>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Session Objectives</a:t>
            </a:r>
            <a:br>
              <a:rPr lang="en-US" sz="5500" dirty="0">
                <a:latin typeface="+mn-lt"/>
                <a:ea typeface="Segoe UI Historic" panose="020B0502040204020203" pitchFamily="34" charset="0"/>
                <a:cs typeface="Segoe UI Historic" panose="020B0502040204020203" pitchFamily="34" charset="0"/>
              </a:rPr>
            </a:br>
            <a:endParaRPr lang="en-US" sz="5500" dirty="0">
              <a:latin typeface="+mn-lt"/>
              <a:ea typeface="Segoe UI Historic" panose="020B0502040204020203" pitchFamily="34" charset="0"/>
              <a:cs typeface="Segoe UI Historic" panose="020B0502040204020203" pitchFamily="34" charset="0"/>
            </a:endParaRPr>
          </a:p>
          <a:p>
            <a:pPr marL="573882" lvl="1" indent="-342900">
              <a:buFont typeface="Arial" panose="020B0604020202020204" pitchFamily="34" charset="0"/>
              <a:buChar char="•"/>
            </a:pPr>
            <a:r>
              <a:rPr lang="en-US" sz="5500" dirty="0">
                <a:latin typeface="+mn-lt"/>
              </a:rPr>
              <a:t>What is Enhanced Project Costing?</a:t>
            </a:r>
            <a:br>
              <a:rPr lang="en-US" sz="5500" dirty="0">
                <a:latin typeface="+mn-lt"/>
              </a:rPr>
            </a:br>
            <a:endParaRPr lang="en-US" sz="5500" dirty="0">
              <a:latin typeface="+mn-lt"/>
            </a:endParaRPr>
          </a:p>
          <a:p>
            <a:pPr marL="573882" lvl="1" indent="-342900">
              <a:buFont typeface="Arial" panose="020B0604020202020204" pitchFamily="34" charset="0"/>
              <a:buChar char="•"/>
            </a:pPr>
            <a:r>
              <a:rPr lang="en-US" sz="5500" dirty="0">
                <a:latin typeface="+mn-lt"/>
              </a:rPr>
              <a:t>FAST Award Views</a:t>
            </a:r>
            <a:br>
              <a:rPr lang="en-US" sz="5500" dirty="0">
                <a:latin typeface="+mn-lt"/>
              </a:rPr>
            </a:br>
            <a:endParaRPr lang="en-US" sz="5500" dirty="0">
              <a:latin typeface="+mn-lt"/>
            </a:endParaRPr>
          </a:p>
          <a:p>
            <a:pPr marL="573882" lvl="1" indent="-342900">
              <a:buFont typeface="Arial" panose="020B0604020202020204" pitchFamily="34" charset="0"/>
              <a:buChar char="•"/>
            </a:pPr>
            <a:r>
              <a:rPr lang="en-US" sz="5500" dirty="0">
                <a:latin typeface="+mn-lt"/>
              </a:rPr>
              <a:t>Enhanced Payroll Encumbrances</a:t>
            </a:r>
          </a:p>
          <a:p>
            <a:pPr marL="573882" lvl="1" indent="-342900">
              <a:buFont typeface="Arial" panose="020B0604020202020204" pitchFamily="34" charset="0"/>
              <a:buChar char="•"/>
            </a:pPr>
            <a:endParaRPr lang="en-US" sz="5500" dirty="0">
              <a:latin typeface="+mn-lt"/>
            </a:endParaRPr>
          </a:p>
          <a:p>
            <a:pPr marL="573882" lvl="1" indent="-342900">
              <a:buFont typeface="Arial" panose="020B0604020202020204" pitchFamily="34" charset="0"/>
              <a:buChar char="•"/>
            </a:pPr>
            <a:r>
              <a:rPr lang="en-US" sz="5500" dirty="0">
                <a:latin typeface="+mn-lt"/>
              </a:rPr>
              <a:t>Questions?</a:t>
            </a:r>
          </a:p>
          <a:p>
            <a:pPr marL="573882" lvl="1" indent="-342900">
              <a:buFont typeface="Arial" panose="020B0604020202020204" pitchFamily="34" charset="0"/>
              <a:buChar char="•"/>
            </a:pPr>
            <a:endParaRPr lang="en-US" sz="5500" dirty="0">
              <a:latin typeface="+mn-lt"/>
            </a:endParaRPr>
          </a:p>
          <a:p>
            <a:pPr marL="573882" lvl="1" indent="-342900">
              <a:buFont typeface="Arial" panose="020B0604020202020204" pitchFamily="34" charset="0"/>
              <a:buChar char="•"/>
            </a:pPr>
            <a:r>
              <a:rPr lang="en-US" sz="5500" dirty="0">
                <a:latin typeface="+mn-lt"/>
              </a:rPr>
              <a:t>Appendices</a:t>
            </a:r>
          </a:p>
          <a:p>
            <a:pPr marL="230982" lvl="1" indent="0">
              <a:buNone/>
            </a:pPr>
            <a:endParaRPr lang="en-US" sz="5500" dirty="0">
              <a:solidFill>
                <a:schemeClr val="tx1"/>
              </a:solidFill>
              <a:latin typeface="+mn-lt"/>
            </a:endParaRPr>
          </a:p>
          <a:p>
            <a:pPr marL="230982" lvl="1" indent="0">
              <a:buNone/>
            </a:pPr>
            <a:r>
              <a:rPr lang="en-US" sz="5500" dirty="0"/>
              <a:t/>
            </a:r>
            <a:br>
              <a:rPr lang="en-US" sz="5500" dirty="0"/>
            </a:br>
            <a:endParaRPr lang="en-US" sz="5500" dirty="0"/>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10" name="Slide Number Placeholder 3">
            <a:extLst>
              <a:ext uri="{FF2B5EF4-FFF2-40B4-BE49-F238E27FC236}">
                <a16:creationId xmlns:a16="http://schemas.microsoft.com/office/drawing/2014/main" id="{E4F0CC63-8D99-4E30-9E29-B308DB49D2B7}"/>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33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7620000" cy="914400"/>
          </a:xfrm>
        </p:spPr>
        <p:txBody>
          <a:bodyPr/>
          <a:lstStyle/>
          <a:p>
            <a:r>
              <a:rPr lang="en-US" sz="4000" dirty="0">
                <a:solidFill>
                  <a:srgbClr val="CC0633"/>
                </a:solidFill>
              </a:rPr>
              <a:t>Key Terms</a:t>
            </a:r>
            <a:br>
              <a:rPr lang="en-US" sz="4000" dirty="0">
                <a:solidFill>
                  <a:srgbClr val="CC0633"/>
                </a:solidFill>
              </a:rPr>
            </a:br>
            <a:endParaRPr lang="en-US" sz="4000" dirty="0">
              <a:solidFill>
                <a:srgbClr val="CC0633"/>
              </a:solidFill>
            </a:endParaRPr>
          </a:p>
        </p:txBody>
      </p:sp>
      <p:sp>
        <p:nvSpPr>
          <p:cNvPr id="3" name="TextBox 2">
            <a:extLst>
              <a:ext uri="{FF2B5EF4-FFF2-40B4-BE49-F238E27FC236}">
                <a16:creationId xmlns:a16="http://schemas.microsoft.com/office/drawing/2014/main" id="{E131A63E-6484-6B43-9C5E-38DD0BDBB909}"/>
              </a:ext>
            </a:extLst>
          </p:cNvPr>
          <p:cNvSpPr txBox="1"/>
          <p:nvPr/>
        </p:nvSpPr>
        <p:spPr>
          <a:xfrm>
            <a:off x="381000" y="1036406"/>
            <a:ext cx="8066314" cy="4057521"/>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200" dirty="0">
                <a:solidFill>
                  <a:srgbClr val="54585A"/>
                </a:solidFill>
              </a:rPr>
              <a:t>“Awarded” vs “Approved” Budgets</a:t>
            </a:r>
          </a:p>
          <a:p>
            <a:pPr marL="800100" lvl="1" indent="-342900">
              <a:lnSpc>
                <a:spcPct val="90000"/>
              </a:lnSpc>
              <a:spcBef>
                <a:spcPts val="1000"/>
              </a:spcBef>
              <a:buFont typeface="Arial" panose="020B0604020202020204" pitchFamily="34" charset="0"/>
              <a:buChar char="•"/>
            </a:pPr>
            <a:r>
              <a:rPr lang="en-US" sz="2200" dirty="0">
                <a:solidFill>
                  <a:srgbClr val="54585A"/>
                </a:solidFill>
              </a:rPr>
              <a:t>The awarded budget is the total budget over the life of a project.  The approved budget is the amount of the award that has been </a:t>
            </a:r>
            <a:r>
              <a:rPr lang="en-US" sz="2200" dirty="0">
                <a:solidFill>
                  <a:schemeClr val="tx1">
                    <a:lumMod val="65000"/>
                    <a:lumOff val="35000"/>
                  </a:schemeClr>
                </a:solidFill>
              </a:rPr>
              <a:t>released to spend </a:t>
            </a:r>
          </a:p>
          <a:p>
            <a:pPr marL="342900" lvl="0" indent="-342900">
              <a:lnSpc>
                <a:spcPct val="90000"/>
              </a:lnSpc>
              <a:spcBef>
                <a:spcPts val="1000"/>
              </a:spcBef>
              <a:buFont typeface="Arial" panose="020B0604020202020204" pitchFamily="34" charset="0"/>
              <a:buChar char="•"/>
            </a:pPr>
            <a:r>
              <a:rPr lang="en-US" sz="2200" dirty="0" smtClean="0">
                <a:solidFill>
                  <a:srgbClr val="54585A"/>
                </a:solidFill>
              </a:rPr>
              <a:t>Project </a:t>
            </a:r>
            <a:r>
              <a:rPr lang="en-US" sz="2200" dirty="0">
                <a:solidFill>
                  <a:srgbClr val="54585A"/>
                </a:solidFill>
              </a:rPr>
              <a:t>Year vs Fiscal Year</a:t>
            </a:r>
          </a:p>
          <a:p>
            <a:pPr marL="800100" lvl="1" indent="-342900">
              <a:lnSpc>
                <a:spcPct val="90000"/>
              </a:lnSpc>
              <a:spcBef>
                <a:spcPts val="1000"/>
              </a:spcBef>
              <a:buFont typeface="Arial" panose="020B0604020202020204" pitchFamily="34" charset="0"/>
              <a:buChar char="•"/>
            </a:pPr>
            <a:r>
              <a:rPr lang="en-US" sz="2200" dirty="0">
                <a:solidFill>
                  <a:srgbClr val="54585A"/>
                </a:solidFill>
              </a:rPr>
              <a:t>The Project Budget Period is the annual reporting cycle for the project</a:t>
            </a:r>
            <a:r>
              <a:rPr lang="en-US" sz="2200" dirty="0"/>
              <a:t>,</a:t>
            </a:r>
            <a:r>
              <a:rPr lang="en-US" sz="2200" dirty="0">
                <a:solidFill>
                  <a:srgbClr val="FF0000"/>
                </a:solidFill>
              </a:rPr>
              <a:t> </a:t>
            </a:r>
            <a:r>
              <a:rPr lang="en-US" sz="2200" dirty="0">
                <a:solidFill>
                  <a:schemeClr val="tx1">
                    <a:lumMod val="65000"/>
                    <a:lumOff val="35000"/>
                  </a:schemeClr>
                </a:solidFill>
              </a:rPr>
              <a:t>determined</a:t>
            </a:r>
            <a:r>
              <a:rPr lang="en-US" sz="2200" dirty="0">
                <a:solidFill>
                  <a:srgbClr val="FF0000"/>
                </a:solidFill>
              </a:rPr>
              <a:t> </a:t>
            </a:r>
            <a:r>
              <a:rPr lang="en-US" sz="2200" dirty="0">
                <a:solidFill>
                  <a:srgbClr val="54585A"/>
                </a:solidFill>
              </a:rPr>
              <a:t>by the sponsor</a:t>
            </a:r>
          </a:p>
          <a:p>
            <a:pPr marL="800100" lvl="1" indent="-342900">
              <a:lnSpc>
                <a:spcPct val="90000"/>
              </a:lnSpc>
              <a:spcBef>
                <a:spcPts val="1000"/>
              </a:spcBef>
              <a:buFont typeface="Arial" panose="020B0604020202020204" pitchFamily="34" charset="0"/>
              <a:buChar char="•"/>
            </a:pPr>
            <a:r>
              <a:rPr lang="en-US" sz="2200" dirty="0">
                <a:solidFill>
                  <a:srgbClr val="54585A"/>
                </a:solidFill>
              </a:rPr>
              <a:t>Typically, the </a:t>
            </a:r>
            <a:r>
              <a:rPr lang="en-US" sz="2200" dirty="0">
                <a:solidFill>
                  <a:schemeClr val="tx1">
                    <a:lumMod val="65000"/>
                    <a:lumOff val="35000"/>
                  </a:schemeClr>
                </a:solidFill>
              </a:rPr>
              <a:t>Project Budget Period </a:t>
            </a:r>
            <a:r>
              <a:rPr lang="en-US" sz="2200" dirty="0">
                <a:solidFill>
                  <a:srgbClr val="54585A"/>
                </a:solidFill>
              </a:rPr>
              <a:t>will be determined by the project end date</a:t>
            </a:r>
          </a:p>
          <a:p>
            <a:pPr marL="800100" lvl="1" indent="-342900">
              <a:lnSpc>
                <a:spcPct val="90000"/>
              </a:lnSpc>
              <a:spcBef>
                <a:spcPts val="1000"/>
              </a:spcBef>
              <a:buFont typeface="Arial" panose="020B0604020202020204" pitchFamily="34" charset="0"/>
              <a:buChar char="•"/>
            </a:pPr>
            <a:r>
              <a:rPr lang="en-US" sz="2200" dirty="0">
                <a:solidFill>
                  <a:srgbClr val="54585A"/>
                </a:solidFill>
              </a:rPr>
              <a:t>SFU’s Fiscal Year is April 1 to March 31</a:t>
            </a:r>
          </a:p>
          <a:p>
            <a:endParaRPr lang="en-US" dirty="0"/>
          </a:p>
        </p:txBody>
      </p:sp>
      <p:sp>
        <p:nvSpPr>
          <p:cNvPr id="4" name="Slide Number Placeholder 3">
            <a:extLst>
              <a:ext uri="{FF2B5EF4-FFF2-40B4-BE49-F238E27FC236}">
                <a16:creationId xmlns:a16="http://schemas.microsoft.com/office/drawing/2014/main" id="{3BA8AF73-FC5A-4CB2-9B67-DB6F1CA0938E}"/>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271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67788"/>
            <a:ext cx="7620000" cy="655406"/>
          </a:xfrm>
        </p:spPr>
        <p:txBody>
          <a:bodyPr/>
          <a:lstStyle/>
          <a:p>
            <a:r>
              <a:rPr lang="en-US" sz="4000" dirty="0">
                <a:solidFill>
                  <a:srgbClr val="CC0633"/>
                </a:solidFill>
              </a:rPr>
              <a:t>Key Terms</a:t>
            </a:r>
          </a:p>
        </p:txBody>
      </p:sp>
      <p:sp>
        <p:nvSpPr>
          <p:cNvPr id="3" name="TextBox 2">
            <a:extLst>
              <a:ext uri="{FF2B5EF4-FFF2-40B4-BE49-F238E27FC236}">
                <a16:creationId xmlns:a16="http://schemas.microsoft.com/office/drawing/2014/main" id="{E131A63E-6484-6B43-9C5E-38DD0BDBB909}"/>
              </a:ext>
            </a:extLst>
          </p:cNvPr>
          <p:cNvSpPr txBox="1"/>
          <p:nvPr/>
        </p:nvSpPr>
        <p:spPr>
          <a:xfrm>
            <a:off x="381000" y="923194"/>
            <a:ext cx="8485094" cy="5771836"/>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Direct Spending Balance (DSB)</a:t>
            </a:r>
          </a:p>
          <a:p>
            <a:pPr marL="800100" lvl="1" indent="-342900">
              <a:lnSpc>
                <a:spcPct val="90000"/>
              </a:lnSpc>
              <a:spcBef>
                <a:spcPts val="1000"/>
              </a:spcBef>
              <a:buFont typeface="Arial" panose="020B0604020202020204" pitchFamily="34" charset="0"/>
              <a:buChar char="•"/>
            </a:pPr>
            <a:r>
              <a:rPr lang="en-US" sz="2100" dirty="0">
                <a:solidFill>
                  <a:srgbClr val="54585A"/>
                </a:solidFill>
              </a:rPr>
              <a:t>It is the amount available to spend on a project</a:t>
            </a:r>
          </a:p>
          <a:p>
            <a:pPr marL="800100" lvl="1" indent="-342900">
              <a:lnSpc>
                <a:spcPct val="90000"/>
              </a:lnSpc>
              <a:spcBef>
                <a:spcPts val="1000"/>
              </a:spcBef>
              <a:buFont typeface="Arial" panose="020B0604020202020204" pitchFamily="34" charset="0"/>
              <a:buChar char="•"/>
            </a:pPr>
            <a:r>
              <a:rPr lang="en-US" sz="2100" dirty="0">
                <a:solidFill>
                  <a:srgbClr val="54585A"/>
                </a:solidFill>
              </a:rPr>
              <a:t>It is</a:t>
            </a:r>
            <a:r>
              <a:rPr lang="en-US" sz="2100" dirty="0">
                <a:solidFill>
                  <a:srgbClr val="FF0000"/>
                </a:solidFill>
              </a:rPr>
              <a:t> </a:t>
            </a:r>
            <a:r>
              <a:rPr lang="en-US" sz="2100" dirty="0">
                <a:solidFill>
                  <a:schemeClr val="tx1">
                    <a:lumMod val="65000"/>
                    <a:lumOff val="35000"/>
                  </a:schemeClr>
                </a:solidFill>
              </a:rPr>
              <a:t>Approved Direct Spending Budget </a:t>
            </a:r>
            <a:r>
              <a:rPr lang="en-US" sz="2100" dirty="0">
                <a:solidFill>
                  <a:srgbClr val="54585A"/>
                </a:solidFill>
              </a:rPr>
              <a:t>minus direct expenditures and encumbrances where:</a:t>
            </a:r>
          </a:p>
          <a:p>
            <a:pPr marL="1257300" lvl="2"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Approved Direct Spending Budget is the total approved budget for direct costs</a:t>
            </a:r>
          </a:p>
          <a:p>
            <a:pPr marL="1257300" lvl="2"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Direct expenditures are direct costs incurred (e.g. salary, supplies, travel, etc.) </a:t>
            </a:r>
          </a:p>
          <a:p>
            <a:pPr marL="1257300" lvl="2"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Encumbrances are payroll and non-payroll commitments</a:t>
            </a:r>
          </a:p>
          <a:p>
            <a:pPr marL="1714500" lvl="3"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Payroll encumbrances are salary commitments not yet expensed</a:t>
            </a:r>
          </a:p>
          <a:p>
            <a:pPr marL="1714500" lvl="3"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Non-payroll encumbrances are non-salary commitments not yet expensed such as purchase requisitions</a:t>
            </a:r>
          </a:p>
          <a:p>
            <a:pPr marL="342900" indent="-342900">
              <a:lnSpc>
                <a:spcPct val="90000"/>
              </a:lnSpc>
              <a:spcBef>
                <a:spcPts val="1000"/>
              </a:spcBef>
              <a:buFont typeface="Arial" panose="020B0604020202020204" pitchFamily="34" charset="0"/>
              <a:buChar char="•"/>
            </a:pPr>
            <a:r>
              <a:rPr lang="en-US" sz="2100" dirty="0">
                <a:solidFill>
                  <a:srgbClr val="54585A"/>
                </a:solidFill>
              </a:rPr>
              <a:t>The purpose of the DSB is to provide a “snapshot” of what is available to spend when considering an approval of an </a:t>
            </a:r>
            <a:r>
              <a:rPr lang="en-US" sz="2100" dirty="0">
                <a:solidFill>
                  <a:schemeClr val="tx1">
                    <a:lumMod val="65000"/>
                    <a:lumOff val="35000"/>
                  </a:schemeClr>
                </a:solidFill>
              </a:rPr>
              <a:t>expense submission</a:t>
            </a:r>
            <a:r>
              <a:rPr lang="en-US" sz="2100" dirty="0">
                <a:solidFill>
                  <a:srgbClr val="54585A"/>
                </a:solidFill>
              </a:rPr>
              <a:t>.  It is intended to be a conservative measure.</a:t>
            </a:r>
            <a:endParaRPr lang="en-US" sz="2100" dirty="0"/>
          </a:p>
        </p:txBody>
      </p:sp>
      <p:sp>
        <p:nvSpPr>
          <p:cNvPr id="4" name="Slide Number Placeholder 3">
            <a:extLst>
              <a:ext uri="{FF2B5EF4-FFF2-40B4-BE49-F238E27FC236}">
                <a16:creationId xmlns:a16="http://schemas.microsoft.com/office/drawing/2014/main" id="{89895911-FC99-41F9-A053-7B146B98A9A1}"/>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5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67788"/>
            <a:ext cx="7620000" cy="655406"/>
          </a:xfrm>
        </p:spPr>
        <p:txBody>
          <a:bodyPr/>
          <a:lstStyle/>
          <a:p>
            <a:r>
              <a:rPr lang="en-US" sz="4000" dirty="0">
                <a:solidFill>
                  <a:srgbClr val="CC0633"/>
                </a:solidFill>
              </a:rPr>
              <a:t>Key Terms</a:t>
            </a:r>
          </a:p>
        </p:txBody>
      </p:sp>
      <p:sp>
        <p:nvSpPr>
          <p:cNvPr id="3" name="TextBox 2">
            <a:extLst>
              <a:ext uri="{FF2B5EF4-FFF2-40B4-BE49-F238E27FC236}">
                <a16:creationId xmlns:a16="http://schemas.microsoft.com/office/drawing/2014/main" id="{E131A63E-6484-6B43-9C5E-38DD0BDBB909}"/>
              </a:ext>
            </a:extLst>
          </p:cNvPr>
          <p:cNvSpPr txBox="1"/>
          <p:nvPr/>
        </p:nvSpPr>
        <p:spPr>
          <a:xfrm>
            <a:off x="381000" y="923194"/>
            <a:ext cx="8066314" cy="6298134"/>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100" dirty="0">
                <a:solidFill>
                  <a:srgbClr val="54585A"/>
                </a:solidFill>
              </a:rPr>
              <a:t>Payroll Appointment Form (PAF)</a:t>
            </a:r>
          </a:p>
          <a:p>
            <a:pPr marL="800100" lvl="1" indent="-342900">
              <a:lnSpc>
                <a:spcPct val="90000"/>
              </a:lnSpc>
              <a:spcBef>
                <a:spcPts val="1000"/>
              </a:spcBef>
              <a:buFont typeface="Arial" panose="020B0604020202020204" pitchFamily="34" charset="0"/>
              <a:buChar char="•"/>
            </a:pPr>
            <a:r>
              <a:rPr lang="en-US" sz="2100" dirty="0">
                <a:solidFill>
                  <a:srgbClr val="54585A"/>
                </a:solidFill>
              </a:rPr>
              <a:t>A paper-based process to </a:t>
            </a:r>
            <a:r>
              <a:rPr lang="en-US" sz="2100" dirty="0">
                <a:solidFill>
                  <a:schemeClr val="tx1">
                    <a:lumMod val="65000"/>
                    <a:lumOff val="35000"/>
                  </a:schemeClr>
                </a:solidFill>
              </a:rPr>
              <a:t>appoint an individual to a project resource for a fixed-term</a:t>
            </a:r>
          </a:p>
          <a:p>
            <a:pPr marL="1257300" lvl="2" indent="-342900">
              <a:lnSpc>
                <a:spcPct val="90000"/>
              </a:lnSpc>
              <a:spcBef>
                <a:spcPts val="1000"/>
              </a:spcBef>
              <a:buFont typeface="Arial" panose="020B0604020202020204" pitchFamily="34" charset="0"/>
              <a:buChar char="•"/>
            </a:pPr>
            <a:r>
              <a:rPr lang="en-US" sz="2100" dirty="0">
                <a:solidFill>
                  <a:srgbClr val="54585A"/>
                </a:solidFill>
              </a:rPr>
              <a:t>Not </a:t>
            </a:r>
            <a:r>
              <a:rPr lang="en-US" sz="2100" dirty="0">
                <a:solidFill>
                  <a:schemeClr val="tx1">
                    <a:lumMod val="65000"/>
                    <a:lumOff val="35000"/>
                  </a:schemeClr>
                </a:solidFill>
              </a:rPr>
              <a:t>to be </a:t>
            </a:r>
            <a:r>
              <a:rPr lang="en-US" sz="2100" dirty="0">
                <a:solidFill>
                  <a:srgbClr val="54585A"/>
                </a:solidFill>
              </a:rPr>
              <a:t>used for continuing appointments</a:t>
            </a:r>
          </a:p>
          <a:p>
            <a:pPr marL="800100" lvl="1" indent="-342900">
              <a:lnSpc>
                <a:spcPct val="90000"/>
              </a:lnSpc>
              <a:spcBef>
                <a:spcPts val="1000"/>
              </a:spcBef>
              <a:buFont typeface="Arial" panose="020B0604020202020204" pitchFamily="34" charset="0"/>
              <a:buChar char="•"/>
            </a:pPr>
            <a:r>
              <a:rPr lang="en-US" sz="2100" dirty="0">
                <a:solidFill>
                  <a:srgbClr val="54585A"/>
                </a:solidFill>
              </a:rPr>
              <a:t>Specifies key information of the individual’s appointment in </a:t>
            </a:r>
            <a:r>
              <a:rPr lang="en-US" sz="2100" dirty="0">
                <a:solidFill>
                  <a:schemeClr val="tx1">
                    <a:lumMod val="65000"/>
                    <a:lumOff val="35000"/>
                  </a:schemeClr>
                </a:solidFill>
              </a:rPr>
              <a:t>Appointment Details section</a:t>
            </a:r>
          </a:p>
          <a:p>
            <a:pPr marL="1257300" lvl="2" indent="-342900">
              <a:lnSpc>
                <a:spcPct val="90000"/>
              </a:lnSpc>
              <a:spcBef>
                <a:spcPts val="1000"/>
              </a:spcBef>
              <a:buFont typeface="Arial" panose="020B0604020202020204" pitchFamily="34" charset="0"/>
              <a:buChar char="•"/>
            </a:pPr>
            <a:r>
              <a:rPr lang="en-US" sz="2100" dirty="0">
                <a:solidFill>
                  <a:schemeClr val="tx1">
                    <a:lumMod val="65000"/>
                    <a:lumOff val="35000"/>
                  </a:schemeClr>
                </a:solidFill>
              </a:rPr>
              <a:t>Appointment start/end date</a:t>
            </a:r>
            <a:r>
              <a:rPr lang="en-US" sz="2100" dirty="0">
                <a:solidFill>
                  <a:srgbClr val="54585A"/>
                </a:solidFill>
              </a:rPr>
              <a:t>, pay rate, eligibility for </a:t>
            </a:r>
            <a:r>
              <a:rPr lang="en-US" sz="2100" dirty="0">
                <a:solidFill>
                  <a:schemeClr val="tx1">
                    <a:lumMod val="65000"/>
                    <a:lumOff val="35000"/>
                  </a:schemeClr>
                </a:solidFill>
              </a:rPr>
              <a:t>health</a:t>
            </a:r>
            <a:r>
              <a:rPr lang="en-US" sz="2100" dirty="0">
                <a:solidFill>
                  <a:srgbClr val="54585A"/>
                </a:solidFill>
              </a:rPr>
              <a:t> benefits</a:t>
            </a:r>
          </a:p>
          <a:p>
            <a:pPr marL="800100" lvl="1" indent="-342900">
              <a:lnSpc>
                <a:spcPct val="90000"/>
              </a:lnSpc>
              <a:spcBef>
                <a:spcPts val="1000"/>
              </a:spcBef>
              <a:buFont typeface="Arial" panose="020B0604020202020204" pitchFamily="34" charset="0"/>
              <a:buChar char="•"/>
            </a:pPr>
            <a:r>
              <a:rPr lang="en-US" sz="2100" dirty="0">
                <a:solidFill>
                  <a:srgbClr val="54585A"/>
                </a:solidFill>
              </a:rPr>
              <a:t>Provides information on how the appointment is funded in </a:t>
            </a:r>
            <a:r>
              <a:rPr lang="en-US" sz="2100" dirty="0">
                <a:solidFill>
                  <a:schemeClr val="tx1">
                    <a:lumMod val="65000"/>
                    <a:lumOff val="35000"/>
                  </a:schemeClr>
                </a:solidFill>
              </a:rPr>
              <a:t>Funding Details section</a:t>
            </a:r>
          </a:p>
          <a:p>
            <a:pPr marL="1257300" lvl="2" indent="-342900">
              <a:lnSpc>
                <a:spcPct val="90000"/>
              </a:lnSpc>
              <a:spcBef>
                <a:spcPts val="1000"/>
              </a:spcBef>
              <a:buFont typeface="Arial" panose="020B0604020202020204" pitchFamily="34" charset="0"/>
              <a:buChar char="•"/>
            </a:pPr>
            <a:r>
              <a:rPr lang="en-US" sz="2100" dirty="0">
                <a:solidFill>
                  <a:srgbClr val="54585A"/>
                </a:solidFill>
              </a:rPr>
              <a:t>The project(s) account </a:t>
            </a:r>
            <a:r>
              <a:rPr lang="en-US" sz="2100" dirty="0">
                <a:solidFill>
                  <a:schemeClr val="tx1">
                    <a:lumMod val="65000"/>
                    <a:lumOff val="35000"/>
                  </a:schemeClr>
                </a:solidFill>
              </a:rPr>
              <a:t>to be encumbered for the individual’s </a:t>
            </a:r>
            <a:r>
              <a:rPr lang="en-US" sz="2100" dirty="0">
                <a:solidFill>
                  <a:srgbClr val="54585A"/>
                </a:solidFill>
              </a:rPr>
              <a:t>salary and benefits </a:t>
            </a:r>
          </a:p>
          <a:p>
            <a:pPr marL="1257300" lvl="2" indent="-342900">
              <a:lnSpc>
                <a:spcPct val="90000"/>
              </a:lnSpc>
              <a:spcBef>
                <a:spcPts val="1000"/>
              </a:spcBef>
              <a:buFont typeface="Arial" panose="020B0604020202020204" pitchFamily="34" charset="0"/>
              <a:buChar char="•"/>
            </a:pPr>
            <a:r>
              <a:rPr lang="en-US" sz="2100" dirty="0">
                <a:solidFill>
                  <a:srgbClr val="54585A"/>
                </a:solidFill>
              </a:rPr>
              <a:t>It is possible for an appointment </a:t>
            </a:r>
            <a:r>
              <a:rPr lang="en-US" sz="2100" dirty="0">
                <a:solidFill>
                  <a:schemeClr val="tx1">
                    <a:lumMod val="65000"/>
                    <a:lumOff val="35000"/>
                  </a:schemeClr>
                </a:solidFill>
              </a:rPr>
              <a:t>to be split among multiple projects. </a:t>
            </a:r>
          </a:p>
          <a:p>
            <a:pPr marL="1714500" lvl="3" indent="-342900">
              <a:lnSpc>
                <a:spcPct val="90000"/>
              </a:lnSpc>
              <a:spcBef>
                <a:spcPts val="1000"/>
              </a:spcBef>
              <a:buFont typeface="Arial" panose="020B0604020202020204" pitchFamily="34" charset="0"/>
              <a:buChar char="•"/>
            </a:pPr>
            <a:r>
              <a:rPr lang="en-US" sz="2100" dirty="0">
                <a:solidFill>
                  <a:srgbClr val="54585A"/>
                </a:solidFill>
              </a:rPr>
              <a:t> E.g. If a person is hired for 2 years, the person is assigned on the first project at the start of Year 1, and then second project at start of Year 2.</a:t>
            </a:r>
          </a:p>
        </p:txBody>
      </p:sp>
      <p:sp>
        <p:nvSpPr>
          <p:cNvPr id="4" name="Slide Number Placeholder 3">
            <a:extLst>
              <a:ext uri="{FF2B5EF4-FFF2-40B4-BE49-F238E27FC236}">
                <a16:creationId xmlns:a16="http://schemas.microsoft.com/office/drawing/2014/main" id="{69E1F24E-9350-41F1-96E7-CEBFE3E4F59E}"/>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03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Appendix 2</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528246" y="1039210"/>
            <a:ext cx="4184579" cy="5284296"/>
          </a:xfrm>
        </p:spPr>
        <p:txBody>
          <a:bodyPr vert="horz" lIns="91440" tIns="45720" rIns="91440" bIns="45720" rtlCol="0" anchor="ctr">
            <a:normAutofit fontScale="92500" lnSpcReduction="20000"/>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Project Status Summary</a:t>
            </a:r>
            <a:r>
              <a:rPr lang="en-US" sz="5500" dirty="0">
                <a:latin typeface="+mn-lt"/>
              </a:rPr>
              <a:t/>
            </a:r>
            <a:br>
              <a:rPr lang="en-US" sz="5500" dirty="0">
                <a:latin typeface="+mn-lt"/>
              </a:rPr>
            </a:br>
            <a:endParaRPr lang="en-US" sz="5500" dirty="0">
              <a:latin typeface="+mn-lt"/>
            </a:endParaRPr>
          </a:p>
          <a:p>
            <a:pPr indent="-228600" defTabSz="914400">
              <a:spcBef>
                <a:spcPts val="0"/>
              </a:spcBef>
              <a:buFont typeface="Arial" panose="020B0604020202020204" pitchFamily="34" charset="0"/>
              <a:buChar char="•"/>
              <a:defRPr/>
            </a:pPr>
            <a:endParaRPr lang="en-US" sz="5500" dirty="0">
              <a:solidFill>
                <a:schemeClr val="tx1"/>
              </a:solidFill>
              <a:latin typeface="+mn-lt"/>
            </a:endParaRPr>
          </a:p>
          <a:p>
            <a:pPr indent="-228600" defTabSz="914400">
              <a:buFont typeface="Arial" panose="020B0604020202020204" pitchFamily="34" charset="0"/>
              <a:buChar char="•"/>
              <a:defRPr/>
            </a:pPr>
            <a:endParaRPr lang="en-US" sz="3800" b="1" dirty="0">
              <a:solidFill>
                <a:schemeClr val="tx1"/>
              </a:solidFill>
              <a:latin typeface="+mn-lt"/>
            </a:endParaRPr>
          </a:p>
          <a:p>
            <a:pPr marL="1069975" lvl="1" indent="-228600" defTabSz="914400">
              <a:spcBef>
                <a:spcPts val="0"/>
              </a:spcBef>
              <a:buFont typeface="Arial" panose="020B0604020202020204" pitchFamily="34" charset="0"/>
              <a:buChar char="•"/>
              <a:defRPr/>
            </a:pPr>
            <a:endParaRPr lang="en-US" sz="3800" b="1" dirty="0">
              <a:solidFill>
                <a:schemeClr val="tx1"/>
              </a:solidFill>
              <a:latin typeface="+mn-lt"/>
            </a:endParaRPr>
          </a:p>
          <a:p>
            <a:pPr marL="228600" lvl="1" indent="0" defTabSz="914400">
              <a:spcBef>
                <a:spcPts val="0"/>
              </a:spcBef>
              <a:buNone/>
              <a:defRPr/>
            </a:pPr>
            <a:r>
              <a:rPr lang="en-US" sz="3800" dirty="0">
                <a:solidFill>
                  <a:schemeClr val="tx1"/>
                </a:solidFill>
                <a:latin typeface="+mn-lt"/>
              </a:rPr>
              <a:t/>
            </a:r>
            <a:br>
              <a:rPr lang="en-US" sz="3800" dirty="0">
                <a:solidFill>
                  <a:schemeClr val="tx1"/>
                </a:solidFill>
                <a:latin typeface="+mn-lt"/>
              </a:rPr>
            </a:br>
            <a:endParaRPr lang="en-US" sz="3800" dirty="0">
              <a:solidFill>
                <a:schemeClr val="tx1"/>
              </a:solidFill>
              <a:latin typeface="+mn-lt"/>
            </a:endParaRPr>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9" name="Slide Number Placeholder 3">
            <a:extLst>
              <a:ext uri="{FF2B5EF4-FFF2-40B4-BE49-F238E27FC236}">
                <a16:creationId xmlns:a16="http://schemas.microsoft.com/office/drawing/2014/main" id="{02ED396D-DBE0-4876-9A61-B362D0ED69EF}"/>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629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Project Status Summary</a:t>
            </a: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1988546124"/>
              </p:ext>
            </p:extLst>
          </p:nvPr>
        </p:nvGraphicFramePr>
        <p:xfrm>
          <a:off x="240095" y="920592"/>
          <a:ext cx="8663809" cy="5016816"/>
        </p:xfrm>
        <a:graphic>
          <a:graphicData uri="http://schemas.openxmlformats.org/drawingml/2006/table">
            <a:tbl>
              <a:tblPr firstRow="1" bandRow="1">
                <a:tableStyleId>{5C22544A-7EE6-4342-B048-85BDC9FD1C3A}</a:tableStyleId>
              </a:tblPr>
              <a:tblGrid>
                <a:gridCol w="757718">
                  <a:extLst>
                    <a:ext uri="{9D8B030D-6E8A-4147-A177-3AD203B41FA5}">
                      <a16:colId xmlns:a16="http://schemas.microsoft.com/office/drawing/2014/main" val="2126863084"/>
                    </a:ext>
                  </a:extLst>
                </a:gridCol>
                <a:gridCol w="2282746">
                  <a:extLst>
                    <a:ext uri="{9D8B030D-6E8A-4147-A177-3AD203B41FA5}">
                      <a16:colId xmlns:a16="http://schemas.microsoft.com/office/drawing/2014/main" val="1183619024"/>
                    </a:ext>
                  </a:extLst>
                </a:gridCol>
                <a:gridCol w="2170620">
                  <a:extLst>
                    <a:ext uri="{9D8B030D-6E8A-4147-A177-3AD203B41FA5}">
                      <a16:colId xmlns:a16="http://schemas.microsoft.com/office/drawing/2014/main" val="980087590"/>
                    </a:ext>
                  </a:extLst>
                </a:gridCol>
                <a:gridCol w="1762080">
                  <a:extLst>
                    <a:ext uri="{9D8B030D-6E8A-4147-A177-3AD203B41FA5}">
                      <a16:colId xmlns:a16="http://schemas.microsoft.com/office/drawing/2014/main" val="3712932236"/>
                    </a:ext>
                  </a:extLst>
                </a:gridCol>
                <a:gridCol w="1690645">
                  <a:extLst>
                    <a:ext uri="{9D8B030D-6E8A-4147-A177-3AD203B41FA5}">
                      <a16:colId xmlns:a16="http://schemas.microsoft.com/office/drawing/2014/main" val="2692786086"/>
                    </a:ext>
                  </a:extLst>
                </a:gridCol>
              </a:tblGrid>
              <a:tr h="881230">
                <a:tc>
                  <a:txBody>
                    <a:bodyPr/>
                    <a:lstStyle/>
                    <a:p>
                      <a:r>
                        <a:rPr lang="en-US" sz="1600" dirty="0"/>
                        <a:t>Status</a:t>
                      </a:r>
                    </a:p>
                  </a:txBody>
                  <a:tcPr marL="83127" marR="83127" marT="41564" marB="41564">
                    <a:solidFill>
                      <a:schemeClr val="tx2"/>
                    </a:solidFill>
                  </a:tcPr>
                </a:tc>
                <a:tc>
                  <a:txBody>
                    <a:bodyPr/>
                    <a:lstStyle/>
                    <a:p>
                      <a:r>
                        <a:rPr lang="en-US" sz="1600" dirty="0">
                          <a:solidFill>
                            <a:schemeClr val="accent6"/>
                          </a:solidFill>
                        </a:rPr>
                        <a:t>Meaning</a:t>
                      </a:r>
                    </a:p>
                  </a:txBody>
                  <a:tcPr marL="83127" marR="83127" marT="41564" marB="41564">
                    <a:solidFill>
                      <a:schemeClr val="tx2"/>
                    </a:solidFill>
                  </a:tcPr>
                </a:tc>
                <a:tc>
                  <a:txBody>
                    <a:bodyPr/>
                    <a:lstStyle/>
                    <a:p>
                      <a:r>
                        <a:rPr lang="en-US" sz="1600" dirty="0">
                          <a:solidFill>
                            <a:schemeClr val="accent6"/>
                          </a:solidFill>
                        </a:rPr>
                        <a:t>When would it happen?</a:t>
                      </a:r>
                    </a:p>
                  </a:txBody>
                  <a:tcPr marL="83127" marR="83127" marT="41564" marB="41564">
                    <a:solidFill>
                      <a:schemeClr val="tx2"/>
                    </a:solidFill>
                  </a:tcPr>
                </a:tc>
                <a:tc>
                  <a:txBody>
                    <a:bodyPr/>
                    <a:lstStyle/>
                    <a:p>
                      <a:r>
                        <a:rPr lang="en-US" sz="1600" dirty="0">
                          <a:solidFill>
                            <a:schemeClr val="accent6"/>
                          </a:solidFill>
                        </a:rPr>
                        <a:t>Can PI spend?</a:t>
                      </a:r>
                    </a:p>
                  </a:txBody>
                  <a:tcPr marL="83127" marR="83127" marT="41564" marB="41564">
                    <a:solidFill>
                      <a:schemeClr val="tx2"/>
                    </a:solidFill>
                  </a:tcPr>
                </a:tc>
                <a:tc>
                  <a:txBody>
                    <a:bodyPr/>
                    <a:lstStyle/>
                    <a:p>
                      <a:r>
                        <a:rPr lang="en-US" sz="1600" dirty="0"/>
                        <a:t>Can PI encumber?</a:t>
                      </a:r>
                    </a:p>
                  </a:txBody>
                  <a:tcPr marL="83127" marR="83127" marT="41564" marB="41564">
                    <a:solidFill>
                      <a:schemeClr val="tx2"/>
                    </a:solidFill>
                  </a:tcPr>
                </a:tc>
                <a:extLst>
                  <a:ext uri="{0D108BD9-81ED-4DB2-BD59-A6C34878D82A}">
                    <a16:rowId xmlns:a16="http://schemas.microsoft.com/office/drawing/2014/main" val="1823299561"/>
                  </a:ext>
                </a:extLst>
              </a:tr>
              <a:tr h="471055">
                <a:tc>
                  <a:txBody>
                    <a:bodyPr/>
                    <a:lstStyle/>
                    <a:p>
                      <a:pPr algn="ctr"/>
                      <a:r>
                        <a:rPr lang="en-US" sz="1300" b="1" kern="1200" dirty="0">
                          <a:solidFill>
                            <a:schemeClr val="bg1"/>
                          </a:solidFill>
                          <a:latin typeface="Trebuchet MS" panose="020B0703020202090204" pitchFamily="34" charset="0"/>
                          <a:ea typeface="+mn-ea"/>
                          <a:cs typeface="+mn-cs"/>
                        </a:rPr>
                        <a:t>A</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Proposal Awarded</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processes Notice of Award info in system</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No</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471055">
                <a:tc>
                  <a:txBody>
                    <a:bodyPr/>
                    <a:lstStyle/>
                    <a:p>
                      <a:pPr algn="ctr"/>
                      <a:r>
                        <a:rPr lang="en-US" sz="1300" b="1" kern="1200" dirty="0">
                          <a:solidFill>
                            <a:schemeClr val="bg1"/>
                          </a:solidFill>
                          <a:latin typeface="Trebuchet MS" panose="020B0703020202090204" pitchFamily="34" charset="0"/>
                          <a:ea typeface="+mn-ea"/>
                          <a:cs typeface="+mn-cs"/>
                        </a:rPr>
                        <a:t>E</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Partially Released Budget</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releases part of year 1 budget</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Yes, partial budget </a:t>
                      </a:r>
                      <a:r>
                        <a:rPr lang="en-US" sz="1300" b="1" kern="1200" dirty="0">
                          <a:solidFill>
                            <a:schemeClr val="bg1"/>
                          </a:solidFill>
                          <a:latin typeface="Trebuchet MS" panose="020B0703020202090204" pitchFamily="34" charset="0"/>
                          <a:ea typeface="+mn-ea"/>
                          <a:cs typeface="+mn-cs"/>
                        </a:rPr>
                        <a:t>for protocol dev.</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bg1"/>
                          </a:solidFill>
                          <a:latin typeface="Trebuchet MS" panose="020B0703020202090204" pitchFamily="34" charset="0"/>
                          <a:ea typeface="+mn-ea"/>
                          <a:cs typeface="+mn-cs"/>
                        </a:rPr>
                        <a:t>Yes</a:t>
                      </a:r>
                      <a:endParaRPr lang="en-US" sz="1300" kern="1200" dirty="0">
                        <a:solidFill>
                          <a:schemeClr val="bg1"/>
                        </a:solidFill>
                        <a:highlight>
                          <a:srgbClr val="0000FF"/>
                        </a:highlight>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471055">
                <a:tc>
                  <a:txBody>
                    <a:bodyPr/>
                    <a:lstStyle/>
                    <a:p>
                      <a:pPr algn="ctr"/>
                      <a:r>
                        <a:rPr lang="en-US" sz="1300" b="1" kern="1200" dirty="0">
                          <a:solidFill>
                            <a:schemeClr val="bg1"/>
                          </a:solidFill>
                          <a:latin typeface="Trebuchet MS" panose="020B0703020202090204" pitchFamily="34" charset="0"/>
                          <a:ea typeface="+mn-ea"/>
                          <a:cs typeface="+mn-cs"/>
                        </a:rPr>
                        <a:t>O</a:t>
                      </a:r>
                    </a:p>
                  </a:txBody>
                  <a:tcPr marL="83127" marR="83127" marT="41564" marB="41564">
                    <a:solidFill>
                      <a:schemeClr val="tx2">
                        <a:lumMod val="40000"/>
                        <a:lumOff val="60000"/>
                      </a:schemeClr>
                    </a:solidFill>
                  </a:tcPr>
                </a:tc>
                <a:tc>
                  <a:txBody>
                    <a:bodyPr/>
                    <a:lstStyle/>
                    <a:p>
                      <a:pPr marL="0" indent="0" algn="l" defTabSz="914400" rtl="0" eaLnBrk="1" latinLnBrk="0" hangingPunct="1">
                        <a:spcBef>
                          <a:spcPts val="0"/>
                        </a:spcBef>
                        <a:buFont typeface="Arial" panose="020B0604020202020204" pitchFamily="34" charset="0"/>
                        <a:buNone/>
                      </a:pPr>
                      <a:r>
                        <a:rPr lang="en-US" sz="1300" kern="1200" dirty="0">
                          <a:solidFill>
                            <a:schemeClr val="bg1"/>
                          </a:solidFill>
                          <a:latin typeface="Trebuchet MS" panose="020B0703020202090204" pitchFamily="34" charset="0"/>
                          <a:ea typeface="+mn-ea"/>
                          <a:cs typeface="+mn-cs"/>
                        </a:rPr>
                        <a:t>Project Open</a:t>
                      </a:r>
                    </a:p>
                  </a:txBody>
                  <a:tcPr marL="83127" marR="83127" marT="41564" marB="41564">
                    <a:solidFill>
                      <a:schemeClr val="tx2">
                        <a:lumMod val="40000"/>
                        <a:lumOff val="60000"/>
                      </a:schemeClr>
                    </a:solidFill>
                  </a:tcPr>
                </a:tc>
                <a:tc>
                  <a:txBody>
                    <a:bodyPr/>
                    <a:lstStyle/>
                    <a:p>
                      <a:r>
                        <a:rPr lang="en-US" sz="1300" kern="1200" dirty="0">
                          <a:solidFill>
                            <a:schemeClr val="bg1"/>
                          </a:solidFill>
                          <a:latin typeface="Trebuchet MS" panose="020B0703020202090204" pitchFamily="34" charset="0"/>
                          <a:ea typeface="+mn-ea"/>
                          <a:cs typeface="+mn-cs"/>
                        </a:rPr>
                        <a:t>RS releases full year 1 budget</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Yes</a:t>
                      </a:r>
                    </a:p>
                  </a:txBody>
                  <a:tcPr marL="83127" marR="83127" marT="41564" marB="41564">
                    <a:solidFill>
                      <a:schemeClr val="tx2">
                        <a:lumMod val="40000"/>
                        <a:lumOff val="60000"/>
                      </a:schemeClr>
                    </a:solidFill>
                  </a:tcPr>
                </a:tc>
                <a:tc>
                  <a:txBody>
                    <a:bodyPr/>
                    <a:lstStyle/>
                    <a:p>
                      <a:pPr algn="ctr"/>
                      <a:r>
                        <a:rPr lang="en-US" sz="1300" kern="1200" dirty="0">
                          <a:solidFill>
                            <a:schemeClr val="bg1"/>
                          </a:solidFill>
                          <a:latin typeface="Trebuchet MS" panose="020B0703020202090204" pitchFamily="34" charset="0"/>
                          <a:ea typeface="+mn-ea"/>
                          <a:cs typeface="+mn-cs"/>
                        </a:rPr>
                        <a:t>Yes</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665018">
                <a:tc>
                  <a:txBody>
                    <a:bodyPr/>
                    <a:lstStyle/>
                    <a:p>
                      <a:pPr algn="ctr"/>
                      <a:r>
                        <a:rPr lang="en-US" sz="1300" b="1" dirty="0">
                          <a:solidFill>
                            <a:schemeClr val="bg1"/>
                          </a:solidFill>
                          <a:latin typeface="Trebuchet MS" panose="020B0703020202090204" pitchFamily="34" charset="0"/>
                        </a:rPr>
                        <a:t>H</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On Hold</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RS asks RA to put on hold due to an issue* with the project</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 </a:t>
                      </a:r>
                      <a:r>
                        <a:rPr lang="en-US" sz="1300" b="1" dirty="0">
                          <a:solidFill>
                            <a:schemeClr val="bg1"/>
                          </a:solidFill>
                          <a:latin typeface="Trebuchet MS" panose="020B0703020202090204" pitchFamily="34" charset="0"/>
                        </a:rPr>
                        <a:t>except for committed payroll </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 </a:t>
                      </a:r>
                      <a:r>
                        <a:rPr lang="en-US" sz="1300" b="1" dirty="0">
                          <a:solidFill>
                            <a:schemeClr val="bg1"/>
                          </a:solidFill>
                          <a:latin typeface="Trebuchet MS" panose="020B0703020202090204" pitchFamily="34" charset="0"/>
                        </a:rPr>
                        <a:t>except for committed payroll</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r h="471055">
                <a:tc>
                  <a:txBody>
                    <a:bodyPr/>
                    <a:lstStyle/>
                    <a:p>
                      <a:pPr algn="ctr"/>
                      <a:r>
                        <a:rPr lang="en-US" sz="1300" b="1" dirty="0">
                          <a:solidFill>
                            <a:schemeClr val="bg1"/>
                          </a:solidFill>
                          <a:latin typeface="Trebuchet MS" panose="020B0703020202090204" pitchFamily="34" charset="0"/>
                        </a:rPr>
                        <a:t>S</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Closeout Started</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Project has reached end date</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Only expenses incurred prior to end date</a:t>
                      </a:r>
                      <a:endParaRPr lang="en-US" sz="1300" b="1" dirty="0">
                        <a:solidFill>
                          <a:schemeClr val="bg1"/>
                        </a:solidFill>
                        <a:latin typeface="Trebuchet MS" panose="020B0703020202090204" pitchFamily="34" charset="0"/>
                      </a:endParaRP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2740982774"/>
                  </a:ext>
                </a:extLst>
              </a:tr>
              <a:tr h="665018">
                <a:tc>
                  <a:txBody>
                    <a:bodyPr/>
                    <a:lstStyle/>
                    <a:p>
                      <a:pPr algn="ctr"/>
                      <a:r>
                        <a:rPr lang="en-US" sz="1300" b="1" dirty="0">
                          <a:solidFill>
                            <a:schemeClr val="bg1"/>
                          </a:solidFill>
                          <a:latin typeface="Trebuchet MS" panose="020B0703020202090204" pitchFamily="34" charset="0"/>
                        </a:rPr>
                        <a:t>F</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Closeout Final</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Sponsor financial reporting has been completed</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946690639"/>
                  </a:ext>
                </a:extLst>
              </a:tr>
              <a:tr h="665018">
                <a:tc>
                  <a:txBody>
                    <a:bodyPr/>
                    <a:lstStyle/>
                    <a:p>
                      <a:pPr algn="ctr"/>
                      <a:r>
                        <a:rPr lang="en-US" sz="1300" b="1" dirty="0">
                          <a:solidFill>
                            <a:schemeClr val="bg1"/>
                          </a:solidFill>
                          <a:latin typeface="Trebuchet MS" panose="020B0703020202090204" pitchFamily="34" charset="0"/>
                        </a:rPr>
                        <a:t>C</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Closed – No Further Activity</a:t>
                      </a:r>
                    </a:p>
                  </a:txBody>
                  <a:tcPr marL="83127" marR="83127" marT="41564" marB="41564">
                    <a:solidFill>
                      <a:schemeClr val="tx2">
                        <a:lumMod val="40000"/>
                        <a:lumOff val="60000"/>
                      </a:schemeClr>
                    </a:solidFill>
                  </a:tcPr>
                </a:tc>
                <a:tc>
                  <a:txBody>
                    <a:bodyPr/>
                    <a:lstStyle/>
                    <a:p>
                      <a:r>
                        <a:rPr lang="en-US" sz="1300" dirty="0">
                          <a:solidFill>
                            <a:schemeClr val="bg1"/>
                          </a:solidFill>
                          <a:latin typeface="Trebuchet MS" panose="020B0703020202090204" pitchFamily="34" charset="0"/>
                        </a:rPr>
                        <a:t>Final reporting has been received and accepted by sponsor</a:t>
                      </a:r>
                    </a:p>
                  </a:txBody>
                  <a:tcPr marL="83127" marR="83127" marT="41564" marB="41564">
                    <a:solidFill>
                      <a:schemeClr val="tx2">
                        <a:lumMod val="40000"/>
                        <a:lumOff val="60000"/>
                      </a:schemeClr>
                    </a:solidFill>
                  </a:tcPr>
                </a:tc>
                <a:tc>
                  <a:txBody>
                    <a:bodyPr/>
                    <a:lstStyle/>
                    <a:p>
                      <a:pPr algn="ct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Trebuchet MS" panose="020B0703020202090204" pitchFamily="34" charset="0"/>
                        </a:rPr>
                        <a:t>No</a:t>
                      </a:r>
                    </a:p>
                  </a:txBody>
                  <a:tcPr marL="83127" marR="83127" marT="41564" marB="41564">
                    <a:solidFill>
                      <a:schemeClr val="tx2">
                        <a:lumMod val="40000"/>
                        <a:lumOff val="60000"/>
                      </a:schemeClr>
                    </a:solidFill>
                  </a:tcPr>
                </a:tc>
                <a:extLst>
                  <a:ext uri="{0D108BD9-81ED-4DB2-BD59-A6C34878D82A}">
                    <a16:rowId xmlns:a16="http://schemas.microsoft.com/office/drawing/2014/main" val="3180742870"/>
                  </a:ext>
                </a:extLst>
              </a:tr>
            </a:tbl>
          </a:graphicData>
        </a:graphic>
      </p:graphicFrame>
      <p:sp>
        <p:nvSpPr>
          <p:cNvPr id="5" name="Slide Number Placeholder 3">
            <a:extLst>
              <a:ext uri="{FF2B5EF4-FFF2-40B4-BE49-F238E27FC236}">
                <a16:creationId xmlns:a16="http://schemas.microsoft.com/office/drawing/2014/main" id="{5413A2C0-0637-4457-9B4E-315275AF0DC3}"/>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326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Appendix 3</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528246" y="1039210"/>
            <a:ext cx="4184579" cy="5284296"/>
          </a:xfrm>
        </p:spPr>
        <p:txBody>
          <a:bodyPr vert="horz" lIns="91440" tIns="45720" rIns="91440" bIns="45720" rtlCol="0" anchor="ctr">
            <a:normAutofit fontScale="92500" lnSpcReduction="20000"/>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Award List views Field Summary</a:t>
            </a:r>
            <a:r>
              <a:rPr lang="en-US" sz="5500" dirty="0">
                <a:latin typeface="+mn-lt"/>
              </a:rPr>
              <a:t/>
            </a:r>
            <a:br>
              <a:rPr lang="en-US" sz="5500" dirty="0">
                <a:latin typeface="+mn-lt"/>
              </a:rPr>
            </a:br>
            <a:endParaRPr lang="en-US" sz="5500" dirty="0">
              <a:latin typeface="+mn-lt"/>
            </a:endParaRPr>
          </a:p>
          <a:p>
            <a:pPr indent="-228600" defTabSz="914400">
              <a:spcBef>
                <a:spcPts val="0"/>
              </a:spcBef>
              <a:buFont typeface="Arial" panose="020B0604020202020204" pitchFamily="34" charset="0"/>
              <a:buChar char="•"/>
              <a:defRPr/>
            </a:pPr>
            <a:endParaRPr lang="en-US" sz="5500" dirty="0">
              <a:solidFill>
                <a:schemeClr val="tx1"/>
              </a:solidFill>
              <a:latin typeface="+mn-lt"/>
            </a:endParaRPr>
          </a:p>
          <a:p>
            <a:pPr indent="-228600" defTabSz="914400">
              <a:buFont typeface="Arial" panose="020B0604020202020204" pitchFamily="34" charset="0"/>
              <a:buChar char="•"/>
              <a:defRPr/>
            </a:pPr>
            <a:endParaRPr lang="en-US" sz="3800" b="1" dirty="0">
              <a:solidFill>
                <a:schemeClr val="tx1"/>
              </a:solidFill>
              <a:latin typeface="+mn-lt"/>
            </a:endParaRPr>
          </a:p>
          <a:p>
            <a:pPr marL="1069975" lvl="1" indent="-228600" defTabSz="914400">
              <a:spcBef>
                <a:spcPts val="0"/>
              </a:spcBef>
              <a:buFont typeface="Arial" panose="020B0604020202020204" pitchFamily="34" charset="0"/>
              <a:buChar char="•"/>
              <a:defRPr/>
            </a:pPr>
            <a:endParaRPr lang="en-US" sz="3800" b="1" dirty="0">
              <a:solidFill>
                <a:schemeClr val="tx1"/>
              </a:solidFill>
              <a:latin typeface="+mn-lt"/>
            </a:endParaRPr>
          </a:p>
          <a:p>
            <a:pPr marL="228600" lvl="1" indent="0" defTabSz="914400">
              <a:spcBef>
                <a:spcPts val="0"/>
              </a:spcBef>
              <a:buNone/>
              <a:defRPr/>
            </a:pPr>
            <a:r>
              <a:rPr lang="en-US" sz="3800" dirty="0">
                <a:solidFill>
                  <a:schemeClr val="tx1"/>
                </a:solidFill>
                <a:latin typeface="+mn-lt"/>
              </a:rPr>
              <a:t/>
            </a:r>
            <a:br>
              <a:rPr lang="en-US" sz="3800" dirty="0">
                <a:solidFill>
                  <a:schemeClr val="tx1"/>
                </a:solidFill>
                <a:latin typeface="+mn-lt"/>
              </a:rPr>
            </a:br>
            <a:endParaRPr lang="en-US" sz="3800" dirty="0">
              <a:solidFill>
                <a:schemeClr val="tx1"/>
              </a:solidFill>
              <a:latin typeface="+mn-lt"/>
            </a:endParaRPr>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9" name="Slide Number Placeholder 3">
            <a:extLst>
              <a:ext uri="{FF2B5EF4-FFF2-40B4-BE49-F238E27FC236}">
                <a16:creationId xmlns:a16="http://schemas.microsoft.com/office/drawing/2014/main" id="{DEFC1F28-A6BD-4361-85C5-8B5AEB7A646A}"/>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540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Views – Level 1 “Overview”</a:t>
            </a: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2644170527"/>
              </p:ext>
            </p:extLst>
          </p:nvPr>
        </p:nvGraphicFramePr>
        <p:xfrm>
          <a:off x="281410" y="1063462"/>
          <a:ext cx="8584294" cy="4248132"/>
        </p:xfrm>
        <a:graphic>
          <a:graphicData uri="http://schemas.openxmlformats.org/drawingml/2006/table">
            <a:tbl>
              <a:tblPr firstRow="1" bandRow="1">
                <a:tableStyleId>{5C22544A-7EE6-4342-B048-85BDC9FD1C3A}</a:tableStyleId>
              </a:tblPr>
              <a:tblGrid>
                <a:gridCol w="3245446">
                  <a:extLst>
                    <a:ext uri="{9D8B030D-6E8A-4147-A177-3AD203B41FA5}">
                      <a16:colId xmlns:a16="http://schemas.microsoft.com/office/drawing/2014/main" val="1183619024"/>
                    </a:ext>
                  </a:extLst>
                </a:gridCol>
                <a:gridCol w="5338848">
                  <a:extLst>
                    <a:ext uri="{9D8B030D-6E8A-4147-A177-3AD203B41FA5}">
                      <a16:colId xmlns:a16="http://schemas.microsoft.com/office/drawing/2014/main" val="980087590"/>
                    </a:ext>
                  </a:extLst>
                </a:gridCol>
              </a:tblGrid>
              <a:tr h="606312">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 (hover over column header)</a:t>
                      </a:r>
                    </a:p>
                  </a:txBody>
                  <a:tcPr marL="83127" marR="83127" marT="41564" marB="41564">
                    <a:solidFill>
                      <a:schemeClr val="tx2"/>
                    </a:solidFill>
                  </a:tcPr>
                </a:tc>
                <a:extLst>
                  <a:ext uri="{0D108BD9-81ED-4DB2-BD59-A6C34878D82A}">
                    <a16:rowId xmlns:a16="http://schemas.microsoft.com/office/drawing/2014/main" val="1823299561"/>
                  </a:ext>
                </a:extLst>
              </a:tr>
              <a:tr h="518335">
                <a:tc>
                  <a:txBody>
                    <a:bodyPr/>
                    <a:lstStyle/>
                    <a:p>
                      <a:r>
                        <a:rPr lang="en-US" sz="1600" kern="1200" dirty="0">
                          <a:solidFill>
                            <a:schemeClr val="bg1"/>
                          </a:solidFill>
                          <a:latin typeface="Trebuchet MS" panose="020B0703020202090204" pitchFamily="34" charset="0"/>
                          <a:ea typeface="+mn-ea"/>
                          <a:cs typeface="+mn-cs"/>
                        </a:rPr>
                        <a:t>Project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Project number assigned by SFU</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518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Status</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Used to communicate where the project is at in its lifecycle</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518335">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PI</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Principal Investigator</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731767">
                <a:tc>
                  <a:txBody>
                    <a:bodyPr/>
                    <a:lstStyle/>
                    <a:p>
                      <a:r>
                        <a:rPr lang="en-US" sz="1600" dirty="0">
                          <a:solidFill>
                            <a:schemeClr val="bg1"/>
                          </a:solidFill>
                          <a:latin typeface="Trebuchet MS" panose="020B0703020202090204" pitchFamily="34" charset="0"/>
                        </a:rPr>
                        <a:t>Sponsor</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Sponsor as indicated on Award Letter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r h="527483">
                <a:tc>
                  <a:txBody>
                    <a:bodyPr/>
                    <a:lstStyle/>
                    <a:p>
                      <a:r>
                        <a:rPr lang="en-US" sz="1600" dirty="0">
                          <a:solidFill>
                            <a:schemeClr val="bg1"/>
                          </a:solidFill>
                          <a:latin typeface="Trebuchet MS" panose="020B0703020202090204" pitchFamily="34" charset="0"/>
                        </a:rPr>
                        <a:t>Program</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Sponsor Program, if applicable, as indicated on Award Letter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2740982774"/>
                  </a:ext>
                </a:extLst>
              </a:tr>
              <a:tr h="731767">
                <a:tc>
                  <a:txBody>
                    <a:bodyPr/>
                    <a:lstStyle/>
                    <a:p>
                      <a:r>
                        <a:rPr lang="en-US" sz="1600" dirty="0">
                          <a:solidFill>
                            <a:schemeClr val="bg1"/>
                          </a:solidFill>
                          <a:latin typeface="Trebuchet MS" panose="020B0703020202090204" pitchFamily="34" charset="0"/>
                        </a:rPr>
                        <a:t>Project Title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Title PI submitted with Project’s proposal</a:t>
                      </a:r>
                    </a:p>
                  </a:txBody>
                  <a:tcPr marL="83127" marR="83127" marT="41564" marB="41564">
                    <a:solidFill>
                      <a:schemeClr val="tx2">
                        <a:lumMod val="40000"/>
                        <a:lumOff val="60000"/>
                      </a:schemeClr>
                    </a:solidFill>
                  </a:tcPr>
                </a:tc>
                <a:extLst>
                  <a:ext uri="{0D108BD9-81ED-4DB2-BD59-A6C34878D82A}">
                    <a16:rowId xmlns:a16="http://schemas.microsoft.com/office/drawing/2014/main" val="946690639"/>
                  </a:ext>
                </a:extLst>
              </a:tr>
            </a:tbl>
          </a:graphicData>
        </a:graphic>
      </p:graphicFrame>
      <p:sp>
        <p:nvSpPr>
          <p:cNvPr id="5" name="Slide Number Placeholder 3">
            <a:extLst>
              <a:ext uri="{FF2B5EF4-FFF2-40B4-BE49-F238E27FC236}">
                <a16:creationId xmlns:a16="http://schemas.microsoft.com/office/drawing/2014/main" id="{CC69C7CC-567A-4A94-A614-469ED9B6FD9F}"/>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68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Views – Level 1 “Overview”</a:t>
            </a: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nvPr>
        </p:nvGraphicFramePr>
        <p:xfrm>
          <a:off x="281410" y="1063461"/>
          <a:ext cx="8597548" cy="3500227"/>
        </p:xfrm>
        <a:graphic>
          <a:graphicData uri="http://schemas.openxmlformats.org/drawingml/2006/table">
            <a:tbl>
              <a:tblPr firstRow="1" bandRow="1">
                <a:tableStyleId>{5C22544A-7EE6-4342-B048-85BDC9FD1C3A}</a:tableStyleId>
              </a:tblPr>
              <a:tblGrid>
                <a:gridCol w="3250457">
                  <a:extLst>
                    <a:ext uri="{9D8B030D-6E8A-4147-A177-3AD203B41FA5}">
                      <a16:colId xmlns:a16="http://schemas.microsoft.com/office/drawing/2014/main" val="1183619024"/>
                    </a:ext>
                  </a:extLst>
                </a:gridCol>
                <a:gridCol w="5347091">
                  <a:extLst>
                    <a:ext uri="{9D8B030D-6E8A-4147-A177-3AD203B41FA5}">
                      <a16:colId xmlns:a16="http://schemas.microsoft.com/office/drawing/2014/main" val="980087590"/>
                    </a:ext>
                  </a:extLst>
                </a:gridCol>
              </a:tblGrid>
              <a:tr h="606313">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 (hover over column header)</a:t>
                      </a:r>
                    </a:p>
                  </a:txBody>
                  <a:tcPr marL="83127" marR="83127" marT="41564" marB="41564">
                    <a:solidFill>
                      <a:schemeClr val="tx2"/>
                    </a:solidFill>
                  </a:tcPr>
                </a:tc>
                <a:extLst>
                  <a:ext uri="{0D108BD9-81ED-4DB2-BD59-A6C34878D82A}">
                    <a16:rowId xmlns:a16="http://schemas.microsoft.com/office/drawing/2014/main" val="1823299561"/>
                  </a:ext>
                </a:extLst>
              </a:tr>
              <a:tr h="850942">
                <a:tc>
                  <a:txBody>
                    <a:bodyPr/>
                    <a:lstStyle/>
                    <a:p>
                      <a:r>
                        <a:rPr lang="en-US" sz="1600" kern="1200" dirty="0">
                          <a:solidFill>
                            <a:schemeClr val="bg1"/>
                          </a:solidFill>
                          <a:latin typeface="Trebuchet MS" panose="020B0703020202090204" pitchFamily="34" charset="0"/>
                          <a:ea typeface="+mn-ea"/>
                          <a:cs typeface="+mn-cs"/>
                        </a:rPr>
                        <a:t>Award Start Date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Project start date indicated on Notice of Award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984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Award End Date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Project end date indicated on Notice of Award or fully executed contract, or as determined by an approved amendment (i.e., an extension)</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50942">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Auto Extension Date</a:t>
                      </a:r>
                    </a:p>
                  </a:txBody>
                  <a:tcPr marL="83127" marR="83127" marT="41564" marB="41564">
                    <a:solidFill>
                      <a:schemeClr val="tx2">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1-year auto-extension date as defined by the Tri-Agency Guide on Financial Administration. If there is an Auto-Extension as part of the award, then the Auto-Extension field in FAST will </a:t>
                      </a:r>
                      <a:r>
                        <a:rPr lang="en-US" sz="1600" b="1" kern="1200" dirty="0">
                          <a:solidFill>
                            <a:schemeClr val="bg1"/>
                          </a:solidFill>
                          <a:latin typeface="Trebuchet MS" panose="020B0703020202090204" pitchFamily="34" charset="0"/>
                          <a:ea typeface="+mn-ea"/>
                          <a:cs typeface="+mn-cs"/>
                        </a:rPr>
                        <a:t>mirror the award end date</a:t>
                      </a:r>
                      <a:r>
                        <a:rPr lang="en-US" sz="1600" kern="1200" dirty="0">
                          <a:solidFill>
                            <a:schemeClr val="bg1"/>
                          </a:solidFill>
                          <a:latin typeface="Trebuchet MS" panose="020B0703020202090204" pitchFamily="34" charset="0"/>
                          <a:ea typeface="+mn-ea"/>
                          <a:cs typeface="+mn-cs"/>
                        </a:rPr>
                        <a:t>. </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bl>
          </a:graphicData>
        </a:graphic>
      </p:graphicFrame>
      <p:sp>
        <p:nvSpPr>
          <p:cNvPr id="5" name="Slide Number Placeholder 3">
            <a:extLst>
              <a:ext uri="{FF2B5EF4-FFF2-40B4-BE49-F238E27FC236}">
                <a16:creationId xmlns:a16="http://schemas.microsoft.com/office/drawing/2014/main" id="{C0C975A3-76D8-4CF7-BB49-97A4FB296A84}"/>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69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81410" y="200779"/>
            <a:ext cx="7886700" cy="601741"/>
          </a:xfrm>
        </p:spPr>
        <p:txBody>
          <a:bodyPr/>
          <a:lstStyle/>
          <a:p>
            <a:r>
              <a:rPr lang="en-US" sz="4000" dirty="0"/>
              <a:t>Award List Views– Level 1 “Overview”</a:t>
            </a: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1715211844"/>
              </p:ext>
            </p:extLst>
          </p:nvPr>
        </p:nvGraphicFramePr>
        <p:xfrm>
          <a:off x="281409" y="1063460"/>
          <a:ext cx="8650555" cy="4318757"/>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Total Awarded</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amount awarded to PI indicated on Notice of Award or fully executed contract</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Approved Total Spending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direct and indirect (overhead) budget approved for spending</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Approved Total Overhead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Total overhead budget approved for allocation</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1198273">
                <a:tc>
                  <a:txBody>
                    <a:bodyPr/>
                    <a:lstStyle/>
                    <a:p>
                      <a:r>
                        <a:rPr lang="en-US" sz="1600" dirty="0">
                          <a:solidFill>
                            <a:schemeClr val="bg1"/>
                          </a:solidFill>
                          <a:latin typeface="Trebuchet MS" panose="020B0703020202090204" pitchFamily="34" charset="0"/>
                        </a:rPr>
                        <a:t>Direct Spending Balance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Balance available for spending (approved direct spending budget less actual direct expenditures, payroll encumbrances (current and future) and non-payroll encumbrances (current and future)</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bl>
          </a:graphicData>
        </a:graphic>
      </p:graphicFrame>
      <p:sp>
        <p:nvSpPr>
          <p:cNvPr id="5" name="Slide Number Placeholder 3">
            <a:extLst>
              <a:ext uri="{FF2B5EF4-FFF2-40B4-BE49-F238E27FC236}">
                <a16:creationId xmlns:a16="http://schemas.microsoft.com/office/drawing/2014/main" id="{AC169869-2812-49BC-B413-069C13CABB79}"/>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8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9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nvPr>
        </p:nvGraphicFramePr>
        <p:xfrm>
          <a:off x="281409" y="1063460"/>
          <a:ext cx="8650555" cy="5151913"/>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Budget Period</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Segregation of total awarded amount by period(s) as defined by Sponsor</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LTD (Life to Date)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All transactions related to the current and prior budget periods</a:t>
                      </a:r>
                    </a:p>
                  </a:txBody>
                  <a:tcPr marL="83127" marR="83127" marT="41564" marB="41564">
                    <a:solidFill>
                      <a:schemeClr val="tx2">
                        <a:lumMod val="40000"/>
                        <a:lumOff val="60000"/>
                      </a:schemeClr>
                    </a:solidFill>
                  </a:tcPr>
                </a:tc>
                <a:extLst>
                  <a:ext uri="{0D108BD9-81ED-4DB2-BD59-A6C34878D82A}">
                    <a16:rowId xmlns:a16="http://schemas.microsoft.com/office/drawing/2014/main" val="1191815208"/>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Approved Direct Spending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Approved total spending budget less approved total overhead budget</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Payroll Encumbrance</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Salary encumbrance commitments not yet expensed</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1198273">
                <a:tc>
                  <a:txBody>
                    <a:bodyPr/>
                    <a:lstStyle/>
                    <a:p>
                      <a:r>
                        <a:rPr lang="en-US" sz="1600" dirty="0">
                          <a:solidFill>
                            <a:schemeClr val="bg1"/>
                          </a:solidFill>
                          <a:latin typeface="Trebuchet MS" panose="020B0703020202090204" pitchFamily="34" charset="0"/>
                        </a:rPr>
                        <a:t>Non-Payroll Encumbrance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Non-salary encumbrance commitments not yet expensed (e.g., purchase orders and requisitions)</a:t>
                      </a:r>
                    </a:p>
                  </a:txBody>
                  <a:tcPr marL="83127" marR="83127" marT="41564" marB="41564">
                    <a:solidFill>
                      <a:schemeClr val="tx2">
                        <a:lumMod val="40000"/>
                        <a:lumOff val="60000"/>
                      </a:schemeClr>
                    </a:solidFill>
                  </a:tcPr>
                </a:tc>
                <a:extLst>
                  <a:ext uri="{0D108BD9-81ED-4DB2-BD59-A6C34878D82A}">
                    <a16:rowId xmlns:a16="http://schemas.microsoft.com/office/drawing/2014/main" val="1387589571"/>
                  </a:ext>
                </a:extLst>
              </a:tr>
            </a:tbl>
          </a:graphicData>
        </a:graphic>
      </p:graphicFrame>
      <p:sp>
        <p:nvSpPr>
          <p:cNvPr id="5" name="Title 1">
            <a:extLst>
              <a:ext uri="{FF2B5EF4-FFF2-40B4-BE49-F238E27FC236}">
                <a16:creationId xmlns:a16="http://schemas.microsoft.com/office/drawing/2014/main" id="{4EBE7407-8A9F-6244-B31B-AD81BAA2FB48}"/>
              </a:ext>
            </a:extLst>
          </p:cNvPr>
          <p:cNvSpPr txBox="1">
            <a:spLocks/>
          </p:cNvSpPr>
          <p:nvPr/>
        </p:nvSpPr>
        <p:spPr>
          <a:xfrm>
            <a:off x="281409" y="329189"/>
            <a:ext cx="8679710" cy="51115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Award List Views– Level 2 “Project View”</a:t>
            </a:r>
          </a:p>
        </p:txBody>
      </p:sp>
      <p:sp>
        <p:nvSpPr>
          <p:cNvPr id="6" name="Slide Number Placeholder 3">
            <a:extLst>
              <a:ext uri="{FF2B5EF4-FFF2-40B4-BE49-F238E27FC236}">
                <a16:creationId xmlns:a16="http://schemas.microsoft.com/office/drawing/2014/main" id="{738B5322-107A-4212-9DA9-80B7FA71F1E9}"/>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605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7020"/>
            <a:ext cx="7886700" cy="680313"/>
          </a:xfrm>
        </p:spPr>
        <p:txBody>
          <a:bodyPr>
            <a:normAutofit/>
          </a:bodyPr>
          <a:lstStyle/>
          <a:p>
            <a:r>
              <a:rPr lang="en-CA" sz="4000" dirty="0">
                <a:solidFill>
                  <a:srgbClr val="CC0633"/>
                </a:solidFill>
                <a:latin typeface="Impact" panose="020B0806030902050204" pitchFamily="34" charset="0"/>
              </a:rPr>
              <a:t>Background</a:t>
            </a:r>
            <a:endParaRPr lang="en-US" sz="4000" dirty="0">
              <a:solidFill>
                <a:srgbClr val="CC0633"/>
              </a:solidFill>
              <a:latin typeface="Impact" panose="020B0806030902050204" pitchFamily="34" charset="0"/>
            </a:endParaRPr>
          </a:p>
        </p:txBody>
      </p:sp>
      <p:sp>
        <p:nvSpPr>
          <p:cNvPr id="3" name="Content Placeholder 2"/>
          <p:cNvSpPr>
            <a:spLocks noGrp="1"/>
          </p:cNvSpPr>
          <p:nvPr>
            <p:ph idx="1"/>
          </p:nvPr>
        </p:nvSpPr>
        <p:spPr>
          <a:xfrm>
            <a:off x="323850" y="1287032"/>
            <a:ext cx="8451850" cy="4897867"/>
          </a:xfrm>
        </p:spPr>
        <p:txBody>
          <a:bodyPr>
            <a:noAutofit/>
          </a:bodyPr>
          <a:lstStyle/>
          <a:p>
            <a:pPr marL="469107" lvl="2" indent="-285750">
              <a:defRPr/>
            </a:pPr>
            <a:r>
              <a:rPr lang="en-CA" sz="1800" dirty="0">
                <a:solidFill>
                  <a:srgbClr val="4D4D4C"/>
                </a:solidFill>
              </a:rPr>
              <a:t>Enhanced Project Costing is a project under the Research Enterprise Systems (RES) program</a:t>
            </a:r>
          </a:p>
          <a:p>
            <a:pPr marL="469107" lvl="2" indent="-285750">
              <a:defRPr/>
            </a:pPr>
            <a:endParaRPr lang="en-CA" sz="1800" dirty="0">
              <a:solidFill>
                <a:srgbClr val="4D4D4C"/>
              </a:solidFill>
            </a:endParaRPr>
          </a:p>
          <a:p>
            <a:pPr marL="469107" lvl="2" indent="-285750">
              <a:defRPr/>
            </a:pPr>
            <a:r>
              <a:rPr lang="en-CA" sz="1800" dirty="0">
                <a:solidFill>
                  <a:srgbClr val="4D4D4C"/>
                </a:solidFill>
              </a:rPr>
              <a:t>Enhanced Project Costing encompasses a set of tools that the research community can use to manage the financial position of research projects  </a:t>
            </a:r>
          </a:p>
          <a:p>
            <a:pPr marL="812007" lvl="3" indent="-285750">
              <a:defRPr/>
            </a:pPr>
            <a:r>
              <a:rPr lang="en-CA" sz="1650" dirty="0">
                <a:solidFill>
                  <a:srgbClr val="4D4D4C"/>
                </a:solidFill>
              </a:rPr>
              <a:t>A common financial repository – everyone has access to the same project data</a:t>
            </a:r>
          </a:p>
          <a:p>
            <a:pPr marL="812007" lvl="3" indent="-285750">
              <a:defRPr/>
            </a:pPr>
            <a:r>
              <a:rPr lang="en-CA" sz="1650" dirty="0">
                <a:solidFill>
                  <a:srgbClr val="4D4D4C"/>
                </a:solidFill>
              </a:rPr>
              <a:t>Multi-year reporting based on the project budget </a:t>
            </a:r>
            <a:r>
              <a:rPr lang="en-CA" sz="1650" dirty="0"/>
              <a:t>period </a:t>
            </a:r>
            <a:r>
              <a:rPr lang="en-CA" sz="1650" dirty="0">
                <a:solidFill>
                  <a:srgbClr val="4D4D4C"/>
                </a:solidFill>
              </a:rPr>
              <a:t>– not SFU fiscal year</a:t>
            </a:r>
          </a:p>
          <a:p>
            <a:pPr marL="812007" lvl="3" indent="-285750">
              <a:defRPr/>
            </a:pPr>
            <a:r>
              <a:rPr lang="en-CA" sz="1650" dirty="0">
                <a:solidFill>
                  <a:srgbClr val="4D4D4C"/>
                </a:solidFill>
              </a:rPr>
              <a:t>“Award List” set of FAST views that provide basic project information that is not available in the “Operating” view</a:t>
            </a:r>
          </a:p>
          <a:p>
            <a:pPr marL="812007" lvl="3" indent="-285750">
              <a:defRPr/>
            </a:pPr>
            <a:r>
              <a:rPr lang="en-CA" sz="1650" dirty="0">
                <a:solidFill>
                  <a:srgbClr val="4D4D4C"/>
                </a:solidFill>
              </a:rPr>
              <a:t>Multi-year payroll encumbrances</a:t>
            </a:r>
            <a:br>
              <a:rPr lang="en-CA" sz="1650" dirty="0">
                <a:solidFill>
                  <a:srgbClr val="4D4D4C"/>
                </a:solidFill>
              </a:rPr>
            </a:br>
            <a:endParaRPr lang="en-CA" sz="1650" dirty="0">
              <a:solidFill>
                <a:srgbClr val="4D4D4C"/>
              </a:solidFill>
            </a:endParaRPr>
          </a:p>
          <a:p>
            <a:pPr marL="469107" lvl="2" indent="-285750">
              <a:defRPr/>
            </a:pPr>
            <a:r>
              <a:rPr lang="en-CA" sz="1800" dirty="0">
                <a:solidFill>
                  <a:srgbClr val="4D4D4C"/>
                </a:solidFill>
              </a:rPr>
              <a:t>The core functionality went live in early 2022, but issues were identified that impacted functionality</a:t>
            </a:r>
          </a:p>
          <a:p>
            <a:pPr marL="469107" lvl="2" indent="-285750">
              <a:defRPr/>
            </a:pPr>
            <a:endParaRPr lang="en-CA" sz="1800" dirty="0">
              <a:solidFill>
                <a:srgbClr val="4D4D4C"/>
              </a:solidFill>
            </a:endParaRPr>
          </a:p>
          <a:p>
            <a:pPr marL="469107" lvl="2" indent="-285750">
              <a:defRPr/>
            </a:pPr>
            <a:r>
              <a:rPr lang="en-CA" sz="1800" dirty="0">
                <a:solidFill>
                  <a:srgbClr val="4D4D4C"/>
                </a:solidFill>
              </a:rPr>
              <a:t>The Project Team has done extensive analysis to identify the root cause of the issues and has developed and tested the required fixes </a:t>
            </a:r>
            <a:br>
              <a:rPr lang="en-CA" sz="1800" dirty="0">
                <a:solidFill>
                  <a:srgbClr val="4D4D4C"/>
                </a:solidFill>
              </a:rPr>
            </a:br>
            <a:endParaRPr lang="en-CA" sz="1800" dirty="0">
              <a:solidFill>
                <a:srgbClr val="4D4D4C"/>
              </a:solidFill>
            </a:endParaRPr>
          </a:p>
          <a:p>
            <a:pPr marL="526257" lvl="3" indent="0">
              <a:buNone/>
              <a:defRPr/>
            </a:pPr>
            <a:r>
              <a:rPr lang="en-CA" sz="1650" dirty="0">
                <a:solidFill>
                  <a:srgbClr val="4D4D4C"/>
                </a:solidFill>
              </a:rPr>
              <a:t/>
            </a:r>
            <a:br>
              <a:rPr lang="en-CA" sz="1650" dirty="0">
                <a:solidFill>
                  <a:srgbClr val="4D4D4C"/>
                </a:solidFill>
              </a:rPr>
            </a:br>
            <a:endParaRPr lang="en-CA" sz="1650" dirty="0">
              <a:solidFill>
                <a:srgbClr val="4D4D4C"/>
              </a:solidFill>
            </a:endParaRPr>
          </a:p>
          <a:p>
            <a:pPr marL="0" indent="0">
              <a:buNone/>
            </a:pPr>
            <a:endParaRPr lang="en-CA" sz="2400" dirty="0"/>
          </a:p>
          <a:p>
            <a:endParaRPr lang="en-US" sz="2400" dirty="0"/>
          </a:p>
        </p:txBody>
      </p:sp>
      <p:sp>
        <p:nvSpPr>
          <p:cNvPr id="4" name="Slide Number Placeholder 3"/>
          <p:cNvSpPr>
            <a:spLocks noGrp="1"/>
          </p:cNvSpPr>
          <p:nvPr>
            <p:ph type="sldNum" sz="quarter" idx="12"/>
          </p:nvPr>
        </p:nvSpPr>
        <p:spPr>
          <a:xfrm>
            <a:off x="8638902" y="6356351"/>
            <a:ext cx="322217" cy="365125"/>
          </a:xfrm>
        </p:spPr>
        <p:txBody>
          <a:bodyPr/>
          <a:lstStyle/>
          <a:p>
            <a:pPr defTabSz="685800"/>
            <a:fld id="{A7017BDC-F45E-4A96-BB91-A8DED6A2D300}" type="slidenum">
              <a:rPr lang="en-US">
                <a:solidFill>
                  <a:prstClr val="black">
                    <a:tint val="75000"/>
                  </a:prstClr>
                </a:solidFill>
                <a:latin typeface="Calibri" panose="020F0502020204030204"/>
              </a:rPr>
              <a:pPr defTabSz="685800"/>
              <a:t>3</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09768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ext uri="{D42A27DB-BD31-4B8C-83A1-F6EECF244321}">
                <p14:modId xmlns:p14="http://schemas.microsoft.com/office/powerpoint/2010/main" val="1974271215"/>
              </p:ext>
            </p:extLst>
          </p:nvPr>
        </p:nvGraphicFramePr>
        <p:xfrm>
          <a:off x="281409" y="1063460"/>
          <a:ext cx="8650555" cy="5237460"/>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Overhead Actuals</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Overhead amount incurred to date</a:t>
                      </a: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Spending Balance Including Overhead</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Spending Balance including overhead costs remaining </a:t>
                      </a:r>
                      <a:r>
                        <a:rPr lang="en-US" sz="1600" dirty="0">
                          <a:solidFill>
                            <a:schemeClr val="bg1"/>
                          </a:solidFill>
                          <a:latin typeface="Trebuchet MS" panose="020B0703020202090204" pitchFamily="34" charset="0"/>
                        </a:rPr>
                        <a:t>(approved total spending budget less actual direct expenditures, payroll and non-payroll encumbrances, and overhead actuals)</a:t>
                      </a:r>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Overhead Cost Remaining</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Amount of overhead costs remaining related to the current budget period </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r h="8331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Trebuchet MS" panose="020B0703020202090204" pitchFamily="34" charset="0"/>
                        </a:rPr>
                        <a:t>Current Balance Available</a:t>
                      </a:r>
                    </a:p>
                  </a:txBody>
                  <a:tcPr marL="83127" marR="83127" marT="41564" marB="41564">
                    <a:solidFill>
                      <a:schemeClr val="tx2">
                        <a:lumMod val="40000"/>
                        <a:lumOff val="60000"/>
                      </a:schemeClr>
                    </a:solidFill>
                  </a:tcPr>
                </a:tc>
                <a:tc>
                  <a:txBody>
                    <a:bodyPr/>
                    <a:lstStyle/>
                    <a:p>
                      <a:r>
                        <a:rPr lang="en-US" sz="1600" dirty="0">
                          <a:solidFill>
                            <a:schemeClr val="bg1"/>
                          </a:solidFill>
                          <a:latin typeface="Trebuchet MS" panose="020B0703020202090204" pitchFamily="34" charset="0"/>
                        </a:rPr>
                        <a:t>Balance available for spending (approved direct spending budget less actual direct expenditures, payroll </a:t>
                      </a:r>
                      <a:r>
                        <a:rPr lang="en-US" sz="1600" dirty="0" smtClean="0">
                          <a:solidFill>
                            <a:schemeClr val="bg1"/>
                          </a:solidFill>
                          <a:latin typeface="Trebuchet MS" panose="020B0703020202090204" pitchFamily="34" charset="0"/>
                        </a:rPr>
                        <a:t>encumbrances (current), </a:t>
                      </a:r>
                      <a:r>
                        <a:rPr lang="en-US" sz="1600" baseline="0" dirty="0" smtClean="0">
                          <a:solidFill>
                            <a:schemeClr val="bg1"/>
                          </a:solidFill>
                          <a:latin typeface="Trebuchet MS" panose="020B0703020202090204" pitchFamily="34" charset="0"/>
                        </a:rPr>
                        <a:t>and </a:t>
                      </a:r>
                      <a:r>
                        <a:rPr lang="en-US" sz="1600" baseline="0" dirty="0">
                          <a:solidFill>
                            <a:schemeClr val="bg1"/>
                          </a:solidFill>
                          <a:latin typeface="Trebuchet MS" panose="020B0703020202090204" pitchFamily="34" charset="0"/>
                        </a:rPr>
                        <a:t>non-payroll </a:t>
                      </a:r>
                      <a:r>
                        <a:rPr lang="en-US" sz="1600" baseline="0" dirty="0" smtClean="0">
                          <a:solidFill>
                            <a:schemeClr val="bg1"/>
                          </a:solidFill>
                          <a:latin typeface="Trebuchet MS" panose="020B0703020202090204" pitchFamily="34" charset="0"/>
                        </a:rPr>
                        <a:t>encumbrances (current))</a:t>
                      </a:r>
                      <a:endParaRPr lang="en-US" sz="1600" dirty="0">
                        <a:solidFill>
                          <a:schemeClr val="bg1"/>
                        </a:solidFill>
                        <a:latin typeface="Trebuchet MS" panose="020B0703020202090204" pitchFamily="34" charset="0"/>
                      </a:endParaRPr>
                    </a:p>
                  </a:txBody>
                  <a:tcPr marL="83127" marR="83127" marT="41564" marB="41564">
                    <a:solidFill>
                      <a:schemeClr val="tx2">
                        <a:lumMod val="40000"/>
                        <a:lumOff val="60000"/>
                      </a:schemeClr>
                    </a:solidFill>
                  </a:tcPr>
                </a:tc>
                <a:extLst>
                  <a:ext uri="{0D108BD9-81ED-4DB2-BD59-A6C34878D82A}">
                    <a16:rowId xmlns:a16="http://schemas.microsoft.com/office/drawing/2014/main" val="4106135277"/>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Future Budget</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Sponsor commitment for providing funding beyond the current budget period</a:t>
                      </a:r>
                    </a:p>
                  </a:txBody>
                  <a:tcPr marL="83127" marR="83127" marT="41564" marB="41564">
                    <a:solidFill>
                      <a:schemeClr val="tx2">
                        <a:lumMod val="40000"/>
                        <a:lumOff val="60000"/>
                      </a:schemeClr>
                    </a:solidFill>
                  </a:tcPr>
                </a:tc>
                <a:extLst>
                  <a:ext uri="{0D108BD9-81ED-4DB2-BD59-A6C34878D82A}">
                    <a16:rowId xmlns:a16="http://schemas.microsoft.com/office/drawing/2014/main" val="1543895266"/>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Award List – Level 2 “Project View”</a:t>
            </a:r>
          </a:p>
        </p:txBody>
      </p:sp>
      <p:sp>
        <p:nvSpPr>
          <p:cNvPr id="8" name="Slide Number Placeholder 3">
            <a:extLst>
              <a:ext uri="{FF2B5EF4-FFF2-40B4-BE49-F238E27FC236}">
                <a16:creationId xmlns:a16="http://schemas.microsoft.com/office/drawing/2014/main" id="{6DE0D14B-5C94-49C2-9A1B-CFB6E7D9E0F5}"/>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356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nvPr>
        </p:nvGraphicFramePr>
        <p:xfrm>
          <a:off x="281409" y="1063460"/>
          <a:ext cx="8650555" cy="3574954"/>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Recognized Revenue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Revenue that has been recorded in the system (when the project earns the revenue not necessarily when it is received, and that is based on costs that are incurred, which is the accounting practice SFU follows)</a:t>
                      </a:r>
                    </a:p>
                    <a:p>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Collected Revenue</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Revenue that has been received and posted in the system (i.e., the actual cash the sponsor has paid)</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r h="833156">
                <a:tc>
                  <a:txBody>
                    <a:bodyPr/>
                    <a:lstStyle/>
                    <a:p>
                      <a:pPr marL="0" indent="0" algn="l" defTabSz="914400" rtl="0" eaLnBrk="1" latinLnBrk="0" hangingPunct="1">
                        <a:spcBef>
                          <a:spcPts val="0"/>
                        </a:spcBef>
                        <a:buFont typeface="Arial" panose="020B0604020202020204" pitchFamily="34" charset="0"/>
                        <a:buNone/>
                      </a:pPr>
                      <a:r>
                        <a:rPr lang="en-US" sz="1600" kern="1200" dirty="0">
                          <a:solidFill>
                            <a:schemeClr val="bg1"/>
                          </a:solidFill>
                          <a:latin typeface="Trebuchet MS" panose="020B0703020202090204" pitchFamily="34" charset="0"/>
                          <a:ea typeface="+mn-ea"/>
                          <a:cs typeface="+mn-cs"/>
                        </a:rPr>
                        <a:t>Remaining</a:t>
                      </a:r>
                    </a:p>
                  </a:txBody>
                  <a:tcPr marL="83127" marR="83127" marT="41564" marB="41564">
                    <a:solidFill>
                      <a:schemeClr val="tx2">
                        <a:lumMod val="40000"/>
                        <a:lumOff val="60000"/>
                      </a:schemeClr>
                    </a:solidFill>
                  </a:tcPr>
                </a:tc>
                <a:tc>
                  <a:txBody>
                    <a:bodyPr/>
                    <a:lstStyle/>
                    <a:p>
                      <a:r>
                        <a:rPr lang="en-US" sz="1600" kern="1200" dirty="0">
                          <a:solidFill>
                            <a:schemeClr val="bg1"/>
                          </a:solidFill>
                          <a:latin typeface="Trebuchet MS" panose="020B0703020202090204" pitchFamily="34" charset="0"/>
                          <a:ea typeface="+mn-ea"/>
                          <a:cs typeface="+mn-cs"/>
                        </a:rPr>
                        <a:t>Awarded Amount less collected revenue</a:t>
                      </a:r>
                    </a:p>
                  </a:txBody>
                  <a:tcPr marL="83127" marR="83127" marT="41564" marB="41564">
                    <a:solidFill>
                      <a:schemeClr val="tx2">
                        <a:lumMod val="40000"/>
                        <a:lumOff val="60000"/>
                      </a:schemeClr>
                    </a:solidFill>
                  </a:tcPr>
                </a:tc>
                <a:extLst>
                  <a:ext uri="{0D108BD9-81ED-4DB2-BD59-A6C34878D82A}">
                    <a16:rowId xmlns:a16="http://schemas.microsoft.com/office/drawing/2014/main" val="999026229"/>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Award List – Level 2 “Project View”</a:t>
            </a:r>
          </a:p>
        </p:txBody>
      </p:sp>
      <p:sp>
        <p:nvSpPr>
          <p:cNvPr id="8" name="TextBox 7">
            <a:extLst>
              <a:ext uri="{FF2B5EF4-FFF2-40B4-BE49-F238E27FC236}">
                <a16:creationId xmlns:a16="http://schemas.microsoft.com/office/drawing/2014/main" id="{C2B6ADFD-2919-6547-A69B-4C3106B40765}"/>
              </a:ext>
            </a:extLst>
          </p:cNvPr>
          <p:cNvSpPr txBox="1"/>
          <p:nvPr/>
        </p:nvSpPr>
        <p:spPr>
          <a:xfrm>
            <a:off x="281409" y="4736230"/>
            <a:ext cx="718177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1" u="none" strike="noStrike" kern="1200" cap="none" spc="0" normalizeH="0" baseline="0" noProof="0" dirty="0">
              <a:ln>
                <a:noFill/>
              </a:ln>
              <a:solidFill>
                <a:srgbClr val="54585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a:r>
            <a:b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t/>
            </a:r>
            <a:br>
              <a:rPr kumimoji="0" lang="en-CA"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184654C2-C575-4D75-BABD-85DDC47B1DA8}"/>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47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D3A6F4A-2012-774C-A035-477255B38D08}"/>
              </a:ext>
            </a:extLst>
          </p:cNvPr>
          <p:cNvGraphicFramePr>
            <a:graphicFrameLocks noGrp="1"/>
          </p:cNvGraphicFramePr>
          <p:nvPr>
            <p:extLst/>
          </p:nvPr>
        </p:nvGraphicFramePr>
        <p:xfrm>
          <a:off x="281409" y="1063460"/>
          <a:ext cx="8650555" cy="2512660"/>
        </p:xfrm>
        <a:graphic>
          <a:graphicData uri="http://schemas.openxmlformats.org/drawingml/2006/table">
            <a:tbl>
              <a:tblPr firstRow="1" bandRow="1">
                <a:tableStyleId>{5C22544A-7EE6-4342-B048-85BDC9FD1C3A}</a:tableStyleId>
              </a:tblPr>
              <a:tblGrid>
                <a:gridCol w="3283914">
                  <a:extLst>
                    <a:ext uri="{9D8B030D-6E8A-4147-A177-3AD203B41FA5}">
                      <a16:colId xmlns:a16="http://schemas.microsoft.com/office/drawing/2014/main" val="1183619024"/>
                    </a:ext>
                  </a:extLst>
                </a:gridCol>
                <a:gridCol w="5366641">
                  <a:extLst>
                    <a:ext uri="{9D8B030D-6E8A-4147-A177-3AD203B41FA5}">
                      <a16:colId xmlns:a16="http://schemas.microsoft.com/office/drawing/2014/main" val="980087590"/>
                    </a:ext>
                  </a:extLst>
                </a:gridCol>
              </a:tblGrid>
              <a:tr h="606314">
                <a:tc>
                  <a:txBody>
                    <a:bodyPr/>
                    <a:lstStyle/>
                    <a:p>
                      <a:r>
                        <a:rPr lang="en-US" sz="2000" dirty="0">
                          <a:solidFill>
                            <a:schemeClr val="accent6"/>
                          </a:solidFill>
                        </a:rPr>
                        <a:t>Column Header</a:t>
                      </a:r>
                    </a:p>
                  </a:txBody>
                  <a:tcPr marL="83127" marR="83127" marT="41564" marB="41564">
                    <a:solidFill>
                      <a:schemeClr val="tx2"/>
                    </a:solidFill>
                  </a:tcPr>
                </a:tc>
                <a:tc>
                  <a:txBody>
                    <a:bodyPr/>
                    <a:lstStyle/>
                    <a:p>
                      <a:r>
                        <a:rPr lang="en-US" sz="2000" dirty="0">
                          <a:solidFill>
                            <a:schemeClr val="accent6"/>
                          </a:solidFill>
                        </a:rPr>
                        <a:t>Definition</a:t>
                      </a:r>
                    </a:p>
                  </a:txBody>
                  <a:tcPr marL="83127" marR="83127" marT="41564" marB="41564">
                    <a:solidFill>
                      <a:schemeClr val="tx2"/>
                    </a:solidFill>
                  </a:tcPr>
                </a:tc>
                <a:extLst>
                  <a:ext uri="{0D108BD9-81ED-4DB2-BD59-A6C34878D82A}">
                    <a16:rowId xmlns:a16="http://schemas.microsoft.com/office/drawing/2014/main" val="1823299561"/>
                  </a:ext>
                </a:extLst>
              </a:tr>
              <a:tr h="847858">
                <a:tc>
                  <a:txBody>
                    <a:bodyPr/>
                    <a:lstStyle/>
                    <a:p>
                      <a:r>
                        <a:rPr lang="en-US" sz="1600" kern="1200" dirty="0">
                          <a:solidFill>
                            <a:schemeClr val="bg1"/>
                          </a:solidFill>
                          <a:latin typeface="Trebuchet MS" panose="020B0703020202090204" pitchFamily="34" charset="0"/>
                          <a:ea typeface="+mn-ea"/>
                          <a:cs typeface="+mn-cs"/>
                        </a:rPr>
                        <a:t>Source Type</a:t>
                      </a:r>
                    </a:p>
                  </a:txBody>
                  <a:tcPr marL="83127" marR="83127" marT="41564" marB="41564">
                    <a:solidFill>
                      <a:schemeClr val="tx2">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Only used for CFI, represents the CFI line item number.</a:t>
                      </a:r>
                    </a:p>
                    <a:p>
                      <a:endParaRPr lang="en-US" sz="1600" kern="1200" dirty="0">
                        <a:solidFill>
                          <a:schemeClr val="bg1"/>
                        </a:solidFill>
                        <a:latin typeface="Trebuchet MS" panose="020B0703020202090204" pitchFamily="34" charset="0"/>
                        <a:ea typeface="+mn-ea"/>
                        <a:cs typeface="+mn-cs"/>
                      </a:endParaRPr>
                    </a:p>
                  </a:txBody>
                  <a:tcPr marL="83127" marR="83127" marT="41564" marB="41564">
                    <a:solidFill>
                      <a:schemeClr val="tx2">
                        <a:lumMod val="40000"/>
                        <a:lumOff val="60000"/>
                      </a:schemeClr>
                    </a:solidFill>
                  </a:tcPr>
                </a:tc>
                <a:extLst>
                  <a:ext uri="{0D108BD9-81ED-4DB2-BD59-A6C34878D82A}">
                    <a16:rowId xmlns:a16="http://schemas.microsoft.com/office/drawing/2014/main" val="1875492782"/>
                  </a:ext>
                </a:extLst>
              </a:tr>
              <a:tr h="83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Activity </a:t>
                      </a:r>
                    </a:p>
                  </a:txBody>
                  <a:tcPr marL="83127" marR="83127" marT="41564" marB="41564">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Trebuchet MS" panose="020B0703020202090204" pitchFamily="34" charset="0"/>
                          <a:ea typeface="+mn-ea"/>
                          <a:cs typeface="+mn-cs"/>
                        </a:rPr>
                        <a:t>New fund 30s chart field value that is required. Default value for all transactions will be SPN001. Where additional activities (Sub Out, CFI funding source) have been defined they would be SPN002, etc.</a:t>
                      </a:r>
                    </a:p>
                  </a:txBody>
                  <a:tcPr marL="83127" marR="83127" marT="41564" marB="41564">
                    <a:solidFill>
                      <a:schemeClr val="tx2">
                        <a:lumMod val="40000"/>
                        <a:lumOff val="60000"/>
                      </a:schemeClr>
                    </a:solidFill>
                  </a:tcPr>
                </a:tc>
                <a:extLst>
                  <a:ext uri="{0D108BD9-81ED-4DB2-BD59-A6C34878D82A}">
                    <a16:rowId xmlns:a16="http://schemas.microsoft.com/office/drawing/2014/main" val="1513136639"/>
                  </a:ext>
                </a:extLst>
              </a:tr>
            </a:tbl>
          </a:graphicData>
        </a:graphic>
      </p:graphicFrame>
      <p:sp>
        <p:nvSpPr>
          <p:cNvPr id="6" name="Title 1">
            <a:extLst>
              <a:ext uri="{FF2B5EF4-FFF2-40B4-BE49-F238E27FC236}">
                <a16:creationId xmlns:a16="http://schemas.microsoft.com/office/drawing/2014/main" id="{77EA0C88-8C6F-3E46-B0AD-7C894A89A42D}"/>
              </a:ext>
            </a:extLst>
          </p:cNvPr>
          <p:cNvSpPr txBox="1">
            <a:spLocks/>
          </p:cNvSpPr>
          <p:nvPr/>
        </p:nvSpPr>
        <p:spPr>
          <a:xfrm>
            <a:off x="281409" y="325368"/>
            <a:ext cx="7886700" cy="60174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Award List – Level 3 “Project Details”</a:t>
            </a:r>
          </a:p>
        </p:txBody>
      </p:sp>
      <p:sp>
        <p:nvSpPr>
          <p:cNvPr id="8" name="Slide Number Placeholder 3">
            <a:extLst>
              <a:ext uri="{FF2B5EF4-FFF2-40B4-BE49-F238E27FC236}">
                <a16:creationId xmlns:a16="http://schemas.microsoft.com/office/drawing/2014/main" id="{896CF975-CEFC-4E96-A74D-F50DA5772052}"/>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19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647140" y="182115"/>
            <a:ext cx="3172575" cy="3387497"/>
          </a:xfrm>
        </p:spPr>
        <p:txBody>
          <a:bodyPr vert="horz" lIns="91440" tIns="45720" rIns="91440" bIns="45720" rtlCol="0" anchor="b">
            <a:normAutofit/>
          </a:bodyPr>
          <a:lstStyle/>
          <a:p>
            <a:pPr defTabSz="914400"/>
            <a:r>
              <a:rPr lang="en-US" sz="4800" kern="1200" dirty="0">
                <a:solidFill>
                  <a:srgbClr val="FFFFFF"/>
                </a:solidFill>
              </a:rPr>
              <a:t>Appendix 4</a:t>
            </a:r>
            <a:br>
              <a:rPr lang="en-US" sz="4800" kern="1200" dirty="0">
                <a:solidFill>
                  <a:srgbClr val="FFFFFF"/>
                </a:solidFill>
              </a:rPr>
            </a:br>
            <a:endParaRPr lang="en-US" sz="4800" kern="1200" dirty="0">
              <a:solidFill>
                <a:srgbClr val="FFFFFF"/>
              </a:solidFill>
            </a:endParaRPr>
          </a:p>
        </p:txBody>
      </p:sp>
      <p:sp>
        <p:nvSpPr>
          <p:cNvPr id="31" name="Text Placeholder 5"/>
          <p:cNvSpPr>
            <a:spLocks noGrp="1"/>
          </p:cNvSpPr>
          <p:nvPr>
            <p:ph type="body" sz="quarter" idx="13"/>
          </p:nvPr>
        </p:nvSpPr>
        <p:spPr>
          <a:xfrm>
            <a:off x="4387402" y="1039210"/>
            <a:ext cx="4461630" cy="5284296"/>
          </a:xfrm>
        </p:spPr>
        <p:txBody>
          <a:bodyPr vert="horz" lIns="91440" tIns="45720" rIns="91440" bIns="45720" rtlCol="0" anchor="ctr">
            <a:normAutofit fontScale="70000" lnSpcReduction="20000"/>
          </a:bodyPr>
          <a:lstStyle/>
          <a:p>
            <a:pPr marL="573881" indent="0" defTabSz="914400">
              <a:spcBef>
                <a:spcPts val="0"/>
              </a:spcBef>
              <a:buNone/>
              <a:defRPr/>
            </a:pPr>
            <a:endParaRPr lang="en-US" sz="4400" dirty="0">
              <a:solidFill>
                <a:schemeClr val="tx1"/>
              </a:solidFill>
              <a:latin typeface="+mn-lt"/>
            </a:endParaRPr>
          </a:p>
          <a:p>
            <a:pPr marL="573882" lvl="1" indent="-342900">
              <a:buFont typeface="Arial" panose="020B0604020202020204" pitchFamily="34" charset="0"/>
              <a:buChar char="•"/>
            </a:pPr>
            <a:r>
              <a:rPr lang="en-US" sz="5500" dirty="0">
                <a:latin typeface="+mn-lt"/>
                <a:ea typeface="Segoe UI Historic" panose="020B0502040204020203" pitchFamily="34" charset="0"/>
                <a:cs typeface="Segoe UI Historic" panose="020B0502040204020203" pitchFamily="34" charset="0"/>
              </a:rPr>
              <a:t>How Payroll Encumbrance Displays in Operating Statement Vs. Award List View</a:t>
            </a:r>
            <a:r>
              <a:rPr lang="en-US" sz="5500" dirty="0">
                <a:latin typeface="+mn-lt"/>
              </a:rPr>
              <a:t/>
            </a:r>
            <a:br>
              <a:rPr lang="en-US" sz="5500" dirty="0">
                <a:latin typeface="+mn-lt"/>
              </a:rPr>
            </a:br>
            <a:endParaRPr lang="en-US" sz="5500" dirty="0">
              <a:latin typeface="+mn-lt"/>
            </a:endParaRPr>
          </a:p>
          <a:p>
            <a:pPr indent="-228600" defTabSz="914400">
              <a:spcBef>
                <a:spcPts val="0"/>
              </a:spcBef>
              <a:buFont typeface="Arial" panose="020B0604020202020204" pitchFamily="34" charset="0"/>
              <a:buChar char="•"/>
              <a:defRPr/>
            </a:pPr>
            <a:endParaRPr lang="en-US" sz="5500" dirty="0">
              <a:solidFill>
                <a:schemeClr val="tx1"/>
              </a:solidFill>
              <a:latin typeface="+mn-lt"/>
            </a:endParaRPr>
          </a:p>
          <a:p>
            <a:pPr indent="-228600" defTabSz="914400">
              <a:buFont typeface="Arial" panose="020B0604020202020204" pitchFamily="34" charset="0"/>
              <a:buChar char="•"/>
              <a:defRPr/>
            </a:pPr>
            <a:endParaRPr lang="en-US" sz="3800" b="1" dirty="0">
              <a:solidFill>
                <a:schemeClr val="tx1"/>
              </a:solidFill>
              <a:latin typeface="+mn-lt"/>
            </a:endParaRPr>
          </a:p>
          <a:p>
            <a:pPr marL="1069975" lvl="1" indent="-228600" defTabSz="914400">
              <a:spcBef>
                <a:spcPts val="0"/>
              </a:spcBef>
              <a:buFont typeface="Arial" panose="020B0604020202020204" pitchFamily="34" charset="0"/>
              <a:buChar char="•"/>
              <a:defRPr/>
            </a:pPr>
            <a:endParaRPr lang="en-US" sz="3800" b="1" dirty="0">
              <a:solidFill>
                <a:schemeClr val="tx1"/>
              </a:solidFill>
              <a:latin typeface="+mn-lt"/>
            </a:endParaRPr>
          </a:p>
          <a:p>
            <a:pPr marL="228600" lvl="1" indent="0" defTabSz="914400">
              <a:spcBef>
                <a:spcPts val="0"/>
              </a:spcBef>
              <a:buNone/>
              <a:defRPr/>
            </a:pPr>
            <a:r>
              <a:rPr lang="en-US" sz="3800" dirty="0">
                <a:solidFill>
                  <a:schemeClr val="tx1"/>
                </a:solidFill>
                <a:latin typeface="+mn-lt"/>
              </a:rPr>
              <a:t/>
            </a:r>
            <a:br>
              <a:rPr lang="en-US" sz="3800" dirty="0">
                <a:solidFill>
                  <a:schemeClr val="tx1"/>
                </a:solidFill>
                <a:latin typeface="+mn-lt"/>
              </a:rPr>
            </a:br>
            <a:endParaRPr lang="en-US" sz="3800" dirty="0">
              <a:solidFill>
                <a:schemeClr val="tx1"/>
              </a:solidFill>
              <a:latin typeface="+mn-lt"/>
            </a:endParaRPr>
          </a:p>
          <a:p>
            <a:pPr marL="457200"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a:p>
            <a:pPr lvl="1" indent="-228600" defTabSz="914400">
              <a:spcBef>
                <a:spcPts val="0"/>
              </a:spcBef>
              <a:buFont typeface="Arial" panose="020B0604020202020204" pitchFamily="34" charset="0"/>
              <a:buChar char="•"/>
              <a:defRPr/>
            </a:pPr>
            <a:endParaRPr lang="en-US" sz="1700" dirty="0">
              <a:solidFill>
                <a:schemeClr val="tx1"/>
              </a:solidFill>
              <a:latin typeface="+mn-lt"/>
            </a:endParaRPr>
          </a:p>
        </p:txBody>
      </p:sp>
      <p:sp>
        <p:nvSpPr>
          <p:cNvPr id="9" name="Slide Number Placeholder 3">
            <a:extLst>
              <a:ext uri="{FF2B5EF4-FFF2-40B4-BE49-F238E27FC236}">
                <a16:creationId xmlns:a16="http://schemas.microsoft.com/office/drawing/2014/main" id="{14D59B0D-0D34-4F5E-BA9C-E734DC5087EA}"/>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07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t>About Payroll Encumbrances</a:t>
            </a:r>
            <a:endParaRPr lang="en-US" sz="3200" dirty="0">
              <a:latin typeface="Impact" panose="020B0806030902050204" pitchFamily="34" charset="0"/>
            </a:endParaRPr>
          </a:p>
        </p:txBody>
      </p:sp>
      <p:pic>
        <p:nvPicPr>
          <p:cNvPr id="2" name="Picture 1"/>
          <p:cNvPicPr>
            <a:picLocks noChangeAspect="1"/>
          </p:cNvPicPr>
          <p:nvPr/>
        </p:nvPicPr>
        <p:blipFill>
          <a:blip r:embed="rId3"/>
          <a:stretch>
            <a:fillRect/>
          </a:stretch>
        </p:blipFill>
        <p:spPr>
          <a:xfrm>
            <a:off x="497105" y="2429435"/>
            <a:ext cx="4831080" cy="3136834"/>
          </a:xfrm>
          <a:prstGeom prst="rect">
            <a:avLst/>
          </a:prstGeom>
        </p:spPr>
      </p:pic>
      <p:sp>
        <p:nvSpPr>
          <p:cNvPr id="4" name="TextBox 3"/>
          <p:cNvSpPr txBox="1"/>
          <p:nvPr/>
        </p:nvSpPr>
        <p:spPr>
          <a:xfrm>
            <a:off x="381000" y="1219200"/>
            <a:ext cx="6158753" cy="646331"/>
          </a:xfrm>
          <a:prstGeom prst="rect">
            <a:avLst/>
          </a:prstGeom>
          <a:noFill/>
        </p:spPr>
        <p:txBody>
          <a:bodyPr wrap="square" rtlCol="0">
            <a:spAutoFit/>
          </a:bodyPr>
          <a:lstStyle/>
          <a:p>
            <a:r>
              <a:rPr lang="en-US" dirty="0"/>
              <a:t>Payroll will be encumbered after every biweekly pay period until the appointment has ended.</a:t>
            </a:r>
          </a:p>
        </p:txBody>
      </p:sp>
      <p:sp>
        <p:nvSpPr>
          <p:cNvPr id="6" name="Slide Number Placeholder 3">
            <a:extLst>
              <a:ext uri="{FF2B5EF4-FFF2-40B4-BE49-F238E27FC236}">
                <a16:creationId xmlns:a16="http://schemas.microsoft.com/office/drawing/2014/main" id="{78CCDA0F-73F3-46B5-B5B1-4371E70C8E74}"/>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956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t>Enhanced </a:t>
            </a:r>
            <a:r>
              <a:rPr lang="en-US" sz="3200" dirty="0" err="1"/>
              <a:t>Payrol</a:t>
            </a:r>
            <a:r>
              <a:rPr lang="en-US" sz="3200" dirty="0"/>
              <a:t> Encumbrance Report in </a:t>
            </a:r>
            <a:r>
              <a:rPr lang="en-US" sz="3200" dirty="0" err="1"/>
              <a:t>Myinfo</a:t>
            </a:r>
            <a:endParaRPr lang="en-US" sz="3200" dirty="0">
              <a:latin typeface="Impact" panose="020B0806030902050204" pitchFamily="34" charset="0"/>
            </a:endParaRPr>
          </a:p>
        </p:txBody>
      </p:sp>
      <p:sp>
        <p:nvSpPr>
          <p:cNvPr id="13" name="TextBox 12"/>
          <p:cNvSpPr txBox="1"/>
          <p:nvPr/>
        </p:nvSpPr>
        <p:spPr>
          <a:xfrm>
            <a:off x="191101" y="802356"/>
            <a:ext cx="8437428" cy="3139321"/>
          </a:xfrm>
          <a:prstGeom prst="rect">
            <a:avLst/>
          </a:prstGeom>
          <a:noFill/>
        </p:spPr>
        <p:txBody>
          <a:bodyPr wrap="square" rtlCol="0">
            <a:spAutoFit/>
          </a:bodyPr>
          <a:lstStyle/>
          <a:p>
            <a:r>
              <a:rPr lang="en-US" dirty="0"/>
              <a:t>For RES, an enhanced payroll encumbrance report was created called SFUDA_PY_RES_ENC_BY_EMPLOYEE. </a:t>
            </a:r>
          </a:p>
          <a:p>
            <a:endParaRPr lang="en-US" dirty="0"/>
          </a:p>
          <a:p>
            <a:r>
              <a:rPr lang="en-US" dirty="0"/>
              <a:t>It is available to Department Managers in </a:t>
            </a:r>
            <a:r>
              <a:rPr lang="en-US" dirty="0" err="1"/>
              <a:t>myinfo</a:t>
            </a:r>
            <a:r>
              <a:rPr lang="en-US" dirty="0"/>
              <a:t> and found in the </a:t>
            </a:r>
            <a:r>
              <a:rPr lang="en-US" dirty="0" err="1"/>
              <a:t>Dept</a:t>
            </a:r>
            <a:r>
              <a:rPr lang="en-US" dirty="0"/>
              <a:t> Assistant’s Query Reports section.</a:t>
            </a:r>
          </a:p>
          <a:p>
            <a:endParaRPr lang="en-US" dirty="0"/>
          </a:p>
          <a:p>
            <a:endParaRPr lang="en-US" dirty="0"/>
          </a:p>
          <a:p>
            <a:endParaRPr lang="en-US" dirty="0"/>
          </a:p>
          <a:p>
            <a:endParaRPr lang="en-US" dirty="0"/>
          </a:p>
          <a:p>
            <a:endParaRPr lang="en-US" dirty="0"/>
          </a:p>
          <a:p>
            <a:endParaRPr lang="en-US" dirty="0"/>
          </a:p>
        </p:txBody>
      </p:sp>
      <p:pic>
        <p:nvPicPr>
          <p:cNvPr id="36" name="Picture 35"/>
          <p:cNvPicPr>
            <a:picLocks noChangeAspect="1"/>
          </p:cNvPicPr>
          <p:nvPr/>
        </p:nvPicPr>
        <p:blipFill>
          <a:blip r:embed="rId3"/>
          <a:stretch>
            <a:fillRect/>
          </a:stretch>
        </p:blipFill>
        <p:spPr>
          <a:xfrm>
            <a:off x="408791" y="2639563"/>
            <a:ext cx="7453255" cy="2496494"/>
          </a:xfrm>
          <a:prstGeom prst="rect">
            <a:avLst/>
          </a:prstGeom>
        </p:spPr>
      </p:pic>
      <p:cxnSp>
        <p:nvCxnSpPr>
          <p:cNvPr id="38" name="Straight Arrow Connector 37"/>
          <p:cNvCxnSpPr/>
          <p:nvPr/>
        </p:nvCxnSpPr>
        <p:spPr>
          <a:xfrm>
            <a:off x="2442883" y="2359958"/>
            <a:ext cx="2604247" cy="23756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617757" y="1428924"/>
            <a:ext cx="58643" cy="3290994"/>
          </a:xfrm>
          <a:prstGeom prst="straightConnector1">
            <a:avLst/>
          </a:prstGeom>
          <a:ln w="9525">
            <a:solidFill>
              <a:srgbClr val="DC0032"/>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630D093-3864-4815-A3E8-FFCA1AE97B53}"/>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925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t>Enhanced Payroll Encumbrance Report (cont’d)</a:t>
            </a:r>
            <a:endParaRPr lang="en-US" sz="3200" dirty="0">
              <a:latin typeface="Impact" panose="020B0806030902050204" pitchFamily="34" charset="0"/>
            </a:endParaRPr>
          </a:p>
        </p:txBody>
      </p:sp>
      <p:sp>
        <p:nvSpPr>
          <p:cNvPr id="17" name="TextBox 16"/>
          <p:cNvSpPr txBox="1"/>
          <p:nvPr/>
        </p:nvSpPr>
        <p:spPr>
          <a:xfrm>
            <a:off x="222478" y="1152945"/>
            <a:ext cx="8146076" cy="1477328"/>
          </a:xfrm>
          <a:prstGeom prst="rect">
            <a:avLst/>
          </a:prstGeom>
          <a:noFill/>
        </p:spPr>
        <p:txBody>
          <a:bodyPr wrap="square" rtlCol="0">
            <a:spAutoFit/>
          </a:bodyPr>
          <a:lstStyle/>
          <a:p>
            <a:r>
              <a:rPr lang="en-US" dirty="0"/>
              <a:t>The payroll encumbrance report displays the breakdown of the encumbrances by a combination of :</a:t>
            </a:r>
          </a:p>
          <a:p>
            <a:pPr marL="285750" indent="-285750">
              <a:buFontTx/>
              <a:buChar char="-"/>
            </a:pPr>
            <a:r>
              <a:rPr lang="en-US" dirty="0"/>
              <a:t>SFU payroll calendar year (202X, FY Begin Date, FY End Date) and</a:t>
            </a:r>
          </a:p>
          <a:p>
            <a:pPr marL="285750" indent="-285750">
              <a:buFontTx/>
              <a:buChar char="-"/>
            </a:pPr>
            <a:r>
              <a:rPr lang="en-US" dirty="0"/>
              <a:t>project annual year (YR0X, PY Begin Date, PY End Date)</a:t>
            </a:r>
          </a:p>
          <a:p>
            <a:endParaRPr lang="en-US" dirty="0"/>
          </a:p>
        </p:txBody>
      </p:sp>
      <p:pic>
        <p:nvPicPr>
          <p:cNvPr id="18" name="Picture 17"/>
          <p:cNvPicPr>
            <a:picLocks noChangeAspect="1"/>
          </p:cNvPicPr>
          <p:nvPr/>
        </p:nvPicPr>
        <p:blipFill>
          <a:blip r:embed="rId3"/>
          <a:stretch>
            <a:fillRect/>
          </a:stretch>
        </p:blipFill>
        <p:spPr>
          <a:xfrm>
            <a:off x="222478" y="2639237"/>
            <a:ext cx="8607757" cy="1501321"/>
          </a:xfrm>
          <a:prstGeom prst="rect">
            <a:avLst/>
          </a:prstGeom>
        </p:spPr>
      </p:pic>
      <p:cxnSp>
        <p:nvCxnSpPr>
          <p:cNvPr id="20" name="Straight Arrow Connector 19"/>
          <p:cNvCxnSpPr/>
          <p:nvPr/>
        </p:nvCxnSpPr>
        <p:spPr>
          <a:xfrm flipH="1">
            <a:off x="1568826" y="2021541"/>
            <a:ext cx="515468" cy="7105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12876" y="2487689"/>
            <a:ext cx="1062319" cy="3217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80FB39C0-89F9-403B-A979-17396994D9B3}"/>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888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latin typeface="Impact" panose="020B0806030902050204" pitchFamily="34" charset="0"/>
              </a:rPr>
              <a:t>Payroll </a:t>
            </a:r>
            <a:r>
              <a:rPr lang="en-US" sz="3200" dirty="0"/>
              <a:t>Encumbrance in Operating Statement View</a:t>
            </a:r>
            <a:endParaRPr lang="en-US" sz="3200" dirty="0">
              <a:latin typeface="Impact" panose="020B0806030902050204" pitchFamily="34" charset="0"/>
            </a:endParaRPr>
          </a:p>
        </p:txBody>
      </p:sp>
      <p:sp>
        <p:nvSpPr>
          <p:cNvPr id="13" name="TextBox 12"/>
          <p:cNvSpPr txBox="1"/>
          <p:nvPr/>
        </p:nvSpPr>
        <p:spPr>
          <a:xfrm>
            <a:off x="186617" y="1303196"/>
            <a:ext cx="7821769" cy="369332"/>
          </a:xfrm>
          <a:prstGeom prst="rect">
            <a:avLst/>
          </a:prstGeom>
          <a:noFill/>
        </p:spPr>
        <p:txBody>
          <a:bodyPr wrap="square" rtlCol="0">
            <a:spAutoFit/>
          </a:bodyPr>
          <a:lstStyle/>
          <a:p>
            <a:r>
              <a:rPr lang="en-US" dirty="0"/>
              <a:t>The encumbrance by Year 2024 is $50,331.84:</a:t>
            </a:r>
          </a:p>
        </p:txBody>
      </p:sp>
      <p:pic>
        <p:nvPicPr>
          <p:cNvPr id="6" name="Picture 5"/>
          <p:cNvPicPr>
            <a:picLocks noChangeAspect="1"/>
          </p:cNvPicPr>
          <p:nvPr/>
        </p:nvPicPr>
        <p:blipFill>
          <a:blip r:embed="rId3"/>
          <a:stretch>
            <a:fillRect/>
          </a:stretch>
        </p:blipFill>
        <p:spPr>
          <a:xfrm>
            <a:off x="294310" y="3789596"/>
            <a:ext cx="8472309" cy="2719229"/>
          </a:xfrm>
          <a:prstGeom prst="rect">
            <a:avLst/>
          </a:prstGeom>
        </p:spPr>
      </p:pic>
      <p:sp>
        <p:nvSpPr>
          <p:cNvPr id="14" name="TextBox 13"/>
          <p:cNvSpPr txBox="1"/>
          <p:nvPr/>
        </p:nvSpPr>
        <p:spPr>
          <a:xfrm>
            <a:off x="240405" y="2986303"/>
            <a:ext cx="7821769" cy="369332"/>
          </a:xfrm>
          <a:prstGeom prst="rect">
            <a:avLst/>
          </a:prstGeom>
          <a:noFill/>
        </p:spPr>
        <p:txBody>
          <a:bodyPr wrap="square" rtlCol="0">
            <a:spAutoFit/>
          </a:bodyPr>
          <a:lstStyle/>
          <a:p>
            <a:r>
              <a:rPr lang="en-US" dirty="0"/>
              <a:t>It displays in the O/S encumbrance column of the Operating Statement view:</a:t>
            </a:r>
          </a:p>
        </p:txBody>
      </p:sp>
      <p:pic>
        <p:nvPicPr>
          <p:cNvPr id="7" name="Picture 6"/>
          <p:cNvPicPr>
            <a:picLocks noChangeAspect="1"/>
          </p:cNvPicPr>
          <p:nvPr/>
        </p:nvPicPr>
        <p:blipFill>
          <a:blip r:embed="rId4"/>
          <a:stretch>
            <a:fillRect/>
          </a:stretch>
        </p:blipFill>
        <p:spPr>
          <a:xfrm>
            <a:off x="240405" y="1882375"/>
            <a:ext cx="8580120" cy="1053565"/>
          </a:xfrm>
          <a:prstGeom prst="rect">
            <a:avLst/>
          </a:prstGeom>
        </p:spPr>
      </p:pic>
      <p:cxnSp>
        <p:nvCxnSpPr>
          <p:cNvPr id="16" name="Straight Arrow Connector 15"/>
          <p:cNvCxnSpPr/>
          <p:nvPr/>
        </p:nvCxnSpPr>
        <p:spPr>
          <a:xfrm flipH="1">
            <a:off x="8471647" y="3012669"/>
            <a:ext cx="43703" cy="1518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0E07C950-C263-499C-903E-E8D8293DEADD}"/>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28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t>Payroll Encumbrance in Award List View</a:t>
            </a:r>
            <a:endParaRPr lang="en-US" sz="3200" dirty="0">
              <a:latin typeface="Impact" panose="020B0806030902050204" pitchFamily="34" charset="0"/>
            </a:endParaRPr>
          </a:p>
        </p:txBody>
      </p:sp>
      <p:sp>
        <p:nvSpPr>
          <p:cNvPr id="13" name="TextBox 12"/>
          <p:cNvSpPr txBox="1"/>
          <p:nvPr/>
        </p:nvSpPr>
        <p:spPr>
          <a:xfrm>
            <a:off x="240406" y="1014697"/>
            <a:ext cx="7821769" cy="369332"/>
          </a:xfrm>
          <a:prstGeom prst="rect">
            <a:avLst/>
          </a:prstGeom>
          <a:noFill/>
        </p:spPr>
        <p:txBody>
          <a:bodyPr wrap="square" rtlCol="0">
            <a:spAutoFit/>
          </a:bodyPr>
          <a:lstStyle/>
          <a:p>
            <a:r>
              <a:rPr lang="en-US" dirty="0"/>
              <a:t>The encumbrance by Project Year YR04 is $51,430.01:</a:t>
            </a:r>
          </a:p>
        </p:txBody>
      </p:sp>
      <p:sp>
        <p:nvSpPr>
          <p:cNvPr id="14" name="TextBox 13"/>
          <p:cNvSpPr txBox="1"/>
          <p:nvPr/>
        </p:nvSpPr>
        <p:spPr>
          <a:xfrm>
            <a:off x="240405" y="3012669"/>
            <a:ext cx="7821769" cy="646331"/>
          </a:xfrm>
          <a:prstGeom prst="rect">
            <a:avLst/>
          </a:prstGeom>
          <a:noFill/>
        </p:spPr>
        <p:txBody>
          <a:bodyPr wrap="square" rtlCol="0">
            <a:spAutoFit/>
          </a:bodyPr>
          <a:lstStyle/>
          <a:p>
            <a:r>
              <a:rPr lang="en-US" dirty="0"/>
              <a:t>It displays in the LTD Budget Period’s Payroll Encumbrance column of the Award List view:</a:t>
            </a:r>
          </a:p>
        </p:txBody>
      </p:sp>
      <p:pic>
        <p:nvPicPr>
          <p:cNvPr id="2" name="Picture 1"/>
          <p:cNvPicPr>
            <a:picLocks noChangeAspect="1"/>
          </p:cNvPicPr>
          <p:nvPr/>
        </p:nvPicPr>
        <p:blipFill>
          <a:blip r:embed="rId3"/>
          <a:stretch>
            <a:fillRect/>
          </a:stretch>
        </p:blipFill>
        <p:spPr>
          <a:xfrm>
            <a:off x="325321" y="1868354"/>
            <a:ext cx="8463474" cy="938317"/>
          </a:xfrm>
          <a:prstGeom prst="rect">
            <a:avLst/>
          </a:prstGeom>
        </p:spPr>
      </p:pic>
      <p:pic>
        <p:nvPicPr>
          <p:cNvPr id="4" name="Picture 3"/>
          <p:cNvPicPr>
            <a:picLocks noChangeAspect="1"/>
          </p:cNvPicPr>
          <p:nvPr/>
        </p:nvPicPr>
        <p:blipFill>
          <a:blip r:embed="rId4"/>
          <a:stretch>
            <a:fillRect/>
          </a:stretch>
        </p:blipFill>
        <p:spPr>
          <a:xfrm>
            <a:off x="167640" y="3607822"/>
            <a:ext cx="8976360" cy="2383403"/>
          </a:xfrm>
          <a:prstGeom prst="rect">
            <a:avLst/>
          </a:prstGeom>
        </p:spPr>
      </p:pic>
      <p:cxnSp>
        <p:nvCxnSpPr>
          <p:cNvPr id="12" name="Straight Arrow Connector 11"/>
          <p:cNvCxnSpPr/>
          <p:nvPr/>
        </p:nvCxnSpPr>
        <p:spPr>
          <a:xfrm flipH="1">
            <a:off x="5334000" y="2963363"/>
            <a:ext cx="3181351" cy="2200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DF00BC2E-2363-4F81-960F-7129FEA347B7}"/>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0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0C5691-89AB-9F40-89CA-B8BCFB013CB7}"/>
              </a:ext>
            </a:extLst>
          </p:cNvPr>
          <p:cNvSpPr>
            <a:spLocks noGrp="1"/>
          </p:cNvSpPr>
          <p:nvPr>
            <p:ph type="title"/>
          </p:nvPr>
        </p:nvSpPr>
        <p:spPr>
          <a:xfrm>
            <a:off x="93252" y="161040"/>
            <a:ext cx="8936448" cy="867679"/>
          </a:xfrm>
        </p:spPr>
        <p:txBody>
          <a:bodyPr/>
          <a:lstStyle/>
          <a:p>
            <a:r>
              <a:rPr lang="en-US" sz="3200" dirty="0"/>
              <a:t>Payroll Encumbrance in Award List View (cont’d)</a:t>
            </a:r>
            <a:endParaRPr lang="en-US" sz="3200" dirty="0">
              <a:latin typeface="Impact" panose="020B0806030902050204" pitchFamily="34" charset="0"/>
            </a:endParaRPr>
          </a:p>
        </p:txBody>
      </p:sp>
      <p:sp>
        <p:nvSpPr>
          <p:cNvPr id="13" name="TextBox 12"/>
          <p:cNvSpPr txBox="1"/>
          <p:nvPr/>
        </p:nvSpPr>
        <p:spPr>
          <a:xfrm>
            <a:off x="240406" y="1014697"/>
            <a:ext cx="7821769" cy="369332"/>
          </a:xfrm>
          <a:prstGeom prst="rect">
            <a:avLst/>
          </a:prstGeom>
          <a:noFill/>
        </p:spPr>
        <p:txBody>
          <a:bodyPr wrap="square" rtlCol="0">
            <a:spAutoFit/>
          </a:bodyPr>
          <a:lstStyle/>
          <a:p>
            <a:r>
              <a:rPr lang="en-US" dirty="0"/>
              <a:t>The encumbrance by Project Year YR05 is $878.53:</a:t>
            </a:r>
          </a:p>
        </p:txBody>
      </p:sp>
      <p:sp>
        <p:nvSpPr>
          <p:cNvPr id="14" name="TextBox 13"/>
          <p:cNvSpPr txBox="1"/>
          <p:nvPr/>
        </p:nvSpPr>
        <p:spPr>
          <a:xfrm>
            <a:off x="240405" y="3012669"/>
            <a:ext cx="7821769" cy="369332"/>
          </a:xfrm>
          <a:prstGeom prst="rect">
            <a:avLst/>
          </a:prstGeom>
          <a:noFill/>
        </p:spPr>
        <p:txBody>
          <a:bodyPr wrap="square" rtlCol="0">
            <a:spAutoFit/>
          </a:bodyPr>
          <a:lstStyle/>
          <a:p>
            <a:r>
              <a:rPr lang="en-US" dirty="0"/>
              <a:t>It displays in Future Budget YR05’s Payroll Encumbrance of the Award List view:</a:t>
            </a:r>
          </a:p>
        </p:txBody>
      </p:sp>
      <p:pic>
        <p:nvPicPr>
          <p:cNvPr id="5" name="Picture 4"/>
          <p:cNvPicPr>
            <a:picLocks noChangeAspect="1"/>
          </p:cNvPicPr>
          <p:nvPr/>
        </p:nvPicPr>
        <p:blipFill>
          <a:blip r:embed="rId3"/>
          <a:stretch>
            <a:fillRect/>
          </a:stretch>
        </p:blipFill>
        <p:spPr>
          <a:xfrm>
            <a:off x="156660" y="1818300"/>
            <a:ext cx="8663940" cy="777240"/>
          </a:xfrm>
          <a:prstGeom prst="rect">
            <a:avLst/>
          </a:prstGeom>
        </p:spPr>
      </p:pic>
      <p:pic>
        <p:nvPicPr>
          <p:cNvPr id="6" name="Picture 5"/>
          <p:cNvPicPr>
            <a:picLocks noChangeAspect="1"/>
          </p:cNvPicPr>
          <p:nvPr/>
        </p:nvPicPr>
        <p:blipFill>
          <a:blip r:embed="rId4"/>
          <a:stretch>
            <a:fillRect/>
          </a:stretch>
        </p:blipFill>
        <p:spPr>
          <a:xfrm>
            <a:off x="345141" y="3659000"/>
            <a:ext cx="7633447" cy="2404036"/>
          </a:xfrm>
          <a:prstGeom prst="rect">
            <a:avLst/>
          </a:prstGeom>
        </p:spPr>
      </p:pic>
      <p:sp>
        <p:nvSpPr>
          <p:cNvPr id="8" name="Slide Number Placeholder 3">
            <a:extLst>
              <a:ext uri="{FF2B5EF4-FFF2-40B4-BE49-F238E27FC236}">
                <a16:creationId xmlns:a16="http://schemas.microsoft.com/office/drawing/2014/main" id="{FEC9C538-292B-4D02-8F4D-1074899D8A29}"/>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1" name="Straight Arrow Connector 10"/>
          <p:cNvCxnSpPr/>
          <p:nvPr/>
        </p:nvCxnSpPr>
        <p:spPr>
          <a:xfrm flipH="1">
            <a:off x="3439048" y="2620108"/>
            <a:ext cx="5045159" cy="2956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164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7020"/>
            <a:ext cx="7886700" cy="680313"/>
          </a:xfrm>
        </p:spPr>
        <p:txBody>
          <a:bodyPr>
            <a:normAutofit/>
          </a:bodyPr>
          <a:lstStyle/>
          <a:p>
            <a:r>
              <a:rPr lang="en-CA" sz="4000" dirty="0">
                <a:solidFill>
                  <a:srgbClr val="CC0633"/>
                </a:solidFill>
                <a:latin typeface="Impact" panose="020B0806030902050204" pitchFamily="34" charset="0"/>
              </a:rPr>
              <a:t>Current Status</a:t>
            </a:r>
            <a:endParaRPr lang="en-US" sz="4000" dirty="0">
              <a:solidFill>
                <a:srgbClr val="CC0633"/>
              </a:solidFill>
              <a:latin typeface="Impact" panose="020B0806030902050204" pitchFamily="34" charset="0"/>
            </a:endParaRPr>
          </a:p>
        </p:txBody>
      </p:sp>
      <p:sp>
        <p:nvSpPr>
          <p:cNvPr id="3" name="Content Placeholder 2"/>
          <p:cNvSpPr>
            <a:spLocks noGrp="1"/>
          </p:cNvSpPr>
          <p:nvPr>
            <p:ph idx="1"/>
          </p:nvPr>
        </p:nvSpPr>
        <p:spPr>
          <a:xfrm>
            <a:off x="323850" y="1287032"/>
            <a:ext cx="8451850" cy="4897867"/>
          </a:xfrm>
        </p:spPr>
        <p:txBody>
          <a:bodyPr>
            <a:noAutofit/>
          </a:bodyPr>
          <a:lstStyle/>
          <a:p>
            <a:pPr marL="469107" lvl="2" indent="-285750">
              <a:defRPr/>
            </a:pPr>
            <a:r>
              <a:rPr lang="en-CA" sz="2000" dirty="0">
                <a:solidFill>
                  <a:srgbClr val="4D4D4C"/>
                </a:solidFill>
              </a:rPr>
              <a:t>The core functionality has been in place for more than a year and it is the system that Research Accounting uses to complete its deliverables</a:t>
            </a:r>
          </a:p>
          <a:p>
            <a:pPr marL="469107" lvl="2" indent="-285750">
              <a:defRPr/>
            </a:pPr>
            <a:endParaRPr lang="en-CA" sz="2000" dirty="0">
              <a:solidFill>
                <a:srgbClr val="4D4D4C"/>
              </a:solidFill>
            </a:endParaRPr>
          </a:p>
          <a:p>
            <a:pPr marL="469107" lvl="2" indent="-285750">
              <a:defRPr/>
            </a:pPr>
            <a:r>
              <a:rPr lang="en-CA" sz="2000" dirty="0">
                <a:solidFill>
                  <a:srgbClr val="4D4D4C"/>
                </a:solidFill>
              </a:rPr>
              <a:t>The Project Costing project is scheduled to close out at the end of June and RA will be the business owner of the project costing functionality</a:t>
            </a:r>
          </a:p>
          <a:p>
            <a:pPr marL="469107" lvl="2" indent="-285750">
              <a:defRPr/>
            </a:pPr>
            <a:endParaRPr lang="en-CA" sz="2000" dirty="0">
              <a:solidFill>
                <a:srgbClr val="4D4D4C"/>
              </a:solidFill>
            </a:endParaRPr>
          </a:p>
          <a:p>
            <a:pPr marL="469107" lvl="2" indent="-285750">
              <a:defRPr/>
            </a:pPr>
            <a:r>
              <a:rPr lang="en-CA" sz="2000" dirty="0">
                <a:solidFill>
                  <a:srgbClr val="4D4D4C"/>
                </a:solidFill>
              </a:rPr>
              <a:t>RA will provide FAST Award List</a:t>
            </a:r>
            <a:r>
              <a:rPr lang="en-CA" sz="2000" dirty="0">
                <a:solidFill>
                  <a:srgbClr val="FF0000"/>
                </a:solidFill>
              </a:rPr>
              <a:t> </a:t>
            </a:r>
            <a:r>
              <a:rPr lang="en-CA" sz="2000" dirty="0">
                <a:solidFill>
                  <a:srgbClr val="4D4D4C"/>
                </a:solidFill>
              </a:rPr>
              <a:t>training for the research community periodically for new faculty and staff and as a refresher for others</a:t>
            </a:r>
          </a:p>
          <a:p>
            <a:pPr marL="469107" lvl="2" indent="-285750">
              <a:defRPr/>
            </a:pPr>
            <a:endParaRPr lang="en-CA" sz="2000" dirty="0">
              <a:solidFill>
                <a:srgbClr val="4D4D4C"/>
              </a:solidFill>
            </a:endParaRPr>
          </a:p>
          <a:p>
            <a:pPr marL="469107" lvl="2" indent="-285750">
              <a:defRPr/>
            </a:pPr>
            <a:endParaRPr lang="en-CA" sz="2000" dirty="0">
              <a:solidFill>
                <a:srgbClr val="4D4D4C"/>
              </a:solidFill>
            </a:endParaRPr>
          </a:p>
          <a:p>
            <a:pPr marL="469107" lvl="2" indent="-285750">
              <a:defRPr/>
            </a:pPr>
            <a:endParaRPr lang="en-CA" sz="2000" dirty="0">
              <a:solidFill>
                <a:srgbClr val="4D4D4C"/>
              </a:solidFill>
            </a:endParaRPr>
          </a:p>
          <a:p>
            <a:pPr marL="469107" lvl="2" indent="-285750">
              <a:defRPr/>
            </a:pPr>
            <a:endParaRPr lang="en-CA" sz="1650" dirty="0">
              <a:solidFill>
                <a:srgbClr val="4D4D4C"/>
              </a:solidFill>
            </a:endParaRPr>
          </a:p>
          <a:p>
            <a:pPr marL="812007" lvl="3" indent="-285750">
              <a:defRPr/>
            </a:pPr>
            <a:endParaRPr lang="en-CA" sz="1650" dirty="0">
              <a:solidFill>
                <a:srgbClr val="4D4D4C"/>
              </a:solidFill>
            </a:endParaRPr>
          </a:p>
          <a:p>
            <a:pPr marL="812007" lvl="3" indent="-285750">
              <a:defRPr/>
            </a:pPr>
            <a:endParaRPr lang="en-CA" sz="1650" dirty="0">
              <a:solidFill>
                <a:srgbClr val="4D4D4C"/>
              </a:solidFill>
            </a:endParaRPr>
          </a:p>
          <a:p>
            <a:pPr marL="812007" lvl="3" indent="-285750">
              <a:defRPr/>
            </a:pPr>
            <a:endParaRPr lang="en-CA" sz="1650" dirty="0">
              <a:solidFill>
                <a:srgbClr val="4D4D4C"/>
              </a:solidFill>
            </a:endParaRPr>
          </a:p>
          <a:p>
            <a:endParaRPr lang="en-CA" sz="2400" dirty="0"/>
          </a:p>
          <a:p>
            <a:endParaRPr lang="en-CA" sz="2400" dirty="0"/>
          </a:p>
          <a:p>
            <a:endParaRPr lang="en-CA" sz="2400" dirty="0"/>
          </a:p>
          <a:p>
            <a:endParaRPr lang="en-US" sz="2400" dirty="0"/>
          </a:p>
        </p:txBody>
      </p:sp>
      <p:sp>
        <p:nvSpPr>
          <p:cNvPr id="4" name="Slide Number Placeholder 3"/>
          <p:cNvSpPr>
            <a:spLocks noGrp="1"/>
          </p:cNvSpPr>
          <p:nvPr>
            <p:ph type="sldNum" sz="quarter" idx="12"/>
          </p:nvPr>
        </p:nvSpPr>
        <p:spPr/>
        <p:txBody>
          <a:bodyPr/>
          <a:lstStyle/>
          <a:p>
            <a:pPr defTabSz="685800"/>
            <a:fld id="{A7017BDC-F45E-4A96-BB91-A8DED6A2D300}" type="slidenum">
              <a:rPr lang="en-US">
                <a:solidFill>
                  <a:prstClr val="black">
                    <a:tint val="75000"/>
                  </a:prstClr>
                </a:solidFill>
                <a:latin typeface="Calibri" panose="020F0502020204030204"/>
              </a:rPr>
              <a:pPr defTabSz="685800"/>
              <a:t>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4226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393555" y="620392"/>
            <a:ext cx="2856201" cy="5504688"/>
          </a:xfrm>
        </p:spPr>
        <p:txBody>
          <a:bodyPr vert="horz" lIns="91440" tIns="45720" rIns="91440" bIns="45720" rtlCol="0" anchor="ctr">
            <a:normAutofit/>
          </a:bodyPr>
          <a:lstStyle/>
          <a:p>
            <a:pPr defTabSz="914400"/>
            <a:r>
              <a:rPr lang="en-US" sz="4800" kern="1200" dirty="0">
                <a:solidFill>
                  <a:schemeClr val="bg1"/>
                </a:solidFill>
              </a:rPr>
              <a:t>Session Objectives</a:t>
            </a:r>
          </a:p>
        </p:txBody>
      </p:sp>
      <p:graphicFrame>
        <p:nvGraphicFramePr>
          <p:cNvPr id="16" name="Text Placeholder 5">
            <a:extLst>
              <a:ext uri="{FF2B5EF4-FFF2-40B4-BE49-F238E27FC236}">
                <a16:creationId xmlns:a16="http://schemas.microsoft.com/office/drawing/2014/main" id="{F008516F-EB8F-4432-9C63-62574B5E4A4C}"/>
              </a:ext>
            </a:extLst>
          </p:cNvPr>
          <p:cNvGraphicFramePr/>
          <p:nvPr>
            <p:extLst>
              <p:ext uri="{D42A27DB-BD31-4B8C-83A1-F6EECF244321}">
                <p14:modId xmlns:p14="http://schemas.microsoft.com/office/powerpoint/2010/main" val="268979194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BE2D5B16-3CB3-49C0-8709-12A55789679A}"/>
              </a:ext>
            </a:extLst>
          </p:cNvPr>
          <p:cNvGrpSpPr/>
          <p:nvPr/>
        </p:nvGrpSpPr>
        <p:grpSpPr>
          <a:xfrm>
            <a:off x="4109085" y="2212200"/>
            <a:ext cx="4697730" cy="1216800"/>
            <a:chOff x="0" y="155120"/>
            <a:chExt cx="4697730" cy="1216800"/>
          </a:xfrm>
        </p:grpSpPr>
        <p:sp>
          <p:nvSpPr>
            <p:cNvPr id="9" name="Rectangle: Rounded Corners 8">
              <a:extLst>
                <a:ext uri="{FF2B5EF4-FFF2-40B4-BE49-F238E27FC236}">
                  <a16:creationId xmlns:a16="http://schemas.microsoft.com/office/drawing/2014/main" id="{5A8495B2-658E-460D-A657-F9579A5433AA}"/>
                </a:ext>
              </a:extLst>
            </p:cNvPr>
            <p:cNvSpPr/>
            <p:nvPr/>
          </p:nvSpPr>
          <p:spPr>
            <a:xfrm>
              <a:off x="0" y="155120"/>
              <a:ext cx="4697730" cy="1216800"/>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11BABEC1-A26E-4C08-85B7-A8671074CB0C}"/>
                </a:ext>
              </a:extLst>
            </p:cNvPr>
            <p:cNvSpPr txBox="1"/>
            <p:nvPr/>
          </p:nvSpPr>
          <p:spPr>
            <a:xfrm>
              <a:off x="114901" y="214519"/>
              <a:ext cx="457893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Summarize the differences between the Operating </a:t>
              </a:r>
              <a:r>
                <a:rPr lang="en-CA" dirty="0"/>
                <a:t>view</a:t>
              </a:r>
              <a:r>
                <a:rPr lang="en-CA" sz="1800" kern="1200" dirty="0"/>
                <a:t> and Award List </a:t>
              </a:r>
              <a:r>
                <a:rPr lang="en-CA" dirty="0"/>
                <a:t>views</a:t>
              </a:r>
              <a:endParaRPr lang="en-US" sz="1800" b="1" kern="1200" dirty="0">
                <a:solidFill>
                  <a:schemeClr val="bg1"/>
                </a:solidFill>
              </a:endParaRPr>
            </a:p>
          </p:txBody>
        </p:sp>
      </p:grpSp>
      <p:grpSp>
        <p:nvGrpSpPr>
          <p:cNvPr id="11" name="Group 10">
            <a:extLst>
              <a:ext uri="{FF2B5EF4-FFF2-40B4-BE49-F238E27FC236}">
                <a16:creationId xmlns:a16="http://schemas.microsoft.com/office/drawing/2014/main" id="{19C9A0AB-403A-4E7E-9E05-40BD3EE7D22B}"/>
              </a:ext>
            </a:extLst>
          </p:cNvPr>
          <p:cNvGrpSpPr/>
          <p:nvPr/>
        </p:nvGrpSpPr>
        <p:grpSpPr>
          <a:xfrm>
            <a:off x="4109085" y="3660270"/>
            <a:ext cx="4697730" cy="1216800"/>
            <a:chOff x="0" y="155120"/>
            <a:chExt cx="4697730" cy="1216800"/>
          </a:xfrm>
        </p:grpSpPr>
        <p:sp>
          <p:nvSpPr>
            <p:cNvPr id="12" name="Rectangle: Rounded Corners 11">
              <a:extLst>
                <a:ext uri="{FF2B5EF4-FFF2-40B4-BE49-F238E27FC236}">
                  <a16:creationId xmlns:a16="http://schemas.microsoft.com/office/drawing/2014/main" id="{7B4C4F40-0B7B-4C5A-87C6-3C3DB5A87EE8}"/>
                </a:ext>
              </a:extLst>
            </p:cNvPr>
            <p:cNvSpPr/>
            <p:nvPr/>
          </p:nvSpPr>
          <p:spPr>
            <a:xfrm>
              <a:off x="0" y="155120"/>
              <a:ext cx="4697730" cy="1216800"/>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5482F93-73C9-4DD0-A3F0-BF9EE5BB0E38}"/>
                </a:ext>
              </a:extLst>
            </p:cNvPr>
            <p:cNvSpPr txBox="1"/>
            <p:nvPr/>
          </p:nvSpPr>
          <p:spPr>
            <a:xfrm>
              <a:off x="59399" y="214519"/>
              <a:ext cx="457893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Provide an overview of enhanced payroll encumbrances in Award List views</a:t>
              </a:r>
              <a:endParaRPr lang="en-US" sz="1800" b="1" kern="1200" dirty="0">
                <a:solidFill>
                  <a:schemeClr val="bg1"/>
                </a:solidFill>
              </a:endParaRPr>
            </a:p>
          </p:txBody>
        </p:sp>
      </p:grpSp>
      <p:sp>
        <p:nvSpPr>
          <p:cNvPr id="15" name="Slide Number Placeholder 3">
            <a:extLst>
              <a:ext uri="{FF2B5EF4-FFF2-40B4-BE49-F238E27FC236}">
                <a16:creationId xmlns:a16="http://schemas.microsoft.com/office/drawing/2014/main" id="{7B0FFB82-593B-4A02-8407-F0BE07BCCFEE}"/>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12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06474" y="365125"/>
            <a:ext cx="7886700" cy="601741"/>
          </a:xfrm>
        </p:spPr>
        <p:txBody>
          <a:bodyPr/>
          <a:lstStyle/>
          <a:p>
            <a:r>
              <a:rPr lang="en-US" sz="4000" dirty="0"/>
              <a:t>What is Enhanced Project Costing?</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88790"/>
            <a:ext cx="8331051" cy="5067560"/>
          </a:xfrm>
        </p:spPr>
        <p:txBody>
          <a:bodyPr anchor="t"/>
          <a:lstStyle/>
          <a:p>
            <a:pPr marL="342900" indent="-342900">
              <a:lnSpc>
                <a:spcPct val="100000"/>
              </a:lnSpc>
              <a:spcBef>
                <a:spcPts val="0"/>
              </a:spcBef>
              <a:buFont typeface="Arial" panose="020B0604020202020204" pitchFamily="34" charset="0"/>
              <a:buChar char="•"/>
              <a:defRPr/>
            </a:pPr>
            <a:r>
              <a:rPr lang="en-US" sz="2400" dirty="0">
                <a:latin typeface="+mn-lt"/>
              </a:rPr>
              <a:t>A tool to help researchers record expenditures and forecast the financial position of their Fund 30s projects</a:t>
            </a:r>
          </a:p>
          <a:p>
            <a:pPr marL="800100" lvl="1" indent="-342900">
              <a:lnSpc>
                <a:spcPct val="100000"/>
              </a:lnSpc>
              <a:spcBef>
                <a:spcPts val="0"/>
              </a:spcBef>
              <a:buFont typeface="Arial" panose="020B0604020202020204" pitchFamily="34" charset="0"/>
              <a:buChar char="•"/>
              <a:defRPr/>
            </a:pPr>
            <a:r>
              <a:rPr lang="en-US" sz="2000" dirty="0">
                <a:latin typeface="+mn-lt"/>
              </a:rPr>
              <a:t>Budget periods are based on a project budget period, not SFU fiscal year</a:t>
            </a:r>
          </a:p>
          <a:p>
            <a:pPr marL="800100" lvl="1" indent="-342900">
              <a:lnSpc>
                <a:spcPct val="100000"/>
              </a:lnSpc>
              <a:spcBef>
                <a:spcPts val="0"/>
              </a:spcBef>
              <a:buFont typeface="Arial" panose="020B0604020202020204" pitchFamily="34" charset="0"/>
              <a:buChar char="•"/>
              <a:defRPr/>
            </a:pPr>
            <a:r>
              <a:rPr lang="en-US" sz="2000" dirty="0">
                <a:latin typeface="+mn-lt"/>
              </a:rPr>
              <a:t>Multi-year budget periods are enabled</a:t>
            </a:r>
          </a:p>
          <a:p>
            <a:pPr marL="800100" lvl="1" indent="-342900">
              <a:lnSpc>
                <a:spcPct val="100000"/>
              </a:lnSpc>
              <a:spcBef>
                <a:spcPts val="0"/>
              </a:spcBef>
              <a:buFont typeface="Arial" panose="020B0604020202020204" pitchFamily="34" charset="0"/>
              <a:buChar char="•"/>
              <a:defRPr/>
            </a:pPr>
            <a:r>
              <a:rPr lang="en-US" sz="2000" dirty="0">
                <a:latin typeface="+mn-lt"/>
              </a:rPr>
              <a:t>Multi-year encumbrances for payroll and non-payroll commitments</a:t>
            </a:r>
            <a:endParaRPr lang="en-US" sz="2000" dirty="0">
              <a:solidFill>
                <a:srgbClr val="FF0000"/>
              </a:solidFill>
              <a:latin typeface="+mn-lt"/>
            </a:endParaRPr>
          </a:p>
          <a:p>
            <a:pPr marL="800100" lvl="1" indent="-342900">
              <a:lnSpc>
                <a:spcPct val="100000"/>
              </a:lnSpc>
              <a:spcBef>
                <a:spcPts val="0"/>
              </a:spcBef>
              <a:buFont typeface="Arial" panose="020B0604020202020204" pitchFamily="34" charset="0"/>
              <a:buChar char="•"/>
              <a:defRPr/>
            </a:pPr>
            <a:endParaRPr lang="en-US" sz="2400" dirty="0">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It includes project details not available in the Operating view</a:t>
            </a:r>
          </a:p>
          <a:p>
            <a:pPr marL="800100" lvl="1" indent="-342900">
              <a:lnSpc>
                <a:spcPct val="100000"/>
              </a:lnSpc>
              <a:spcBef>
                <a:spcPts val="0"/>
              </a:spcBef>
              <a:buFont typeface="Arial" panose="020B0604020202020204" pitchFamily="34" charset="0"/>
              <a:buChar char="•"/>
              <a:defRPr/>
            </a:pPr>
            <a:r>
              <a:rPr lang="en-US" sz="2000" dirty="0">
                <a:latin typeface="+mn-lt"/>
              </a:rPr>
              <a:t>Award Start &amp; End Dates, Total Awarded, PI name, </a:t>
            </a:r>
            <a:r>
              <a:rPr lang="en-US" sz="2000" dirty="0" err="1">
                <a:latin typeface="+mn-lt"/>
              </a:rPr>
              <a:t>etc</a:t>
            </a:r>
            <a:endParaRPr lang="en-US" sz="2000" dirty="0">
              <a:latin typeface="+mn-lt"/>
            </a:endParaRPr>
          </a:p>
          <a:p>
            <a:pPr marL="342900" indent="-342900">
              <a:lnSpc>
                <a:spcPct val="100000"/>
              </a:lnSpc>
              <a:spcBef>
                <a:spcPts val="0"/>
              </a:spcBef>
              <a:buFont typeface="Arial" panose="020B0604020202020204" pitchFamily="34" charset="0"/>
              <a:buChar char="•"/>
              <a:defRPr/>
            </a:pPr>
            <a:endParaRPr lang="en-US" sz="2400" dirty="0">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Project supporting documents are accessible</a:t>
            </a:r>
            <a:r>
              <a:rPr lang="en-US" sz="2400" dirty="0">
                <a:solidFill>
                  <a:srgbClr val="FF0000"/>
                </a:solidFill>
                <a:latin typeface="+mn-lt"/>
              </a:rPr>
              <a:t> </a:t>
            </a:r>
            <a:r>
              <a:rPr lang="en-US" sz="2400" dirty="0">
                <a:latin typeface="+mn-lt"/>
              </a:rPr>
              <a:t>and saved as attachments</a:t>
            </a:r>
          </a:p>
          <a:p>
            <a:pPr marL="800100" lvl="1" indent="-342900">
              <a:lnSpc>
                <a:spcPct val="100000"/>
              </a:lnSpc>
              <a:spcBef>
                <a:spcPts val="0"/>
              </a:spcBef>
              <a:buFont typeface="Arial" panose="020B0604020202020204" pitchFamily="34" charset="0"/>
              <a:buChar char="•"/>
              <a:defRPr/>
            </a:pPr>
            <a:r>
              <a:rPr lang="en-US" sz="2000" dirty="0">
                <a:latin typeface="+mn-lt"/>
              </a:rPr>
              <a:t>Notice of Award, amendments, etc.</a:t>
            </a:r>
          </a:p>
          <a:p>
            <a:pPr>
              <a:lnSpc>
                <a:spcPct val="100000"/>
              </a:lnSpc>
              <a:spcBef>
                <a:spcPts val="0"/>
              </a:spcBef>
              <a:defRPr/>
            </a:pPr>
            <a:endParaRPr lang="en-US" sz="2400" dirty="0">
              <a:latin typeface="+mn-lt"/>
            </a:endParaRPr>
          </a:p>
          <a:p>
            <a:endParaRPr lang="en-US" sz="2000" dirty="0">
              <a:latin typeface="Trebuchet MS" panose="020B0603020202020204" pitchFamily="34" charset="0"/>
            </a:endParaRPr>
          </a:p>
        </p:txBody>
      </p:sp>
      <p:sp>
        <p:nvSpPr>
          <p:cNvPr id="5" name="Slide Number Placeholder 3">
            <a:extLst>
              <a:ext uri="{FF2B5EF4-FFF2-40B4-BE49-F238E27FC236}">
                <a16:creationId xmlns:a16="http://schemas.microsoft.com/office/drawing/2014/main" id="{D9A55570-DF62-4741-91FF-758C8ACAAA98}"/>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61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06474" y="365125"/>
            <a:ext cx="7886700" cy="601741"/>
          </a:xfrm>
        </p:spPr>
        <p:txBody>
          <a:bodyPr/>
          <a:lstStyle/>
          <a:p>
            <a:r>
              <a:rPr lang="en-US" sz="4000" dirty="0"/>
              <a:t>How Does it Work?</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055077"/>
            <a:ext cx="8331051" cy="5439851"/>
          </a:xfrm>
        </p:spPr>
        <p:txBody>
          <a:bodyPr anchor="t"/>
          <a:lstStyle/>
          <a:p>
            <a:pPr marL="342900" lvl="0" indent="-342900">
              <a:lnSpc>
                <a:spcPct val="100000"/>
              </a:lnSpc>
              <a:spcBef>
                <a:spcPts val="0"/>
              </a:spcBef>
              <a:buFont typeface="Arial" panose="020B0604020202020204" pitchFamily="34" charset="0"/>
              <a:buChar char="•"/>
              <a:defRPr/>
            </a:pPr>
            <a:r>
              <a:rPr lang="en-US" sz="2400" dirty="0">
                <a:latin typeface="Calibri" panose="020F0502020204030204"/>
              </a:rPr>
              <a:t>Users can access the information through a set of FAST views collectively referred to as the Award List views</a:t>
            </a:r>
          </a:p>
          <a:p>
            <a:pPr marL="800100" lvl="1" indent="-342900">
              <a:lnSpc>
                <a:spcPct val="100000"/>
              </a:lnSpc>
              <a:spcBef>
                <a:spcPts val="0"/>
              </a:spcBef>
              <a:buFont typeface="Arial" panose="020B0604020202020204" pitchFamily="34" charset="0"/>
              <a:buChar char="•"/>
              <a:defRPr/>
            </a:pPr>
            <a:r>
              <a:rPr lang="en-US" sz="2000" dirty="0">
                <a:latin typeface="Calibri" panose="020F0502020204030204"/>
              </a:rPr>
              <a:t>Operating view is still available for Fund 30’s</a:t>
            </a:r>
          </a:p>
          <a:p>
            <a:pPr marL="800100" lvl="1" indent="-342900">
              <a:lnSpc>
                <a:spcPct val="100000"/>
              </a:lnSpc>
              <a:spcBef>
                <a:spcPts val="0"/>
              </a:spcBef>
              <a:buFont typeface="Arial" panose="020B0604020202020204" pitchFamily="34" charset="0"/>
              <a:buChar char="•"/>
              <a:defRPr/>
            </a:pPr>
            <a:endParaRPr lang="en-US" sz="2400" dirty="0">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Through the expanded use of the PeopleSoft project costing module, Award List views capture multi-year project financial data including </a:t>
            </a:r>
            <a:r>
              <a:rPr lang="en-US" sz="2400" b="1" dirty="0">
                <a:latin typeface="+mn-lt"/>
              </a:rPr>
              <a:t>future periods</a:t>
            </a:r>
            <a:endParaRPr lang="en-US" sz="2400" b="1" dirty="0">
              <a:solidFill>
                <a:srgbClr val="FF0000"/>
              </a:solidFill>
              <a:latin typeface="+mn-lt"/>
            </a:endParaRPr>
          </a:p>
          <a:p>
            <a:pPr marL="800100" lvl="1" indent="-342900">
              <a:lnSpc>
                <a:spcPct val="100000"/>
              </a:lnSpc>
              <a:spcBef>
                <a:spcPts val="0"/>
              </a:spcBef>
              <a:buFont typeface="Arial" panose="020B0604020202020204" pitchFamily="34" charset="0"/>
              <a:buChar char="•"/>
              <a:defRPr/>
            </a:pPr>
            <a:r>
              <a:rPr lang="en-US" sz="2000" dirty="0">
                <a:latin typeface="+mn-lt"/>
              </a:rPr>
              <a:t>Operating view is based on the general ledger and includes </a:t>
            </a:r>
            <a:r>
              <a:rPr lang="en-US" sz="2000" b="1" dirty="0">
                <a:latin typeface="+mn-lt"/>
              </a:rPr>
              <a:t>current and prior fiscal year transactions and encumbrances</a:t>
            </a:r>
            <a:r>
              <a:rPr lang="en-US" sz="2000" dirty="0">
                <a:latin typeface="+mn-lt"/>
              </a:rPr>
              <a:t>, it does not include data for future periods</a:t>
            </a:r>
          </a:p>
          <a:p>
            <a:pPr marL="800100" lvl="1" indent="-342900">
              <a:lnSpc>
                <a:spcPct val="100000"/>
              </a:lnSpc>
              <a:spcBef>
                <a:spcPts val="0"/>
              </a:spcBef>
              <a:buFont typeface="Arial" panose="020B0604020202020204" pitchFamily="34" charset="0"/>
              <a:buChar char="•"/>
              <a:defRPr/>
            </a:pPr>
            <a:endParaRPr lang="en-US" sz="2000" b="1" dirty="0">
              <a:solidFill>
                <a:srgbClr val="FF0000"/>
              </a:solidFill>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A customized payroll encumbrance process allows encumbrances to be extended to the end of an appointment which goes beyond the current fiscal year</a:t>
            </a:r>
            <a:endParaRPr lang="en-US" sz="2400" dirty="0">
              <a:solidFill>
                <a:srgbClr val="FF0000"/>
              </a:solidFill>
              <a:latin typeface="+mn-lt"/>
            </a:endParaRPr>
          </a:p>
          <a:p>
            <a:pPr marL="800100" lvl="1" indent="-342900">
              <a:lnSpc>
                <a:spcPct val="100000"/>
              </a:lnSpc>
              <a:spcBef>
                <a:spcPts val="0"/>
              </a:spcBef>
              <a:buFont typeface="Arial" panose="020B0604020202020204" pitchFamily="34" charset="0"/>
              <a:buChar char="•"/>
              <a:defRPr/>
            </a:pPr>
            <a:r>
              <a:rPr lang="en-US" sz="2000" dirty="0">
                <a:solidFill>
                  <a:schemeClr val="accent4">
                    <a:lumMod val="50000"/>
                  </a:schemeClr>
                </a:solidFill>
                <a:latin typeface="+mn-lt"/>
              </a:rPr>
              <a:t>Operating View encumbrances cannot exceed last pay period of current fiscal year (e.g. March 23, 2024)</a:t>
            </a:r>
          </a:p>
          <a:p>
            <a:pPr marL="800100" lvl="1" indent="-342900">
              <a:lnSpc>
                <a:spcPct val="100000"/>
              </a:lnSpc>
              <a:spcBef>
                <a:spcPts val="0"/>
              </a:spcBef>
              <a:buFont typeface="Arial" panose="020B0604020202020204" pitchFamily="34" charset="0"/>
              <a:buChar char="•"/>
              <a:defRPr/>
            </a:pPr>
            <a:endParaRPr lang="en-US" sz="2000" dirty="0">
              <a:solidFill>
                <a:srgbClr val="FF0000"/>
              </a:solidFill>
              <a:latin typeface="+mn-lt"/>
            </a:endParaRPr>
          </a:p>
          <a:p>
            <a:pPr lvl="1">
              <a:lnSpc>
                <a:spcPct val="100000"/>
              </a:lnSpc>
              <a:spcBef>
                <a:spcPts val="0"/>
              </a:spcBef>
              <a:defRPr/>
            </a:pPr>
            <a:endParaRPr lang="en-US" sz="2000" dirty="0">
              <a:latin typeface="+mn-lt"/>
            </a:endParaRPr>
          </a:p>
          <a:p>
            <a:pPr marL="342900" indent="-342900">
              <a:lnSpc>
                <a:spcPct val="100000"/>
              </a:lnSpc>
              <a:spcBef>
                <a:spcPts val="0"/>
              </a:spcBef>
              <a:buFont typeface="Arial" panose="020B0604020202020204" pitchFamily="34" charset="0"/>
              <a:buChar char="•"/>
              <a:defRPr/>
            </a:pPr>
            <a:endParaRPr lang="en-US" sz="2400" dirty="0">
              <a:latin typeface="+mn-lt"/>
            </a:endParaRPr>
          </a:p>
          <a:p>
            <a:endParaRPr lang="en-US" sz="2000" dirty="0">
              <a:latin typeface="Trebuchet MS" panose="020B0603020202020204" pitchFamily="34" charset="0"/>
            </a:endParaRPr>
          </a:p>
        </p:txBody>
      </p:sp>
      <p:sp>
        <p:nvSpPr>
          <p:cNvPr id="5" name="Slide Number Placeholder 3">
            <a:extLst>
              <a:ext uri="{FF2B5EF4-FFF2-40B4-BE49-F238E27FC236}">
                <a16:creationId xmlns:a16="http://schemas.microsoft.com/office/drawing/2014/main" id="{F83DA6FA-86A0-479D-A7C1-1A17FCCA42FA}"/>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3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125835" y="620392"/>
            <a:ext cx="3613020" cy="5504688"/>
          </a:xfrm>
        </p:spPr>
        <p:txBody>
          <a:bodyPr vert="horz" lIns="91440" tIns="45720" rIns="91440" bIns="45720" rtlCol="0" anchor="ctr">
            <a:normAutofit/>
          </a:bodyPr>
          <a:lstStyle/>
          <a:p>
            <a:pPr defTabSz="914400"/>
            <a:r>
              <a:rPr lang="en-US" sz="4800" dirty="0">
                <a:solidFill>
                  <a:schemeClr val="bg1"/>
                </a:solidFill>
              </a:rPr>
              <a:t>FAST Award List Views</a:t>
            </a:r>
            <a:endParaRPr lang="en-US" sz="4800" kern="1200" dirty="0">
              <a:solidFill>
                <a:schemeClr val="bg1"/>
              </a:solidFill>
            </a:endParaRPr>
          </a:p>
        </p:txBody>
      </p:sp>
      <p:pic>
        <p:nvPicPr>
          <p:cNvPr id="8" name="Graphic 7" descr="Female Profile">
            <a:extLst>
              <a:ext uri="{FF2B5EF4-FFF2-40B4-BE49-F238E27FC236}">
                <a16:creationId xmlns:a16="http://schemas.microsoft.com/office/drawing/2014/main" id="{C0268B38-0A4F-964A-8091-48D8D3CEACD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94817" y="732707"/>
            <a:ext cx="1351507" cy="1351507"/>
          </a:xfrm>
          <a:prstGeom prst="rect">
            <a:avLst/>
          </a:prstGeom>
        </p:spPr>
      </p:pic>
      <p:pic>
        <p:nvPicPr>
          <p:cNvPr id="15" name="Graphic 14" descr="Female Profile">
            <a:extLst>
              <a:ext uri="{FF2B5EF4-FFF2-40B4-BE49-F238E27FC236}">
                <a16:creationId xmlns:a16="http://schemas.microsoft.com/office/drawing/2014/main" id="{5783F60D-4D81-CB43-9C8D-9141DFEFD4C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05521" y="4355050"/>
            <a:ext cx="1351507" cy="1351507"/>
          </a:xfrm>
          <a:prstGeom prst="rect">
            <a:avLst/>
          </a:prstGeom>
        </p:spPr>
      </p:pic>
      <p:pic>
        <p:nvPicPr>
          <p:cNvPr id="17" name="Graphic 16" descr="Female Profile">
            <a:extLst>
              <a:ext uri="{FF2B5EF4-FFF2-40B4-BE49-F238E27FC236}">
                <a16:creationId xmlns:a16="http://schemas.microsoft.com/office/drawing/2014/main" id="{16F0E2E4-B716-A340-B641-6DBF6A3231D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7251119" y="2975115"/>
            <a:ext cx="1351507" cy="1351507"/>
          </a:xfrm>
          <a:prstGeom prst="rect">
            <a:avLst/>
          </a:prstGeom>
        </p:spPr>
      </p:pic>
      <p:pic>
        <p:nvPicPr>
          <p:cNvPr id="4" name="Graphic 3" descr="Male profile">
            <a:extLst>
              <a:ext uri="{FF2B5EF4-FFF2-40B4-BE49-F238E27FC236}">
                <a16:creationId xmlns:a16="http://schemas.microsoft.com/office/drawing/2014/main" id="{0346A761-B085-B542-AED1-533378310CA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0588428">
            <a:off x="5201732" y="2551352"/>
            <a:ext cx="1317281" cy="1317281"/>
          </a:xfrm>
          <a:prstGeom prst="rect">
            <a:avLst/>
          </a:prstGeom>
        </p:spPr>
      </p:pic>
      <p:pic>
        <p:nvPicPr>
          <p:cNvPr id="22" name="Graphic 21" descr="Male profile">
            <a:extLst>
              <a:ext uri="{FF2B5EF4-FFF2-40B4-BE49-F238E27FC236}">
                <a16:creationId xmlns:a16="http://schemas.microsoft.com/office/drawing/2014/main" id="{D3EA72B2-6316-4844-A157-17D46B242B4D}"/>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7020380" y="979817"/>
            <a:ext cx="1317281" cy="1317281"/>
          </a:xfrm>
          <a:prstGeom prst="rect">
            <a:avLst/>
          </a:prstGeom>
        </p:spPr>
      </p:pic>
      <p:pic>
        <p:nvPicPr>
          <p:cNvPr id="23" name="Graphic 22" descr="Male profile">
            <a:extLst>
              <a:ext uri="{FF2B5EF4-FFF2-40B4-BE49-F238E27FC236}">
                <a16:creationId xmlns:a16="http://schemas.microsoft.com/office/drawing/2014/main" id="{FACDCC06-C909-DD47-BDF9-835CACBEDEE8}"/>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6936590" y="4807195"/>
            <a:ext cx="1317281" cy="1317281"/>
          </a:xfrm>
          <a:prstGeom prst="rect">
            <a:avLst/>
          </a:prstGeom>
        </p:spPr>
      </p:pic>
      <p:pic>
        <p:nvPicPr>
          <p:cNvPr id="6" name="Graphic 5" descr="Calculator">
            <a:extLst>
              <a:ext uri="{FF2B5EF4-FFF2-40B4-BE49-F238E27FC236}">
                <a16:creationId xmlns:a16="http://schemas.microsoft.com/office/drawing/2014/main" id="{725D4550-A900-A64F-AE86-3265E0EBA27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4833237" y="2905943"/>
            <a:ext cx="608096" cy="608096"/>
          </a:xfrm>
          <a:prstGeom prst="rect">
            <a:avLst/>
          </a:prstGeom>
        </p:spPr>
      </p:pic>
      <p:pic>
        <p:nvPicPr>
          <p:cNvPr id="19" name="Graphic 18" descr="Calculator">
            <a:extLst>
              <a:ext uri="{FF2B5EF4-FFF2-40B4-BE49-F238E27FC236}">
                <a16:creationId xmlns:a16="http://schemas.microsoft.com/office/drawing/2014/main" id="{02F0D4C8-FDA8-1E46-9856-AD1300D90FA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6738059" y="1248950"/>
            <a:ext cx="608096" cy="608096"/>
          </a:xfrm>
          <a:prstGeom prst="rect">
            <a:avLst/>
          </a:prstGeom>
        </p:spPr>
      </p:pic>
      <p:pic>
        <p:nvPicPr>
          <p:cNvPr id="21" name="Graphic 20" descr="Calculator">
            <a:extLst>
              <a:ext uri="{FF2B5EF4-FFF2-40B4-BE49-F238E27FC236}">
                <a16:creationId xmlns:a16="http://schemas.microsoft.com/office/drawing/2014/main" id="{BE134856-4BD0-4B4D-9CBC-538DD2300E0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20179894">
            <a:off x="6638594" y="5000955"/>
            <a:ext cx="608096" cy="608096"/>
          </a:xfrm>
          <a:prstGeom prst="rect">
            <a:avLst/>
          </a:prstGeom>
        </p:spPr>
      </p:pic>
      <p:pic>
        <p:nvPicPr>
          <p:cNvPr id="10" name="Graphic 9" descr="Mathematics">
            <a:extLst>
              <a:ext uri="{FF2B5EF4-FFF2-40B4-BE49-F238E27FC236}">
                <a16:creationId xmlns:a16="http://schemas.microsoft.com/office/drawing/2014/main" id="{8BB254A3-F16B-A04D-AF45-F092B77A9E3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4480023" y="979554"/>
            <a:ext cx="568098" cy="568098"/>
          </a:xfrm>
          <a:prstGeom prst="rect">
            <a:avLst/>
          </a:prstGeom>
        </p:spPr>
      </p:pic>
      <p:pic>
        <p:nvPicPr>
          <p:cNvPr id="25" name="Graphic 24" descr="Mathematics">
            <a:extLst>
              <a:ext uri="{FF2B5EF4-FFF2-40B4-BE49-F238E27FC236}">
                <a16:creationId xmlns:a16="http://schemas.microsoft.com/office/drawing/2014/main" id="{0628A3CD-4EF2-4545-B9BF-716ABA3F0E8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6758058" y="3285315"/>
            <a:ext cx="568098" cy="568098"/>
          </a:xfrm>
          <a:prstGeom prst="rect">
            <a:avLst/>
          </a:prstGeom>
        </p:spPr>
      </p:pic>
      <p:pic>
        <p:nvPicPr>
          <p:cNvPr id="26" name="Graphic 25" descr="Mathematics">
            <a:extLst>
              <a:ext uri="{FF2B5EF4-FFF2-40B4-BE49-F238E27FC236}">
                <a16:creationId xmlns:a16="http://schemas.microsoft.com/office/drawing/2014/main" id="{2B2BF706-FC0B-014A-992A-EC2FAEA49A6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20164060">
            <a:off x="4282851" y="4825504"/>
            <a:ext cx="568098" cy="568098"/>
          </a:xfrm>
          <a:prstGeom prst="rect">
            <a:avLst/>
          </a:prstGeom>
        </p:spPr>
      </p:pic>
      <p:sp>
        <p:nvSpPr>
          <p:cNvPr id="18" name="Slide Number Placeholder 3">
            <a:extLst>
              <a:ext uri="{FF2B5EF4-FFF2-40B4-BE49-F238E27FC236}">
                <a16:creationId xmlns:a16="http://schemas.microsoft.com/office/drawing/2014/main" id="{E66DFB08-5D5A-49B0-AB59-EB476672B3DD}"/>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 name="Graphic 7" descr="Female Profile">
            <a:extLst>
              <a:ext uri="{FF2B5EF4-FFF2-40B4-BE49-F238E27FC236}">
                <a16:creationId xmlns:a16="http://schemas.microsoft.com/office/drawing/2014/main" id="{C0268B38-0A4F-964A-8091-48D8D3CEACD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20793166">
            <a:off x="4754628" y="726665"/>
            <a:ext cx="1351507" cy="1351507"/>
          </a:xfrm>
          <a:prstGeom prst="rect">
            <a:avLst/>
          </a:prstGeom>
        </p:spPr>
      </p:pic>
      <p:pic>
        <p:nvPicPr>
          <p:cNvPr id="24" name="Graphic 3" descr="Male profile">
            <a:extLst>
              <a:ext uri="{FF2B5EF4-FFF2-40B4-BE49-F238E27FC236}">
                <a16:creationId xmlns:a16="http://schemas.microsoft.com/office/drawing/2014/main" id="{0346A761-B085-B542-AED1-533378310CA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0588428">
            <a:off x="5206707" y="2535869"/>
            <a:ext cx="1317281" cy="1317281"/>
          </a:xfrm>
          <a:prstGeom prst="rect">
            <a:avLst/>
          </a:prstGeom>
        </p:spPr>
      </p:pic>
      <p:pic>
        <p:nvPicPr>
          <p:cNvPr id="27" name="Graphic 21" descr="Male profile">
            <a:extLst>
              <a:ext uri="{FF2B5EF4-FFF2-40B4-BE49-F238E27FC236}">
                <a16:creationId xmlns:a16="http://schemas.microsoft.com/office/drawing/2014/main" id="{D3EA72B2-6316-4844-A157-17D46B242B4D}"/>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rot="20588428">
            <a:off x="7020380" y="979817"/>
            <a:ext cx="1317281" cy="1317281"/>
          </a:xfrm>
          <a:prstGeom prst="rect">
            <a:avLst/>
          </a:prstGeom>
        </p:spPr>
      </p:pic>
    </p:spTree>
    <p:extLst>
      <p:ext uri="{BB962C8B-B14F-4D97-AF65-F5344CB8AC3E}">
        <p14:creationId xmlns:p14="http://schemas.microsoft.com/office/powerpoint/2010/main" val="57595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06474" y="365125"/>
            <a:ext cx="7886700" cy="601741"/>
          </a:xfrm>
        </p:spPr>
        <p:txBody>
          <a:bodyPr/>
          <a:lstStyle/>
          <a:p>
            <a:r>
              <a:rPr lang="en-US" sz="4000" dirty="0"/>
              <a:t>Award List Views Basics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06474" y="1288790"/>
            <a:ext cx="8331051" cy="5270272"/>
          </a:xfrm>
        </p:spPr>
        <p:txBody>
          <a:bodyPr anchor="t"/>
          <a:lstStyle/>
          <a:p>
            <a:pPr marL="342900" lvl="0" indent="-342900">
              <a:lnSpc>
                <a:spcPct val="100000"/>
              </a:lnSpc>
              <a:spcBef>
                <a:spcPts val="0"/>
              </a:spcBef>
              <a:buFont typeface="Arial" panose="020B0604020202020204" pitchFamily="34" charset="0"/>
              <a:buChar char="•"/>
              <a:defRPr/>
            </a:pPr>
            <a:r>
              <a:rPr lang="en-US" sz="2400" dirty="0">
                <a:latin typeface="Calibri" panose="020F0502020204030204"/>
              </a:rPr>
              <a:t>The Award List views are delivered in “Levels” where drilling down to the next level provides additional details</a:t>
            </a:r>
          </a:p>
          <a:p>
            <a:pPr marL="800100" lvl="1" indent="-342900">
              <a:lnSpc>
                <a:spcPct val="100000"/>
              </a:lnSpc>
              <a:spcBef>
                <a:spcPts val="0"/>
              </a:spcBef>
              <a:buFont typeface="Arial" panose="020B0604020202020204" pitchFamily="34" charset="0"/>
              <a:buChar char="•"/>
              <a:defRPr/>
            </a:pPr>
            <a:r>
              <a:rPr lang="en-US" sz="2000" dirty="0">
                <a:latin typeface="Calibri" panose="020F0502020204030204"/>
              </a:rPr>
              <a:t>Level 1 – overview of research projects with basic information</a:t>
            </a:r>
          </a:p>
          <a:p>
            <a:pPr marL="800100" lvl="1" indent="-342900">
              <a:lnSpc>
                <a:spcPct val="100000"/>
              </a:lnSpc>
              <a:spcBef>
                <a:spcPts val="0"/>
              </a:spcBef>
              <a:buFont typeface="Arial" panose="020B0604020202020204" pitchFamily="34" charset="0"/>
              <a:buChar char="•"/>
              <a:defRPr/>
            </a:pPr>
            <a:r>
              <a:rPr lang="en-US" sz="2000" dirty="0">
                <a:latin typeface="Calibri" panose="020F0502020204030204"/>
              </a:rPr>
              <a:t>Level 2 – financial information based on </a:t>
            </a:r>
            <a:r>
              <a:rPr lang="en-US" sz="2000" dirty="0">
                <a:solidFill>
                  <a:schemeClr val="tx1">
                    <a:lumMod val="65000"/>
                    <a:lumOff val="35000"/>
                  </a:schemeClr>
                </a:solidFill>
                <a:latin typeface="Calibri" panose="020F0502020204030204"/>
              </a:rPr>
              <a:t>past, current and future project budget periods</a:t>
            </a:r>
          </a:p>
          <a:p>
            <a:pPr marL="800100" lvl="1" indent="-342900">
              <a:lnSpc>
                <a:spcPct val="100000"/>
              </a:lnSpc>
              <a:spcBef>
                <a:spcPts val="0"/>
              </a:spcBef>
              <a:buFont typeface="Arial" panose="020B0604020202020204" pitchFamily="34" charset="0"/>
              <a:buChar char="•"/>
              <a:defRPr/>
            </a:pPr>
            <a:r>
              <a:rPr lang="en-US" sz="2000" dirty="0">
                <a:solidFill>
                  <a:schemeClr val="tx1">
                    <a:lumMod val="65000"/>
                    <a:lumOff val="35000"/>
                  </a:schemeClr>
                </a:solidFill>
                <a:latin typeface="Calibri" panose="020F0502020204030204"/>
              </a:rPr>
              <a:t>Further levels can be reached through clicking on values to drill down </a:t>
            </a:r>
          </a:p>
          <a:p>
            <a:pPr marL="800100" lvl="1" indent="-342900">
              <a:lnSpc>
                <a:spcPct val="100000"/>
              </a:lnSpc>
              <a:spcBef>
                <a:spcPts val="0"/>
              </a:spcBef>
              <a:buFont typeface="Arial" panose="020B0604020202020204" pitchFamily="34" charset="0"/>
              <a:buChar char="•"/>
              <a:defRPr/>
            </a:pPr>
            <a:r>
              <a:rPr lang="en-US" sz="2000" dirty="0">
                <a:latin typeface="Calibri" panose="020F0502020204030204"/>
              </a:rPr>
              <a:t>Hover notes are provided in most headers</a:t>
            </a:r>
            <a:endParaRPr lang="en-US" sz="2400" dirty="0">
              <a:latin typeface="+mn-lt"/>
            </a:endParaRPr>
          </a:p>
          <a:p>
            <a:pPr marL="342900" indent="-342900">
              <a:lnSpc>
                <a:spcPct val="100000"/>
              </a:lnSpc>
              <a:spcBef>
                <a:spcPts val="0"/>
              </a:spcBef>
              <a:buFont typeface="Arial" panose="020B0604020202020204" pitchFamily="34" charset="0"/>
              <a:buChar char="•"/>
              <a:defRPr/>
            </a:pPr>
            <a:endParaRPr lang="en-US" sz="2400" dirty="0">
              <a:latin typeface="+mn-lt"/>
            </a:endParaRPr>
          </a:p>
          <a:p>
            <a:pPr marL="342900" indent="-342900">
              <a:lnSpc>
                <a:spcPct val="100000"/>
              </a:lnSpc>
              <a:spcBef>
                <a:spcPts val="0"/>
              </a:spcBef>
              <a:buFont typeface="Arial" panose="020B0604020202020204" pitchFamily="34" charset="0"/>
              <a:buChar char="•"/>
              <a:defRPr/>
            </a:pPr>
            <a:r>
              <a:rPr lang="en-US" sz="2400" dirty="0">
                <a:latin typeface="+mn-lt"/>
              </a:rPr>
              <a:t>Award List views reflect</a:t>
            </a:r>
          </a:p>
          <a:p>
            <a:pPr marL="800100" lvl="1" indent="-342900">
              <a:lnSpc>
                <a:spcPct val="100000"/>
              </a:lnSpc>
              <a:spcBef>
                <a:spcPts val="0"/>
              </a:spcBef>
              <a:buFont typeface="Arial" panose="020B0604020202020204" pitchFamily="34" charset="0"/>
              <a:buChar char="•"/>
              <a:defRPr/>
            </a:pPr>
            <a:r>
              <a:rPr lang="en-US" sz="2000" dirty="0">
                <a:latin typeface="+mn-lt"/>
              </a:rPr>
              <a:t>Invoice and expense claim transactions processed by Payment Services</a:t>
            </a:r>
            <a:r>
              <a:rPr lang="en-US" sz="2000" dirty="0">
                <a:solidFill>
                  <a:schemeClr val="tx1">
                    <a:lumMod val="65000"/>
                    <a:lumOff val="35000"/>
                  </a:schemeClr>
                </a:solidFill>
                <a:latin typeface="+mn-lt"/>
              </a:rPr>
              <a:t>, </a:t>
            </a:r>
            <a:r>
              <a:rPr lang="en-US" sz="2000" b="1" dirty="0">
                <a:solidFill>
                  <a:schemeClr val="tx1">
                    <a:lumMod val="65000"/>
                    <a:lumOff val="35000"/>
                  </a:schemeClr>
                </a:solidFill>
                <a:latin typeface="+mn-lt"/>
              </a:rPr>
              <a:t>not when initiated by submitter/claimant</a:t>
            </a:r>
          </a:p>
          <a:p>
            <a:pPr marL="800100" lvl="1" indent="-342900">
              <a:lnSpc>
                <a:spcPct val="100000"/>
              </a:lnSpc>
              <a:spcBef>
                <a:spcPts val="0"/>
              </a:spcBef>
              <a:buFont typeface="Arial" panose="020B0604020202020204" pitchFamily="34" charset="0"/>
              <a:buChar char="•"/>
              <a:defRPr/>
            </a:pPr>
            <a:r>
              <a:rPr lang="en-US" sz="2000" dirty="0">
                <a:latin typeface="+mn-lt"/>
              </a:rPr>
              <a:t>Payroll actuals and encumbrances processed during the most recent biweekly pay cycle.  This data is </a:t>
            </a:r>
            <a:r>
              <a:rPr lang="en-US" sz="2000" b="1" dirty="0">
                <a:latin typeface="+mn-lt"/>
              </a:rPr>
              <a:t>not updated between pay cycles</a:t>
            </a:r>
          </a:p>
          <a:p>
            <a:pPr marL="800100" lvl="1" indent="-342900">
              <a:lnSpc>
                <a:spcPct val="100000"/>
              </a:lnSpc>
              <a:spcBef>
                <a:spcPts val="0"/>
              </a:spcBef>
              <a:buFont typeface="Arial" panose="020B0604020202020204" pitchFamily="34" charset="0"/>
              <a:buChar char="•"/>
              <a:defRPr/>
            </a:pPr>
            <a:r>
              <a:rPr lang="en-US" sz="2000" dirty="0">
                <a:latin typeface="+mn-lt"/>
              </a:rPr>
              <a:t>Purchase requisitions processed by Procurement, </a:t>
            </a:r>
            <a:r>
              <a:rPr lang="en-US" sz="2000" b="1" dirty="0">
                <a:latin typeface="+mn-lt"/>
              </a:rPr>
              <a:t>not when initiated by Requesters</a:t>
            </a:r>
          </a:p>
          <a:p>
            <a:pPr marL="342900" indent="-342900">
              <a:lnSpc>
                <a:spcPct val="100000"/>
              </a:lnSpc>
              <a:spcBef>
                <a:spcPts val="0"/>
              </a:spcBef>
              <a:buFont typeface="Arial" panose="020B0604020202020204" pitchFamily="34" charset="0"/>
              <a:buChar char="•"/>
              <a:defRPr/>
            </a:pPr>
            <a:endParaRPr lang="en-US" sz="2400" dirty="0">
              <a:latin typeface="+mn-lt"/>
            </a:endParaRPr>
          </a:p>
          <a:p>
            <a:endParaRPr lang="en-US" sz="2000" dirty="0">
              <a:latin typeface="Trebuchet MS" panose="020B0603020202020204" pitchFamily="34" charset="0"/>
            </a:endParaRPr>
          </a:p>
        </p:txBody>
      </p:sp>
      <p:sp>
        <p:nvSpPr>
          <p:cNvPr id="5" name="Slide Number Placeholder 3">
            <a:extLst>
              <a:ext uri="{FF2B5EF4-FFF2-40B4-BE49-F238E27FC236}">
                <a16:creationId xmlns:a16="http://schemas.microsoft.com/office/drawing/2014/main" id="{3EF8019E-647C-462E-8D96-7A4B343CDA55}"/>
              </a:ext>
            </a:extLst>
          </p:cNvPr>
          <p:cNvSpPr txBox="1">
            <a:spLocks/>
          </p:cNvSpPr>
          <p:nvPr/>
        </p:nvSpPr>
        <p:spPr>
          <a:xfrm>
            <a:off x="8638902" y="6356351"/>
            <a:ext cx="322217"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7017BDC-F45E-4A96-BB91-A8DED6A2D30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25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Onl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ody Cop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215237BC16A9A4981768C6173ED8DA5" ma:contentTypeVersion="4" ma:contentTypeDescription="Create a new document." ma:contentTypeScope="" ma:versionID="d77c47c8f7e0b5ceb83b96650b55fb5d">
  <xsd:schema xmlns:xsd="http://www.w3.org/2001/XMLSchema" xmlns:xs="http://www.w3.org/2001/XMLSchema" xmlns:p="http://schemas.microsoft.com/office/2006/metadata/properties" xmlns:ns1="7f0970eb-09af-4d42-9211-f48f0c329834" xmlns:ns3="7ebc213a-38e7-4133-aa23-336c84f9276a" targetNamespace="http://schemas.microsoft.com/office/2006/metadata/properties" ma:root="true" ma:fieldsID="8b26a842f1a8707b76ee63bd884765bc" ns1:_="" ns3:_="">
    <xsd:import namespace="7f0970eb-09af-4d42-9211-f48f0c329834"/>
    <xsd:import namespace="7ebc213a-38e7-4133-aa23-336c84f9276a"/>
    <xsd:element name="properties">
      <xsd:complexType>
        <xsd:sequence>
          <xsd:element name="documentManagement">
            <xsd:complexType>
              <xsd:all>
                <xsd:element ref="ns1:Project_x0020_Phase"/>
                <xsd:element ref="ns3:_dlc_DocId" minOccurs="0"/>
                <xsd:element ref="ns3:_dlc_DocIdUrl" minOccurs="0"/>
                <xsd:element ref="ns3:_dlc_DocIdPersistId" minOccurs="0"/>
                <xsd:element ref="ns3:SharedWithUsers" minOccurs="0"/>
                <xsd:element ref="ns1:Sub_x0020_Category"/>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970eb-09af-4d42-9211-f48f0c329834" elementFormDefault="qualified">
    <xsd:import namespace="http://schemas.microsoft.com/office/2006/documentManagement/types"/>
    <xsd:import namespace="http://schemas.microsoft.com/office/infopath/2007/PartnerControls"/>
    <xsd:element name="Project_x0020_Phase" ma:index="0" ma:displayName="Project Phase" ma:format="Dropdown" ma:internalName="Project_x0020_Phase">
      <xsd:simpleType>
        <xsd:restriction base="dms:Choice">
          <xsd:enumeration value="1. Initiate and Plan"/>
          <xsd:enumeration value="1A. Research"/>
          <xsd:enumeration value="1B. Current State"/>
          <xsd:enumeration value="2. Requirements"/>
          <xsd:enumeration value="3. Design"/>
          <xsd:enumeration value="4. Build"/>
          <xsd:enumeration value="4A. Conversion"/>
          <xsd:enumeration value="5. Test"/>
          <xsd:enumeration value="5A. Train"/>
          <xsd:enumeration value="6. Deploy"/>
          <xsd:enumeration value="7. Close"/>
          <xsd:enumeration value="8. Post Go-Live Issues"/>
        </xsd:restriction>
      </xsd:simpleType>
    </xsd:element>
    <xsd:element name="Sub_x0020_Category" ma:index="13" ma:displayName="Sub Category" ma:default="Specifications" ma:format="Dropdown" ma:internalName="Sub_x0020_Category">
      <xsd:simpleType>
        <xsd:restriction base="dms:Choice">
          <xsd:enumeration value="N/A"/>
          <xsd:enumeration value="OCM-Strategy"/>
          <xsd:enumeration value="OCM-Communications"/>
          <xsd:enumeration value="OCM-Change Champions"/>
          <xsd:enumeration value="OCM-Impact Assessment"/>
          <xsd:enumeration value="OCM-Readiness Assessment"/>
          <xsd:enumeration value="OCM-Stakeholders"/>
          <xsd:enumeration value="Specifications"/>
          <xsd:enumeration value="Technical Specifications"/>
          <xsd:enumeration value="Report Specifications"/>
          <xsd:enumeration value="Security Design"/>
          <xsd:enumeration value="Query List"/>
          <xsd:enumeration value="Configuration"/>
          <xsd:enumeration value="FAST"/>
          <xsd:enumeration value="Functional-Integration Testing - Cycle 1"/>
          <xsd:enumeration value="Functional-Integration Testing - Cycle 2"/>
          <xsd:enumeration value="Functional-Integration Testing - Cycle 3"/>
          <xsd:enumeration value="Functional-Integration Testing - Cycle 4"/>
          <xsd:enumeration value="Conversion PM4-Oct Refresh"/>
          <xsd:enumeration value="Conversion-PM4 Nov Refresh"/>
          <xsd:enumeration value="Conversion-Data Conversion Files"/>
          <xsd:enumeration value="Conversion-PM4 Full Reload Files"/>
          <xsd:enumeration value="Conversion-PM4 Sept Refresh"/>
          <xsd:enumeration value="Conversion-PM4 Nov Refresh"/>
          <xsd:enumeration value="Conversion-PM4 UAT Source Data Files"/>
          <xsd:enumeration value="Conversion-Projects Added After UAT Snapshot 10Nov21"/>
          <xsd:enumeration value="Conversion-PM3 Data files cycle 3"/>
          <xsd:enumeration value="Conversion Cycle 2-Uploaded Data sheets"/>
          <xsd:enumeration value="Conversion-Mini Conversion Trial"/>
          <xsd:enumeration value="Conversion-Excel to CI"/>
          <xsd:enumeration value="Conversion-Verification"/>
          <xsd:enumeration value="Conversion-Stage"/>
          <xsd:enumeration value="User Acceptance Testing"/>
          <xsd:enumeration value="Prod Verification Files"/>
          <xsd:enumeration value="Lessons Learned"/>
          <xsd:enumeration value="Transition to Ops"/>
          <xsd:enumeration value="Workflow"/>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ebc213a-38e7-4133-aa23-336c84f9276a">YDJYK34XF2TM-2122081513-905</_dlc_DocId>
    <_dlc_DocIdUrl xmlns="7ebc213a-38e7-4133-aa23-336c84f9276a">
      <Url>https://sharepoint.sfu.ca/sites/its/pmo/2019-0009/ProjectCosting/_layouts/15/DocIdRedir.aspx?ID=YDJYK34XF2TM-2122081513-905</Url>
      <Description>YDJYK34XF2TM-2122081513-905</Description>
    </_dlc_DocIdUrl>
    <Project_x0020_Phase xmlns="7f0970eb-09af-4d42-9211-f48f0c329834">5A. Train</Project_x0020_Phase>
    <Sub_x0020_Category xmlns="7f0970eb-09af-4d42-9211-f48f0c329834">FAST</Sub_x0020_Category>
  </documentManagement>
</p:properties>
</file>

<file path=customXml/itemProps1.xml><?xml version="1.0" encoding="utf-8"?>
<ds:datastoreItem xmlns:ds="http://schemas.openxmlformats.org/officeDocument/2006/customXml" ds:itemID="{633F1DC9-80AE-49F5-B79D-666AA7A250C8}">
  <ds:schemaRefs>
    <ds:schemaRef ds:uri="http://schemas.microsoft.com/sharepoint/events"/>
  </ds:schemaRefs>
</ds:datastoreItem>
</file>

<file path=customXml/itemProps2.xml><?xml version="1.0" encoding="utf-8"?>
<ds:datastoreItem xmlns:ds="http://schemas.openxmlformats.org/officeDocument/2006/customXml" ds:itemID="{DF01F226-B129-4723-9AE0-318F9DC5D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970eb-09af-4d42-9211-f48f0c329834"/>
    <ds:schemaRef ds:uri="7ebc213a-38e7-4133-aa23-336c84f92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6DD042-58B4-4D89-B952-0D1B2687CD7E}">
  <ds:schemaRefs>
    <ds:schemaRef ds:uri="http://schemas.microsoft.com/sharepoint/v3/contenttype/forms"/>
  </ds:schemaRefs>
</ds:datastoreItem>
</file>

<file path=customXml/itemProps4.xml><?xml version="1.0" encoding="utf-8"?>
<ds:datastoreItem xmlns:ds="http://schemas.openxmlformats.org/officeDocument/2006/customXml" ds:itemID="{0F53C499-BC9D-4CB3-AD43-03375D0C79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ebc213a-38e7-4133-aa23-336c84f9276a"/>
    <ds:schemaRef ds:uri="http://purl.org/dc/elements/1.1/"/>
    <ds:schemaRef ds:uri="http://schemas.microsoft.com/office/2006/metadata/properties"/>
    <ds:schemaRef ds:uri="7f0970eb-09af-4d42-9211-f48f0c3298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106512</TotalTime>
  <Words>2686</Words>
  <Application>Microsoft Office PowerPoint</Application>
  <PresentationFormat>On-screen Show (4:3)</PresentationFormat>
  <Paragraphs>414</Paragraphs>
  <Slides>39</Slides>
  <Notes>38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39</vt:i4>
      </vt:variant>
    </vt:vector>
  </HeadingPairs>
  <TitlesOfParts>
    <vt:vector size="55" baseType="lpstr">
      <vt:lpstr>Arial</vt:lpstr>
      <vt:lpstr>Calibri</vt:lpstr>
      <vt:lpstr>Calibri Light</vt:lpstr>
      <vt:lpstr>Impact</vt:lpstr>
      <vt:lpstr>Segoe UI Historic</vt:lpstr>
      <vt:lpstr>STIXGeneral-Regular</vt:lpstr>
      <vt:lpstr>Times</vt:lpstr>
      <vt:lpstr>Trebuchet MS</vt:lpstr>
      <vt:lpstr>Wingdings</vt:lpstr>
      <vt:lpstr>Title Page Slides</vt:lpstr>
      <vt:lpstr>Body Copy Slides</vt:lpstr>
      <vt:lpstr>Image Only Slides</vt:lpstr>
      <vt:lpstr>1_Body Copy Slides</vt:lpstr>
      <vt:lpstr>Image Only Slide</vt:lpstr>
      <vt:lpstr>Office Theme</vt:lpstr>
      <vt:lpstr>2_Body Copy Slides</vt:lpstr>
      <vt:lpstr>SFU Research Administration Enhanced Project Costing Refresher  May 31, 2023</vt:lpstr>
      <vt:lpstr>Agenda </vt:lpstr>
      <vt:lpstr>Background</vt:lpstr>
      <vt:lpstr>Current Status</vt:lpstr>
      <vt:lpstr>Session Objectives</vt:lpstr>
      <vt:lpstr>What is Enhanced Project Costing?</vt:lpstr>
      <vt:lpstr>How Does it Work?</vt:lpstr>
      <vt:lpstr>FAST Award List Views</vt:lpstr>
      <vt:lpstr>Award List Views Basics</vt:lpstr>
      <vt:lpstr>Award List Views – Level 1 “Overview”</vt:lpstr>
      <vt:lpstr>Award List Views– Level 2 “Project View”</vt:lpstr>
      <vt:lpstr>Award List Views Recap</vt:lpstr>
      <vt:lpstr>Award List Views Tips</vt:lpstr>
      <vt:lpstr>Enhanced Payroll Encumbrances</vt:lpstr>
      <vt:lpstr>Payroll Encumbrance Basics</vt:lpstr>
      <vt:lpstr>Payroll Encumbrance Basics</vt:lpstr>
      <vt:lpstr>Encumbrances Tips</vt:lpstr>
      <vt:lpstr>Questions?</vt:lpstr>
      <vt:lpstr>Appendix 1 </vt:lpstr>
      <vt:lpstr>Key Terms </vt:lpstr>
      <vt:lpstr>Key Terms</vt:lpstr>
      <vt:lpstr>Key Terms</vt:lpstr>
      <vt:lpstr>Appendix 2 </vt:lpstr>
      <vt:lpstr>Project Status Summary</vt:lpstr>
      <vt:lpstr>Appendix 3 </vt:lpstr>
      <vt:lpstr>Award List Views – Level 1 “Overview”</vt:lpstr>
      <vt:lpstr>Award List Views – Level 1 “Overview”</vt:lpstr>
      <vt:lpstr>Award List Views– Level 1 “Overview”</vt:lpstr>
      <vt:lpstr>PowerPoint Presentation</vt:lpstr>
      <vt:lpstr>PowerPoint Presentation</vt:lpstr>
      <vt:lpstr>PowerPoint Presentation</vt:lpstr>
      <vt:lpstr>PowerPoint Presentation</vt:lpstr>
      <vt:lpstr>Appendix 4 </vt:lpstr>
      <vt:lpstr>About Payroll Encumbrances</vt:lpstr>
      <vt:lpstr>Enhanced Payrol Encumbrance Report in Myinfo</vt:lpstr>
      <vt:lpstr>Enhanced Payroll Encumbrance Report (cont’d)</vt:lpstr>
      <vt:lpstr>Payroll Encumbrance in Operating Statement View</vt:lpstr>
      <vt:lpstr>Payroll Encumbrance in Award List View</vt:lpstr>
      <vt:lpstr>Payroll Encumbrance in Award List View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 Program-FAST Training-Faculty Admin</dc:title>
  <dc:creator>Microsoft Office User</dc:creator>
  <cp:lastModifiedBy>Leeann Liew</cp:lastModifiedBy>
  <cp:revision>1971</cp:revision>
  <cp:lastPrinted>2023-05-30T16:03:11Z</cp:lastPrinted>
  <dcterms:created xsi:type="dcterms:W3CDTF">2019-03-19T21:21:49Z</dcterms:created>
  <dcterms:modified xsi:type="dcterms:W3CDTF">2023-05-31T23:56:34Z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0x010100A215237BC16A9A4981768C6173ED8DA5</vt:lpwstr>
  </property>
  <property fmtid="{D5CDD505-2E9C-101B-9397-08002B2CF9AE}" pid="3" name="_dlc_DocIdItemGuid">
    <vt:lpwstr>b6834ae5-d211-4f89-8de8-fdac11c75d3a</vt:lpwstr>
  </property>
</Properties>
</file>