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92" r:id="rId3"/>
    <p:sldId id="258" r:id="rId4"/>
    <p:sldId id="270" r:id="rId5"/>
    <p:sldId id="260" r:id="rId6"/>
    <p:sldId id="293" r:id="rId7"/>
    <p:sldId id="273" r:id="rId8"/>
    <p:sldId id="274" r:id="rId9"/>
    <p:sldId id="276" r:id="rId10"/>
    <p:sldId id="280" r:id="rId11"/>
    <p:sldId id="281" r:id="rId12"/>
    <p:sldId id="283" r:id="rId13"/>
    <p:sldId id="284" r:id="rId14"/>
    <p:sldId id="285" r:id="rId15"/>
    <p:sldId id="286" r:id="rId16"/>
    <p:sldId id="287" r:id="rId17"/>
    <p:sldId id="288" r:id="rId18"/>
    <p:sldId id="289" r:id="rId19"/>
    <p:sldId id="290" r:id="rId20"/>
    <p:sldId id="291" r:id="rId21"/>
    <p:sldId id="268" r:id="rId2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BFF64"/>
    <a:srgbClr val="CC0633"/>
    <a:srgbClr val="A6192E"/>
    <a:srgbClr val="A619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B76A59-8C19-4821-9673-A773BEF57CED}" v="65" dt="2023-06-12T17:09:28.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8" autoAdjust="0"/>
    <p:restoredTop sz="82055" autoAdjust="0"/>
  </p:normalViewPr>
  <p:slideViewPr>
    <p:cSldViewPr snapToGrid="0" snapToObjects="1">
      <p:cViewPr varScale="1">
        <p:scale>
          <a:sx n="120" d="100"/>
          <a:sy n="120" d="100"/>
        </p:scale>
        <p:origin x="216" y="108"/>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2" d="100"/>
          <a:sy n="92" d="100"/>
        </p:scale>
        <p:origin x="233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Makortoff" userId="S::sam32@sfu.ca::d61dc53e-4626-419a-a286-9cd6422f0201" providerId="AD" clId="Web-{C6B76A59-8C19-4821-9673-A773BEF57CED}"/>
    <pc:docChg chg="modSld">
      <pc:chgData name="Stacey Makortoff" userId="S::sam32@sfu.ca::d61dc53e-4626-419a-a286-9cd6422f0201" providerId="AD" clId="Web-{C6B76A59-8C19-4821-9673-A773BEF57CED}" dt="2023-06-12T17:09:28.505" v="61" actId="1076"/>
      <pc:docMkLst>
        <pc:docMk/>
      </pc:docMkLst>
      <pc:sldChg chg="addSp delSp modSp">
        <pc:chgData name="Stacey Makortoff" userId="S::sam32@sfu.ca::d61dc53e-4626-419a-a286-9cd6422f0201" providerId="AD" clId="Web-{C6B76A59-8C19-4821-9673-A773BEF57CED}" dt="2023-06-12T17:09:28.505" v="61" actId="1076"/>
        <pc:sldMkLst>
          <pc:docMk/>
          <pc:sldMk cId="1592715594" sldId="256"/>
        </pc:sldMkLst>
        <pc:spChg chg="mod">
          <ac:chgData name="Stacey Makortoff" userId="S::sam32@sfu.ca::d61dc53e-4626-419a-a286-9cd6422f0201" providerId="AD" clId="Web-{C6B76A59-8C19-4821-9673-A773BEF57CED}" dt="2023-06-12T17:04:49.726" v="32" actId="1076"/>
          <ac:spMkLst>
            <pc:docMk/>
            <pc:sldMk cId="1592715594" sldId="256"/>
            <ac:spMk id="4" creationId="{00000000-0000-0000-0000-000000000000}"/>
          </ac:spMkLst>
        </pc:spChg>
        <pc:spChg chg="mod">
          <ac:chgData name="Stacey Makortoff" userId="S::sam32@sfu.ca::d61dc53e-4626-419a-a286-9cd6422f0201" providerId="AD" clId="Web-{C6B76A59-8C19-4821-9673-A773BEF57CED}" dt="2023-06-12T17:09:28.505" v="61" actId="1076"/>
          <ac:spMkLst>
            <pc:docMk/>
            <pc:sldMk cId="1592715594" sldId="256"/>
            <ac:spMk id="5" creationId="{00000000-0000-0000-0000-000000000000}"/>
          </ac:spMkLst>
        </pc:spChg>
        <pc:picChg chg="add del mod">
          <ac:chgData name="Stacey Makortoff" userId="S::sam32@sfu.ca::d61dc53e-4626-419a-a286-9cd6422f0201" providerId="AD" clId="Web-{C6B76A59-8C19-4821-9673-A773BEF57CED}" dt="2023-06-12T16:59:44.041" v="2"/>
          <ac:picMkLst>
            <pc:docMk/>
            <pc:sldMk cId="1592715594" sldId="256"/>
            <ac:picMk id="2" creationId="{C816557A-808A-2C65-2ABC-20B1089E4A2C}"/>
          </ac:picMkLst>
        </pc:picChg>
        <pc:picChg chg="add mod ord">
          <ac:chgData name="Stacey Makortoff" userId="S::sam32@sfu.ca::d61dc53e-4626-419a-a286-9cd6422f0201" providerId="AD" clId="Web-{C6B76A59-8C19-4821-9673-A773BEF57CED}" dt="2023-06-12T17:06:13.037" v="42" actId="14100"/>
          <ac:picMkLst>
            <pc:docMk/>
            <pc:sldMk cId="1592715594" sldId="256"/>
            <ac:picMk id="3" creationId="{CEB641CD-7DA4-FDC5-0104-1FAFB4B033B3}"/>
          </ac:picMkLst>
        </pc:picChg>
        <pc:picChg chg="mod">
          <ac:chgData name="Stacey Makortoff" userId="S::sam32@sfu.ca::d61dc53e-4626-419a-a286-9cd6422f0201" providerId="AD" clId="Web-{C6B76A59-8C19-4821-9673-A773BEF57CED}" dt="2023-06-12T17:06:05.709" v="41" actId="1076"/>
          <ac:picMkLst>
            <pc:docMk/>
            <pc:sldMk cId="1592715594" sldId="256"/>
            <ac:picMk id="6" creationId="{64D7031F-B4EA-44D6-8747-A80FE2F17CA7}"/>
          </ac:picMkLst>
        </pc:picChg>
        <pc:picChg chg="add mod ord">
          <ac:chgData name="Stacey Makortoff" userId="S::sam32@sfu.ca::d61dc53e-4626-419a-a286-9cd6422f0201" providerId="AD" clId="Web-{C6B76A59-8C19-4821-9673-A773BEF57CED}" dt="2023-06-12T17:04:13.429" v="28"/>
          <ac:picMkLst>
            <pc:docMk/>
            <pc:sldMk cId="1592715594" sldId="256"/>
            <ac:picMk id="7" creationId="{B3DCF582-7F7B-7DC4-0454-42C0D78D510E}"/>
          </ac:picMkLst>
        </pc:picChg>
        <pc:picChg chg="add del">
          <ac:chgData name="Stacey Makortoff" userId="S::sam32@sfu.ca::d61dc53e-4626-419a-a286-9cd6422f0201" providerId="AD" clId="Web-{C6B76A59-8C19-4821-9673-A773BEF57CED}" dt="2023-06-12T17:01:21.524" v="16"/>
          <ac:picMkLst>
            <pc:docMk/>
            <pc:sldMk cId="1592715594" sldId="256"/>
            <ac:picMk id="8" creationId="{00000000-0000-0000-0000-000000000000}"/>
          </ac:picMkLst>
        </pc:picChg>
        <pc:picChg chg="add mod ord modCrop">
          <ac:chgData name="Stacey Makortoff" userId="S::sam32@sfu.ca::d61dc53e-4626-419a-a286-9cd6422f0201" providerId="AD" clId="Web-{C6B76A59-8C19-4821-9673-A773BEF57CED}" dt="2023-06-12T17:08:42.302" v="55" actId="1076"/>
          <ac:picMkLst>
            <pc:docMk/>
            <pc:sldMk cId="1592715594" sldId="256"/>
            <ac:picMk id="9" creationId="{921D0498-7F21-A6F3-E0A5-FCD05B14837F}"/>
          </ac:picMkLst>
        </pc:picChg>
        <pc:picChg chg="add mod modCrop">
          <ac:chgData name="Stacey Makortoff" userId="S::sam32@sfu.ca::d61dc53e-4626-419a-a286-9cd6422f0201" providerId="AD" clId="Web-{C6B76A59-8C19-4821-9673-A773BEF57CED}" dt="2023-06-12T17:09:14.958" v="60"/>
          <ac:picMkLst>
            <pc:docMk/>
            <pc:sldMk cId="1592715594" sldId="256"/>
            <ac:picMk id="10" creationId="{50EBE126-15D4-2F4A-3816-EF613B85DA4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CE2DAA-AF71-426B-A03D-03B6CBC2AAE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0D5F7A1-D76E-4233-87FD-206C8F048AC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D26F90D-BA05-4A5C-AC0D-EA2346500CC1}" type="datetimeFigureOut">
              <a:rPr lang="en-US" smtClean="0"/>
              <a:t>7/18/2024</a:t>
            </a:fld>
            <a:endParaRPr lang="en-US" dirty="0"/>
          </a:p>
        </p:txBody>
      </p:sp>
      <p:sp>
        <p:nvSpPr>
          <p:cNvPr id="4" name="Footer Placeholder 3">
            <a:extLst>
              <a:ext uri="{FF2B5EF4-FFF2-40B4-BE49-F238E27FC236}">
                <a16:creationId xmlns:a16="http://schemas.microsoft.com/office/drawing/2014/main" id="{982FD408-1901-4792-A191-7CA387284F2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1E1DF0D-EDFB-4741-B069-A3B958BBF04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6706815-C98B-4658-ADC4-E0EE9B7CBD53}" type="slidenum">
              <a:rPr lang="en-US" smtClean="0"/>
              <a:t>‹#›</a:t>
            </a:fld>
            <a:endParaRPr lang="en-US" dirty="0"/>
          </a:p>
        </p:txBody>
      </p:sp>
    </p:spTree>
    <p:extLst>
      <p:ext uri="{BB962C8B-B14F-4D97-AF65-F5344CB8AC3E}">
        <p14:creationId xmlns:p14="http://schemas.microsoft.com/office/powerpoint/2010/main" val="309968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BDE748-CED7-B94D-9479-F3F9CB57EF1C}" type="datetimeFigureOut">
              <a:rPr lang="en-US" smtClean="0"/>
              <a:t>7/18/2024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FF2D4D-EDDD-4F46-BA4D-D026B462C964}" type="slidenum">
              <a:rPr lang="en-US" smtClean="0"/>
              <a:t>‹#›</a:t>
            </a:fld>
            <a:endParaRPr lang="en-US" dirty="0"/>
          </a:p>
        </p:txBody>
      </p:sp>
    </p:spTree>
    <p:extLst>
      <p:ext uri="{BB962C8B-B14F-4D97-AF65-F5344CB8AC3E}">
        <p14:creationId xmlns:p14="http://schemas.microsoft.com/office/powerpoint/2010/main" val="37291253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F2D4D-EDDD-4F46-BA4D-D026B462C964}" type="slidenum">
              <a:rPr lang="en-US" smtClean="0"/>
              <a:t>1</a:t>
            </a:fld>
            <a:endParaRPr lang="en-US" dirty="0"/>
          </a:p>
        </p:txBody>
      </p:sp>
    </p:spTree>
    <p:extLst>
      <p:ext uri="{BB962C8B-B14F-4D97-AF65-F5344CB8AC3E}">
        <p14:creationId xmlns:p14="http://schemas.microsoft.com/office/powerpoint/2010/main" val="383071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For Trudeau, you apply directly to the Foundation, BUT our office is here to support you! We can read through your application and documents. If you are invited to an interview, we can provide practice interviews and contribute the costs you may incur. </a:t>
            </a:r>
          </a:p>
        </p:txBody>
      </p:sp>
      <p:sp>
        <p:nvSpPr>
          <p:cNvPr id="4" name="Slide Number Placeholder 3"/>
          <p:cNvSpPr>
            <a:spLocks noGrp="1"/>
          </p:cNvSpPr>
          <p:nvPr>
            <p:ph type="sldNum" sz="quarter" idx="5"/>
          </p:nvPr>
        </p:nvSpPr>
        <p:spPr/>
        <p:txBody>
          <a:bodyPr/>
          <a:lstStyle/>
          <a:p>
            <a:fld id="{F0FF2D4D-EDDD-4F46-BA4D-D026B462C964}" type="slidenum">
              <a:rPr lang="en-US" smtClean="0"/>
              <a:t>10</a:t>
            </a:fld>
            <a:endParaRPr lang="en-US" dirty="0"/>
          </a:p>
        </p:txBody>
      </p:sp>
    </p:spTree>
    <p:extLst>
      <p:ext uri="{BB962C8B-B14F-4D97-AF65-F5344CB8AC3E}">
        <p14:creationId xmlns:p14="http://schemas.microsoft.com/office/powerpoint/2010/main" val="2264675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F0FF2D4D-EDDD-4F46-BA4D-D026B462C964}" type="slidenum">
              <a:rPr lang="en-US" smtClean="0"/>
              <a:t>11</a:t>
            </a:fld>
            <a:endParaRPr lang="en-US" dirty="0"/>
          </a:p>
        </p:txBody>
      </p:sp>
    </p:spTree>
    <p:extLst>
      <p:ext uri="{BB962C8B-B14F-4D97-AF65-F5344CB8AC3E}">
        <p14:creationId xmlns:p14="http://schemas.microsoft.com/office/powerpoint/2010/main" val="3395069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F0FF2D4D-EDDD-4F46-BA4D-D026B462C964}" type="slidenum">
              <a:rPr lang="en-US" smtClean="0"/>
              <a:t>12</a:t>
            </a:fld>
            <a:endParaRPr lang="en-US" dirty="0"/>
          </a:p>
        </p:txBody>
      </p:sp>
    </p:spTree>
    <p:extLst>
      <p:ext uri="{BB962C8B-B14F-4D97-AF65-F5344CB8AC3E}">
        <p14:creationId xmlns:p14="http://schemas.microsoft.com/office/powerpoint/2010/main" val="86830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F2D4D-EDDD-4F46-BA4D-D026B462C964}" type="slidenum">
              <a:rPr lang="en-US" smtClean="0"/>
              <a:t>14</a:t>
            </a:fld>
            <a:endParaRPr lang="en-US" dirty="0"/>
          </a:p>
        </p:txBody>
      </p:sp>
    </p:spTree>
    <p:extLst>
      <p:ext uri="{BB962C8B-B14F-4D97-AF65-F5344CB8AC3E}">
        <p14:creationId xmlns:p14="http://schemas.microsoft.com/office/powerpoint/2010/main" val="1901842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5"/>
          </p:nvPr>
        </p:nvSpPr>
        <p:spPr/>
        <p:txBody>
          <a:bodyPr/>
          <a:lstStyle/>
          <a:p>
            <a:fld id="{F0FF2D4D-EDDD-4F46-BA4D-D026B462C964}" type="slidenum">
              <a:rPr lang="en-US" smtClean="0"/>
              <a:t>21</a:t>
            </a:fld>
            <a:endParaRPr lang="en-US" dirty="0"/>
          </a:p>
        </p:txBody>
      </p:sp>
    </p:spTree>
    <p:extLst>
      <p:ext uri="{BB962C8B-B14F-4D97-AF65-F5344CB8AC3E}">
        <p14:creationId xmlns:p14="http://schemas.microsoft.com/office/powerpoint/2010/main" val="291563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F2D4D-EDDD-4F46-BA4D-D026B462C964}" type="slidenum">
              <a:rPr lang="en-US" smtClean="0"/>
              <a:t>2</a:t>
            </a:fld>
            <a:endParaRPr lang="en-US" dirty="0"/>
          </a:p>
        </p:txBody>
      </p:sp>
    </p:spTree>
    <p:extLst>
      <p:ext uri="{BB962C8B-B14F-4D97-AF65-F5344CB8AC3E}">
        <p14:creationId xmlns:p14="http://schemas.microsoft.com/office/powerpoint/2010/main" val="894820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F2D4D-EDDD-4F46-BA4D-D026B462C964}" type="slidenum">
              <a:rPr lang="en-US" smtClean="0"/>
              <a:t>3</a:t>
            </a:fld>
            <a:endParaRPr lang="en-US" dirty="0"/>
          </a:p>
        </p:txBody>
      </p:sp>
    </p:spTree>
    <p:extLst>
      <p:ext uri="{BB962C8B-B14F-4D97-AF65-F5344CB8AC3E}">
        <p14:creationId xmlns:p14="http://schemas.microsoft.com/office/powerpoint/2010/main" val="2331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The green boxes match the webpages on our website. For the External &amp; Additional Awards, we’ve organized by research area and outlined details regarding the organization –we recommend students subscribe to the organizations that are a match so you don’t miss funding or event opportunities.  </a:t>
            </a:r>
          </a:p>
        </p:txBody>
      </p:sp>
      <p:sp>
        <p:nvSpPr>
          <p:cNvPr id="4" name="Slide Number Placeholder 3"/>
          <p:cNvSpPr>
            <a:spLocks noGrp="1"/>
          </p:cNvSpPr>
          <p:nvPr>
            <p:ph type="sldNum" sz="quarter" idx="5"/>
          </p:nvPr>
        </p:nvSpPr>
        <p:spPr/>
        <p:txBody>
          <a:bodyPr/>
          <a:lstStyle/>
          <a:p>
            <a:fld id="{F0FF2D4D-EDDD-4F46-BA4D-D026B462C964}" type="slidenum">
              <a:rPr lang="en-US" smtClean="0"/>
              <a:t>4</a:t>
            </a:fld>
            <a:endParaRPr lang="en-US" dirty="0"/>
          </a:p>
        </p:txBody>
      </p:sp>
    </p:spTree>
    <p:extLst>
      <p:ext uri="{BB962C8B-B14F-4D97-AF65-F5344CB8AC3E}">
        <p14:creationId xmlns:p14="http://schemas.microsoft.com/office/powerpoint/2010/main" val="15204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 Tip: if you have to justify why your research fits within a specific agency, use some of the wording from the science.gc.ca website</a:t>
            </a:r>
          </a:p>
        </p:txBody>
      </p:sp>
      <p:sp>
        <p:nvSpPr>
          <p:cNvPr id="4" name="Slide Number Placeholder 3"/>
          <p:cNvSpPr>
            <a:spLocks noGrp="1"/>
          </p:cNvSpPr>
          <p:nvPr>
            <p:ph type="sldNum" sz="quarter" idx="5"/>
          </p:nvPr>
        </p:nvSpPr>
        <p:spPr/>
        <p:txBody>
          <a:bodyPr/>
          <a:lstStyle/>
          <a:p>
            <a:fld id="{F0FF2D4D-EDDD-4F46-BA4D-D026B462C964}" type="slidenum">
              <a:rPr lang="en-US" smtClean="0"/>
              <a:t>5</a:t>
            </a:fld>
            <a:endParaRPr lang="en-US" dirty="0"/>
          </a:p>
        </p:txBody>
      </p:sp>
    </p:spTree>
    <p:extLst>
      <p:ext uri="{BB962C8B-B14F-4D97-AF65-F5344CB8AC3E}">
        <p14:creationId xmlns:p14="http://schemas.microsoft.com/office/powerpoint/2010/main" val="3688151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 Tip: if you have to justify why your research fits within a specific agency, use some of the wording from the science.gc.ca website</a:t>
            </a:r>
          </a:p>
        </p:txBody>
      </p:sp>
      <p:sp>
        <p:nvSpPr>
          <p:cNvPr id="4" name="Slide Number Placeholder 3"/>
          <p:cNvSpPr>
            <a:spLocks noGrp="1"/>
          </p:cNvSpPr>
          <p:nvPr>
            <p:ph type="sldNum" sz="quarter" idx="5"/>
          </p:nvPr>
        </p:nvSpPr>
        <p:spPr/>
        <p:txBody>
          <a:bodyPr/>
          <a:lstStyle/>
          <a:p>
            <a:fld id="{F0FF2D4D-EDDD-4F46-BA4D-D026B462C964}" type="slidenum">
              <a:rPr lang="en-US" smtClean="0"/>
              <a:t>6</a:t>
            </a:fld>
            <a:endParaRPr lang="en-US" dirty="0"/>
          </a:p>
        </p:txBody>
      </p:sp>
    </p:spTree>
    <p:extLst>
      <p:ext uri="{BB962C8B-B14F-4D97-AF65-F5344CB8AC3E}">
        <p14:creationId xmlns:p14="http://schemas.microsoft.com/office/powerpoint/2010/main" val="3415652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Vanier is open to international students. Leadership is an important criterion! So is Academic Excellence and Research Potential. </a:t>
            </a:r>
          </a:p>
        </p:txBody>
      </p:sp>
      <p:sp>
        <p:nvSpPr>
          <p:cNvPr id="4" name="Slide Number Placeholder 3"/>
          <p:cNvSpPr>
            <a:spLocks noGrp="1"/>
          </p:cNvSpPr>
          <p:nvPr>
            <p:ph type="sldNum" sz="quarter" idx="5"/>
          </p:nvPr>
        </p:nvSpPr>
        <p:spPr/>
        <p:txBody>
          <a:bodyPr/>
          <a:lstStyle/>
          <a:p>
            <a:fld id="{F0FF2D4D-EDDD-4F46-BA4D-D026B462C964}" type="slidenum">
              <a:rPr lang="en-US" smtClean="0"/>
              <a:t>7</a:t>
            </a:fld>
            <a:endParaRPr lang="en-US" dirty="0"/>
          </a:p>
        </p:txBody>
      </p:sp>
    </p:spTree>
    <p:extLst>
      <p:ext uri="{BB962C8B-B14F-4D97-AF65-F5344CB8AC3E}">
        <p14:creationId xmlns:p14="http://schemas.microsoft.com/office/powerpoint/2010/main" val="2890312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If you completed a master’s, then started a PhD without a transfer or any leaves throughout your PhD, you may not be eligible if your PhD start BEFORE September 2023. </a:t>
            </a:r>
          </a:p>
          <a:p>
            <a:r>
              <a:rPr lang="en-US" dirty="0">
                <a:highlight>
                  <a:srgbClr val="FFFF00"/>
                </a:highlight>
              </a:rPr>
              <a:t>If you are a master’s – PhD transfer, without any leaves throughout either, you may not be eligible if your master’s started BEFORE September 2022.</a:t>
            </a:r>
          </a:p>
        </p:txBody>
      </p:sp>
      <p:sp>
        <p:nvSpPr>
          <p:cNvPr id="4" name="Slide Number Placeholder 3"/>
          <p:cNvSpPr>
            <a:spLocks noGrp="1"/>
          </p:cNvSpPr>
          <p:nvPr>
            <p:ph type="sldNum" sz="quarter" idx="5"/>
          </p:nvPr>
        </p:nvSpPr>
        <p:spPr/>
        <p:txBody>
          <a:bodyPr/>
          <a:lstStyle/>
          <a:p>
            <a:fld id="{F0FF2D4D-EDDD-4F46-BA4D-D026B462C964}" type="slidenum">
              <a:rPr lang="en-US" smtClean="0"/>
              <a:t>8</a:t>
            </a:fld>
            <a:endParaRPr lang="en-US" dirty="0"/>
          </a:p>
        </p:txBody>
      </p:sp>
    </p:spTree>
    <p:extLst>
      <p:ext uri="{BB962C8B-B14F-4D97-AF65-F5344CB8AC3E}">
        <p14:creationId xmlns:p14="http://schemas.microsoft.com/office/powerpoint/2010/main" val="441415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dates for 2024</a:t>
            </a:r>
          </a:p>
        </p:txBody>
      </p:sp>
      <p:sp>
        <p:nvSpPr>
          <p:cNvPr id="4" name="Slide Number Placeholder 3"/>
          <p:cNvSpPr>
            <a:spLocks noGrp="1"/>
          </p:cNvSpPr>
          <p:nvPr>
            <p:ph type="sldNum" sz="quarter" idx="5"/>
          </p:nvPr>
        </p:nvSpPr>
        <p:spPr/>
        <p:txBody>
          <a:bodyPr/>
          <a:lstStyle/>
          <a:p>
            <a:fld id="{F0FF2D4D-EDDD-4F46-BA4D-D026B462C964}" type="slidenum">
              <a:rPr lang="en-US" smtClean="0"/>
              <a:t>9</a:t>
            </a:fld>
            <a:endParaRPr lang="en-US" dirty="0"/>
          </a:p>
        </p:txBody>
      </p:sp>
    </p:spTree>
    <p:extLst>
      <p:ext uri="{BB962C8B-B14F-4D97-AF65-F5344CB8AC3E}">
        <p14:creationId xmlns:p14="http://schemas.microsoft.com/office/powerpoint/2010/main" val="310335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BC1644-905A-5F45-81C5-317EF83C0B13}"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5A9CCD-7C12-C147-B0A2-0453B8C1F83F}" type="slidenum">
              <a:rPr lang="en-US" smtClean="0"/>
              <a:t>‹#›</a:t>
            </a:fld>
            <a:endParaRPr lang="en-US" dirty="0"/>
          </a:p>
        </p:txBody>
      </p:sp>
      <p:sp>
        <p:nvSpPr>
          <p:cNvPr id="8" name="Content Placeholder 7">
            <a:extLst>
              <a:ext uri="{FF2B5EF4-FFF2-40B4-BE49-F238E27FC236}">
                <a16:creationId xmlns:a16="http://schemas.microsoft.com/office/drawing/2014/main" id="{4F6F75AB-27C4-402E-BD8D-8CAA2C20EF91}"/>
              </a:ext>
            </a:extLst>
          </p:cNvPr>
          <p:cNvSpPr>
            <a:spLocks noGrp="1"/>
          </p:cNvSpPr>
          <p:nvPr>
            <p:ph sz="quarter" idx="13"/>
          </p:nvPr>
        </p:nvSpPr>
        <p:spPr>
          <a:xfrm>
            <a:off x="149225" y="13049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86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C1644-905A-5F45-81C5-317EF83C0B13}"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223932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C1644-905A-5F45-81C5-317EF83C0B13}"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108166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C1644-905A-5F45-81C5-317EF83C0B13}"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169197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C1644-905A-5F45-81C5-317EF83C0B13}"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152080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BC1644-905A-5F45-81C5-317EF83C0B13}" type="datetimeFigureOut">
              <a:rPr lang="en-US" smtClean="0"/>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27384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BC1644-905A-5F45-81C5-317EF83C0B13}" type="datetimeFigureOut">
              <a:rPr lang="en-US" smtClean="0"/>
              <a:t>7/18/2024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387475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BC1644-905A-5F45-81C5-317EF83C0B13}" type="datetimeFigureOut">
              <a:rPr lang="en-US" smtClean="0"/>
              <a:t>7/18/2024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185773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C1644-905A-5F45-81C5-317EF83C0B13}" type="datetimeFigureOut">
              <a:rPr lang="en-US" smtClean="0"/>
              <a:t>7/18/2024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265890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BC1644-905A-5F45-81C5-317EF83C0B13}" type="datetimeFigureOut">
              <a:rPr lang="en-US" smtClean="0"/>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400942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BC1644-905A-5F45-81C5-317EF83C0B13}" type="datetimeFigureOut">
              <a:rPr lang="en-US" smtClean="0"/>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144835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2BC1644-905A-5F45-81C5-317EF83C0B13}" type="datetimeFigureOut">
              <a:rPr lang="en-US" smtClean="0"/>
              <a:t>7/18/2024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15A9CCD-7C12-C147-B0A2-0453B8C1F83F}" type="slidenum">
              <a:rPr lang="en-US" smtClean="0"/>
              <a:t>‹#›</a:t>
            </a:fld>
            <a:endParaRPr lang="en-US" dirty="0"/>
          </a:p>
        </p:txBody>
      </p:sp>
    </p:spTree>
    <p:extLst>
      <p:ext uri="{BB962C8B-B14F-4D97-AF65-F5344CB8AC3E}">
        <p14:creationId xmlns:p14="http://schemas.microsoft.com/office/powerpoint/2010/main" val="2363420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fdnpetf.smartsimple.ca/s_Login.js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trudeaufoundation.ca/scholarship" TargetMode="External"/><Relationship Id="rId5" Type="http://schemas.openxmlformats.org/officeDocument/2006/relationships/hyperlink" Target="https://www.trudeaufoundation.ca/" TargetMode="External"/><Relationship Id="rId4" Type="http://schemas.openxmlformats.org/officeDocument/2006/relationships/hyperlink" Target="https://www.trudeaufoundation.ca/scientific-cycl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vanier.gc.ca/en/nomination_process-processus_de_mise_en_candidature.html#d2" TargetMode="External"/><Relationship Id="rId3" Type="http://schemas.openxmlformats.org/officeDocument/2006/relationships/hyperlink" Target="https://vanier.gc.ca/en/nomination_process-processus_de_mise_en_candidature.html#e4" TargetMode="External"/><Relationship Id="rId7" Type="http://schemas.openxmlformats.org/officeDocument/2006/relationships/hyperlink" Target="https://vanier.gc.ca/en/nomination_process-processus_de_mise_en_candidature.html#d4" TargetMode="External"/><Relationship Id="rId2" Type="http://schemas.openxmlformats.org/officeDocument/2006/relationships/hyperlink" Target="https://vanier.gc.ca/en/nomination_process-processus_de_mise_en_candidature.html#e5" TargetMode="External"/><Relationship Id="rId1" Type="http://schemas.openxmlformats.org/officeDocument/2006/relationships/slideLayout" Target="../slideLayouts/slideLayout2.xml"/><Relationship Id="rId6" Type="http://schemas.openxmlformats.org/officeDocument/2006/relationships/hyperlink" Target="https://vanier.gc.ca/en/nomination_process-processus_de_mise_en_candidature.html#des1" TargetMode="External"/><Relationship Id="rId11" Type="http://schemas.openxmlformats.org/officeDocument/2006/relationships/hyperlink" Target="https://www.sfu.ca/gradstudies/awards-funding/external-gov-funded/vanier-cgs.html" TargetMode="External"/><Relationship Id="rId5" Type="http://schemas.openxmlformats.org/officeDocument/2006/relationships/hyperlink" Target="https://vanier.gc.ca/en/nomination_process-processus_de_mise_en_candidature.html#d3" TargetMode="External"/><Relationship Id="rId10" Type="http://schemas.openxmlformats.org/officeDocument/2006/relationships/hyperlink" Target="https://vanier.gc.ca/en/nomination_process-processus_de_mise_en_candidature.html#att2" TargetMode="External"/><Relationship Id="rId4" Type="http://schemas.openxmlformats.org/officeDocument/2006/relationships/hyperlink" Target="https://vanier.gc.ca/en/completing_ccv.html" TargetMode="External"/><Relationship Id="rId9" Type="http://schemas.openxmlformats.org/officeDocument/2006/relationships/hyperlink" Target="https://vanier.gc.ca/en/nomination_process-processus_de_mise_en_candidature.html#att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vanier.gc.ca/en/selection_committee_guide-comite_selection_lignes.html#b0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vanier.gc.ca/en/equity_diversity_inclusion-equite_diversite_inclusion.html" TargetMode="External"/><Relationship Id="rId2" Type="http://schemas.openxmlformats.org/officeDocument/2006/relationships/hyperlink" Target="https://vanier.gc.ca/en/nomination_process-processus_de_mise_en_candidature.html#att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radcoach.com/what-is-research-methodology/" TargetMode="External"/><Relationship Id="rId2" Type="http://schemas.openxmlformats.org/officeDocument/2006/relationships/hyperlink" Target="https://research.com/research/how-to-write-research-methodolog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shrc-crsh.gc.ca/funding-financement/programs-programmes/definitions-eng.aspx#km-m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shrc-crsh.gc.ca/funding-financement/policies-politiques/knowledge_mobilisation-mobilisation_des_connaissances-eng.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lib.sfu.ca/about/branches-depts/rc/writing-theses/writing/writing-services#-read-ahead-servi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png"/><Relationship Id="rId7" Type="http://schemas.openxmlformats.org/officeDocument/2006/relationships/hyperlink" Target="https://www.musqueam.bc.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squamish.net/" TargetMode="External"/><Relationship Id="rId5" Type="http://schemas.openxmlformats.org/officeDocument/2006/relationships/hyperlink" Target="https://www.kwikwetlem.com/" TargetMode="External"/><Relationship Id="rId4" Type="http://schemas.openxmlformats.org/officeDocument/2006/relationships/hyperlink" Target="https://twnation.ca/"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twp.duke.edu/students/graduate/twpws-student-resourc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sfu.ca/gradstudies/awards-funding/external-gov-funded.html"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hyperlink" Target="https://www.sfu.ca/communityengagement/food-security/sfu-food-pantry.html" TargetMode="External"/><Relationship Id="rId3" Type="http://schemas.openxmlformats.org/officeDocument/2006/relationships/image" Target="../media/image4.png"/><Relationship Id="rId7" Type="http://schemas.openxmlformats.org/officeDocument/2006/relationships/hyperlink" Target="https://www.sfu.ca/coop.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fu.ca/students/financialaid.html" TargetMode="External"/><Relationship Id="rId5" Type="http://schemas.openxmlformats.org/officeDocument/2006/relationships/hyperlink" Target="https://www.sfu.ca/gradstudies/awards-funding/other-funding.html" TargetMode="External"/><Relationship Id="rId4" Type="http://schemas.openxmlformats.org/officeDocument/2006/relationships/hyperlink" Target="https://www.sfu.ca/gradstudies/awards-funding/internal-donor-funded.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cience.gc.ca/site/science/en/interagency-research-funding/policies-and-guidelines/selecting-appropriate-federal-granting-agenc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fu.ca/gradstudies/awards-funding/external-gov-funded/vanier-cgs.html" TargetMode="External"/><Relationship Id="rId3" Type="http://schemas.openxmlformats.org/officeDocument/2006/relationships/image" Target="../media/image4.png"/><Relationship Id="rId7" Type="http://schemas.openxmlformats.org/officeDocument/2006/relationships/hyperlink" Target="https://vanier.gc.ca/en/nomination_process-processus_de_mise_en_candidatur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vanier.gc.ca/en/home-accueil.html" TargetMode="External"/><Relationship Id="rId5" Type="http://schemas.openxmlformats.org/officeDocument/2006/relationships/hyperlink" Target="https://ccv-cvc.ca/" TargetMode="External"/><Relationship Id="rId4" Type="http://schemas.openxmlformats.org/officeDocument/2006/relationships/hyperlink" Target="https://vanier.gc.ca/en/nomination_process-processus_de_mise_en_candidature.html#e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A picture containing mountain, sky, outdoor, nature&#10;&#10;Description automatically generated">
            <a:extLst>
              <a:ext uri="{FF2B5EF4-FFF2-40B4-BE49-F238E27FC236}">
                <a16:creationId xmlns:a16="http://schemas.microsoft.com/office/drawing/2014/main" id="{B3DCF582-7F7B-7DC4-0454-42C0D78D510E}"/>
              </a:ext>
            </a:extLst>
          </p:cNvPr>
          <p:cNvPicPr>
            <a:picLocks noChangeAspect="1"/>
          </p:cNvPicPr>
          <p:nvPr/>
        </p:nvPicPr>
        <p:blipFill>
          <a:blip r:embed="rId3"/>
          <a:stretch>
            <a:fillRect/>
          </a:stretch>
        </p:blipFill>
        <p:spPr>
          <a:xfrm>
            <a:off x="-120925" y="-694910"/>
            <a:ext cx="9327872" cy="6210299"/>
          </a:xfrm>
          <a:prstGeom prst="rect">
            <a:avLst/>
          </a:prstGeom>
        </p:spPr>
      </p:pic>
      <p:pic>
        <p:nvPicPr>
          <p:cNvPr id="3" name="Picture 6">
            <a:extLst>
              <a:ext uri="{FF2B5EF4-FFF2-40B4-BE49-F238E27FC236}">
                <a16:creationId xmlns:a16="http://schemas.microsoft.com/office/drawing/2014/main" id="{CEB641CD-7DA4-FDC5-0104-1FAFB4B033B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58519" y="3351847"/>
            <a:ext cx="3960534" cy="1842445"/>
          </a:xfrm>
          <a:prstGeom prst="rect">
            <a:avLst/>
          </a:prstGeom>
        </p:spPr>
      </p:pic>
      <p:pic>
        <p:nvPicPr>
          <p:cNvPr id="9" name="Picture 9">
            <a:extLst>
              <a:ext uri="{FF2B5EF4-FFF2-40B4-BE49-F238E27FC236}">
                <a16:creationId xmlns:a16="http://schemas.microsoft.com/office/drawing/2014/main" id="{921D0498-7F21-A6F3-E0A5-FCD05B14837F}"/>
              </a:ext>
            </a:extLst>
          </p:cNvPr>
          <p:cNvPicPr>
            <a:picLocks noChangeAspect="1"/>
          </p:cNvPicPr>
          <p:nvPr/>
        </p:nvPicPr>
        <p:blipFill rotWithShape="1">
          <a:blip r:embed="rId5"/>
          <a:srcRect l="102" t="19243" r="-1150" b="10726"/>
          <a:stretch/>
        </p:blipFill>
        <p:spPr>
          <a:xfrm>
            <a:off x="5258519" y="-363607"/>
            <a:ext cx="3993894" cy="1849182"/>
          </a:xfrm>
          <a:prstGeom prst="rect">
            <a:avLst/>
          </a:prstGeom>
        </p:spPr>
      </p:pic>
      <p:sp>
        <p:nvSpPr>
          <p:cNvPr id="5" name="Rectangle 4"/>
          <p:cNvSpPr/>
          <p:nvPr/>
        </p:nvSpPr>
        <p:spPr>
          <a:xfrm>
            <a:off x="-106072" y="1712173"/>
            <a:ext cx="7560563" cy="1484473"/>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4" name="Rectangle 3"/>
          <p:cNvSpPr/>
          <p:nvPr/>
        </p:nvSpPr>
        <p:spPr>
          <a:xfrm>
            <a:off x="195091" y="1888492"/>
            <a:ext cx="6724902" cy="1058303"/>
          </a:xfrm>
          <a:prstGeom prst="rect">
            <a:avLst/>
          </a:prstGeom>
        </p:spPr>
        <p:txBody>
          <a:bodyPr wrap="square">
            <a:spAutoFit/>
          </a:bodyPr>
          <a:lstStyle/>
          <a:p>
            <a:pPr>
              <a:lnSpc>
                <a:spcPct val="150000"/>
              </a:lnSpc>
            </a:pPr>
            <a:r>
              <a:rPr lang="en-US" sz="2400" b="1" dirty="0">
                <a:solidFill>
                  <a:schemeClr val="bg1"/>
                </a:solidFill>
              </a:rPr>
              <a:t>GRADUATE AWARDS + SCHOLARSHIPS</a:t>
            </a:r>
            <a:br>
              <a:rPr lang="en-US" sz="3200" dirty="0">
                <a:solidFill>
                  <a:schemeClr val="bg1"/>
                </a:solidFill>
              </a:rPr>
            </a:br>
            <a:r>
              <a:rPr lang="en-US" sz="2000" dirty="0">
                <a:solidFill>
                  <a:schemeClr val="bg1"/>
                </a:solidFill>
              </a:rPr>
              <a:t>Vanier CGS + Trudeau Foundation Scholarship (July 17, 2024)</a:t>
            </a:r>
            <a:endParaRPr lang="en-US" sz="2000" b="1" dirty="0">
              <a:solidFill>
                <a:schemeClr val="bg1"/>
              </a:solidFill>
              <a:latin typeface="Arial"/>
              <a:cs typeface="Arial"/>
            </a:endParaRPr>
          </a:p>
        </p:txBody>
      </p:sp>
      <p:pic>
        <p:nvPicPr>
          <p:cNvPr id="6" name="Picture 5">
            <a:extLst>
              <a:ext uri="{FF2B5EF4-FFF2-40B4-BE49-F238E27FC236}">
                <a16:creationId xmlns:a16="http://schemas.microsoft.com/office/drawing/2014/main" id="{64D7031F-B4EA-44D6-8747-A80FE2F17CA7}"/>
              </a:ext>
            </a:extLst>
          </p:cNvPr>
          <p:cNvPicPr>
            <a:picLocks noChangeAspect="1"/>
          </p:cNvPicPr>
          <p:nvPr/>
        </p:nvPicPr>
        <p:blipFill>
          <a:blip r:embed="rId6"/>
          <a:stretch>
            <a:fillRect/>
          </a:stretch>
        </p:blipFill>
        <p:spPr>
          <a:xfrm>
            <a:off x="262625" y="4498712"/>
            <a:ext cx="2298197" cy="460249"/>
          </a:xfrm>
          <a:prstGeom prst="rect">
            <a:avLst/>
          </a:prstGeom>
        </p:spPr>
      </p:pic>
      <p:pic>
        <p:nvPicPr>
          <p:cNvPr id="10" name="Picture 10">
            <a:extLst>
              <a:ext uri="{FF2B5EF4-FFF2-40B4-BE49-F238E27FC236}">
                <a16:creationId xmlns:a16="http://schemas.microsoft.com/office/drawing/2014/main" id="{50EBE126-15D4-2F4A-3816-EF613B85DA40}"/>
              </a:ext>
            </a:extLst>
          </p:cNvPr>
          <p:cNvPicPr>
            <a:picLocks noChangeAspect="1"/>
          </p:cNvPicPr>
          <p:nvPr/>
        </p:nvPicPr>
        <p:blipFill rotWithShape="1">
          <a:blip r:embed="rId7"/>
          <a:srcRect t="10265" r="-440" b="15894"/>
          <a:stretch/>
        </p:blipFill>
        <p:spPr>
          <a:xfrm>
            <a:off x="-120926" y="-363606"/>
            <a:ext cx="3795136" cy="1858032"/>
          </a:xfrm>
          <a:prstGeom prst="rect">
            <a:avLst/>
          </a:prstGeom>
        </p:spPr>
      </p:pic>
    </p:spTree>
    <p:extLst>
      <p:ext uri="{BB962C8B-B14F-4D97-AF65-F5344CB8AC3E}">
        <p14:creationId xmlns:p14="http://schemas.microsoft.com/office/powerpoint/2010/main" val="159271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10</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TRUDEAU FOUNDATION: $30,000 – $60,000 </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7" y="896859"/>
            <a:ext cx="8151141" cy="4042132"/>
          </a:xfrm>
          <a:prstGeom prst="rect">
            <a:avLst/>
          </a:prstGeom>
          <a:noFill/>
          <a:ln>
            <a:noFill/>
          </a:ln>
        </p:spPr>
        <p:txBody>
          <a:bodyPr wrap="square" rtlCol="0">
            <a:spAutoFit/>
          </a:bodyPr>
          <a:lstStyle/>
          <a:p>
            <a:r>
              <a:rPr lang="en-US" sz="1400" b="1" dirty="0"/>
              <a:t>Competition opens: September 9, 2024 </a:t>
            </a:r>
          </a:p>
          <a:p>
            <a:r>
              <a:rPr lang="en-US" sz="1400" b="1" dirty="0"/>
              <a:t>Deadline: November 20 (references) + November 25, 2024 (application)</a:t>
            </a:r>
          </a:p>
          <a:p>
            <a:r>
              <a:rPr lang="en-US" sz="1400" b="1" dirty="0"/>
              <a:t>Interviews: between January – March, 2025 </a:t>
            </a:r>
          </a:p>
          <a:p>
            <a:endParaRPr lang="en-US" sz="1400" b="1" dirty="0"/>
          </a:p>
          <a:p>
            <a:r>
              <a:rPr lang="en-US" sz="1400" b="1" dirty="0"/>
              <a:t>Funds: </a:t>
            </a:r>
            <a:r>
              <a:rPr lang="en-US" sz="1400" dirty="0"/>
              <a:t>Doctoral research</a:t>
            </a:r>
            <a:r>
              <a:rPr lang="en-CA" sz="1400" b="0" i="0" dirty="0">
                <a:solidFill>
                  <a:srgbClr val="4A5159"/>
                </a:solidFill>
                <a:effectLst/>
                <a:latin typeface="Maitree"/>
              </a:rPr>
              <a:t> </a:t>
            </a:r>
            <a:r>
              <a:rPr lang="en-CA" sz="1400" b="0" i="0" dirty="0">
                <a:effectLst/>
                <a:latin typeface="Maitree"/>
              </a:rPr>
              <a:t>related to the humanities or human sciences of direct relevance to the future of Canada; doctoral work must relate to at least one of the Foundation’s Four Themes: Human Rights and Dignity, Responsible Citizenship, Canada and the World, People and their Natural Environment.</a:t>
            </a:r>
            <a:endParaRPr lang="en-US" sz="1400" dirty="0"/>
          </a:p>
          <a:p>
            <a:endParaRPr lang="en-US" sz="1400" b="1" dirty="0">
              <a:solidFill>
                <a:schemeClr val="tx1">
                  <a:lumMod val="65000"/>
                  <a:lumOff val="35000"/>
                </a:schemeClr>
              </a:solidFill>
            </a:endParaRPr>
          </a:p>
          <a:p>
            <a:r>
              <a:rPr lang="en-US" sz="1400" b="1" dirty="0"/>
              <a:t>Program: </a:t>
            </a:r>
            <a:r>
              <a:rPr lang="en-US" sz="1400" dirty="0"/>
              <a:t>more than a scholarship; the foundation provides a 3 years </a:t>
            </a:r>
            <a:r>
              <a:rPr lang="en-CA" sz="1400" b="0" i="0" dirty="0">
                <a:effectLst/>
                <a:highlight>
                  <a:srgbClr val="FFFFFF"/>
                </a:highlight>
                <a:latin typeface="Maitree"/>
              </a:rPr>
              <a:t>Leadership Development Program, based on </a:t>
            </a:r>
            <a:r>
              <a:rPr lang="en-CA" sz="1400" b="0" i="0" dirty="0">
                <a:effectLst/>
                <a:highlight>
                  <a:srgbClr val="FFFFFF"/>
                </a:highlight>
                <a:latin typeface="Maitree"/>
                <a:hlinkClick r:id="rId4"/>
              </a:rPr>
              <a:t>Scientific Cycles</a:t>
            </a:r>
            <a:r>
              <a:rPr lang="en-US" sz="1400" b="0" i="0" dirty="0">
                <a:effectLst/>
                <a:highlight>
                  <a:srgbClr val="FFFFFF"/>
                </a:highlight>
                <a:latin typeface="Maitree"/>
              </a:rPr>
              <a:t> – </a:t>
            </a:r>
            <a:r>
              <a:rPr lang="en-CA" sz="1400" b="0" i="0" dirty="0">
                <a:effectLst/>
                <a:highlight>
                  <a:srgbClr val="FFFFFF"/>
                </a:highlight>
                <a:latin typeface="Maitree"/>
              </a:rPr>
              <a:t>a scientific theme that has interdisciplinary dimensions and reflects a timely and significant set of issues for the future of Canada and the world. </a:t>
            </a:r>
            <a:endParaRPr lang="en-US" sz="1400" dirty="0"/>
          </a:p>
          <a:p>
            <a:endParaRPr lang="en-US" sz="1400" b="1" dirty="0"/>
          </a:p>
          <a:p>
            <a:r>
              <a:rPr lang="en-US" sz="1400" b="1" dirty="0"/>
              <a:t>Eligibility and Application: </a:t>
            </a:r>
          </a:p>
          <a:p>
            <a:pPr marL="742950" lvl="1" indent="-285750">
              <a:buFont typeface="Arial" panose="020B0604020202020204" pitchFamily="34" charset="0"/>
              <a:buChar char="•"/>
            </a:pPr>
            <a:r>
              <a:rPr lang="en-US" sz="1400" dirty="0"/>
              <a:t>Visit the Foundation’s general website: </a:t>
            </a:r>
            <a:r>
              <a:rPr lang="en-US" sz="1400" dirty="0">
                <a:hlinkClick r:id="rId5"/>
              </a:rPr>
              <a:t>https://www.trudeaufoundation.ca/</a:t>
            </a:r>
            <a:endParaRPr lang="en-US" sz="1400" dirty="0"/>
          </a:p>
          <a:p>
            <a:pPr marL="742950" lvl="1" indent="-285750">
              <a:buFont typeface="Arial" panose="020B0604020202020204" pitchFamily="34" charset="0"/>
              <a:buChar char="•"/>
            </a:pPr>
            <a:r>
              <a:rPr lang="en-US" sz="1400" dirty="0"/>
              <a:t>Visit the doctoral scholarship page: </a:t>
            </a:r>
            <a:r>
              <a:rPr lang="en-US" sz="1400" dirty="0">
                <a:hlinkClick r:id="rId6"/>
              </a:rPr>
              <a:t>https://www.trudeaufoundation.ca/scholarship</a:t>
            </a:r>
            <a:endParaRPr lang="en-US" sz="1400" dirty="0"/>
          </a:p>
          <a:p>
            <a:pPr marL="742950" lvl="1" indent="-285750">
              <a:buFont typeface="Arial" panose="020B0604020202020204" pitchFamily="34" charset="0"/>
              <a:buChar char="•"/>
            </a:pPr>
            <a:r>
              <a:rPr lang="en-US" sz="1400" dirty="0"/>
              <a:t>Application is on the Trudeau’s application portal: </a:t>
            </a:r>
            <a:r>
              <a:rPr lang="en-US" sz="1400" dirty="0" err="1">
                <a:hlinkClick r:id="rId7"/>
              </a:rPr>
              <a:t>smartsimple</a:t>
            </a:r>
            <a:endParaRPr lang="en-US" sz="1400" dirty="0"/>
          </a:p>
          <a:p>
            <a:pPr>
              <a:spcBef>
                <a:spcPts val="400"/>
              </a:spcBef>
            </a:pPr>
            <a:endParaRPr lang="en-US" sz="1400" dirty="0"/>
          </a:p>
          <a:p>
            <a:pPr>
              <a:spcBef>
                <a:spcPts val="400"/>
              </a:spcBef>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14830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11</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TRUDEAU FOUNDATION: ELIGIBILITY </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896859"/>
            <a:ext cx="7936652" cy="3990836"/>
          </a:xfrm>
          <a:prstGeom prst="rect">
            <a:avLst/>
          </a:prstGeom>
          <a:noFill/>
          <a:ln>
            <a:noFill/>
          </a:ln>
        </p:spPr>
        <p:txBody>
          <a:bodyPr wrap="square" rtlCol="0">
            <a:spAutoFit/>
          </a:bodyPr>
          <a:lstStyle/>
          <a:p>
            <a:r>
              <a:rPr lang="en-US" sz="1400" b="1" dirty="0"/>
              <a:t>Eligibility basics</a:t>
            </a:r>
          </a:p>
          <a:p>
            <a:pPr marL="285750" indent="-285750">
              <a:buFont typeface="Arial" panose="020B0604020202020204" pitchFamily="34" charset="0"/>
              <a:buChar char="•"/>
            </a:pPr>
            <a:endParaRPr lang="en-US" sz="1400" dirty="0"/>
          </a:p>
          <a:p>
            <a:r>
              <a:rPr lang="en-CA" sz="1400" b="0" i="0" dirty="0">
                <a:solidFill>
                  <a:srgbClr val="4A5159"/>
                </a:solidFill>
                <a:effectLst/>
                <a:latin typeface="Maitree"/>
              </a:rPr>
              <a:t>1) You must be registered or already accepted into or in year one or two (beginning year three in September 2024 or later) of a full-time doctoral program and expected to complete your doctoral studies in 2027 or later.</a:t>
            </a:r>
            <a:br>
              <a:rPr lang="en-CA" sz="1400" dirty="0"/>
            </a:br>
            <a:br>
              <a:rPr lang="en-CA" sz="1400" dirty="0"/>
            </a:br>
            <a:r>
              <a:rPr lang="en-CA" sz="1400" b="0" i="0" dirty="0">
                <a:solidFill>
                  <a:srgbClr val="4A5159"/>
                </a:solidFill>
                <a:effectLst/>
                <a:latin typeface="Maitree"/>
              </a:rPr>
              <a:t>2) Your field of study is broadly related to the humanities or human sciences of direct relevance to the future of Canada; (please refer to the FAQ for more details and read up on past scholarship recipients)</a:t>
            </a:r>
            <a:br>
              <a:rPr lang="en-CA" sz="1400" dirty="0"/>
            </a:br>
            <a:br>
              <a:rPr lang="en-CA" sz="1400" dirty="0"/>
            </a:br>
            <a:r>
              <a:rPr lang="en-CA" sz="1400" b="0" i="0" dirty="0">
                <a:solidFill>
                  <a:srgbClr val="4A5159"/>
                </a:solidFill>
                <a:effectLst/>
                <a:latin typeface="Maitree"/>
              </a:rPr>
              <a:t>3) Your doctoral work must relate to at least one of the Foundation’s Four Themes: Human Rights and Dignity, Responsible Citizenship, Canada and the World, People and their Natural Environment.</a:t>
            </a:r>
            <a:br>
              <a:rPr lang="en-CA" sz="1400" dirty="0"/>
            </a:br>
            <a:br>
              <a:rPr lang="en-CA" sz="1400" dirty="0"/>
            </a:br>
            <a:r>
              <a:rPr lang="en-CA" sz="1400" b="0" i="0" dirty="0">
                <a:solidFill>
                  <a:srgbClr val="4A5159"/>
                </a:solidFill>
                <a:effectLst/>
                <a:latin typeface="Maitree"/>
              </a:rPr>
              <a:t>4) Be a Canadian citizen studying at a Canadian or foreign institution, or a non-Canadian (permanent resident of Canada or foreign national) enrolled in a doctoral program at a Canadian institution.</a:t>
            </a:r>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val="383915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12</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94548" y="117718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El Chenier, Associate Dean Scholarships</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896859"/>
            <a:ext cx="7936652" cy="974626"/>
          </a:xfrm>
          <a:prstGeom prst="rect">
            <a:avLst/>
          </a:prstGeom>
          <a:noFill/>
          <a:ln>
            <a:noFill/>
          </a:ln>
        </p:spPr>
        <p:txBody>
          <a:bodyPr wrap="square" rtlCol="0">
            <a:spAutoFit/>
          </a:bodyPr>
          <a:lstStyle/>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546803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9009-96CA-A40A-AB46-8AD0615095BE}"/>
              </a:ext>
            </a:extLst>
          </p:cNvPr>
          <p:cNvSpPr>
            <a:spLocks noGrp="1"/>
          </p:cNvSpPr>
          <p:nvPr>
            <p:ph idx="1"/>
          </p:nvPr>
        </p:nvSpPr>
        <p:spPr>
          <a:xfrm>
            <a:off x="457200" y="588936"/>
            <a:ext cx="8229600" cy="4005687"/>
          </a:xfrm>
        </p:spPr>
        <p:txBody>
          <a:bodyPr>
            <a:normAutofit fontScale="92500" lnSpcReduction="10000"/>
          </a:bodyPr>
          <a:lstStyle/>
          <a:p>
            <a:pPr marL="0" indent="0" algn="l" rtl="0" fontAlgn="base">
              <a:buNone/>
            </a:pPr>
            <a:r>
              <a:rPr lang="en-US" sz="1800" b="1" i="0" dirty="0">
                <a:solidFill>
                  <a:srgbClr val="333333"/>
                </a:solidFill>
                <a:effectLst/>
                <a:highlight>
                  <a:srgbClr val="FFFFFF"/>
                </a:highlight>
                <a:latin typeface="Aptos" panose="020B0004020202020204" pitchFamily="34" charset="0"/>
              </a:rPr>
              <a:t>A complete Vanier CGS application package includes:</a:t>
            </a:r>
            <a:r>
              <a:rPr lang="en-US" sz="1800" b="0" i="0" dirty="0">
                <a:solidFill>
                  <a:srgbClr val="333333"/>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buFont typeface="Arial" panose="020B0604020202020204" pitchFamily="34" charset="0"/>
              <a:buChar char="•"/>
            </a:pPr>
            <a:r>
              <a:rPr lang="en-US" sz="1800" b="0" i="0" u="sng" strike="noStrike" dirty="0">
                <a:solidFill>
                  <a:srgbClr val="295376"/>
                </a:solidFill>
                <a:effectLst/>
                <a:highlight>
                  <a:srgbClr val="FFFFFF"/>
                </a:highlight>
                <a:latin typeface="Aptos" panose="020B0004020202020204" pitchFamily="34" charset="0"/>
                <a:hlinkClick r:id="rId2"/>
              </a:rPr>
              <a:t>ResearchNet application form</a:t>
            </a:r>
            <a:r>
              <a:rPr lang="en-US" sz="1800" b="0" i="0" dirty="0">
                <a:solidFill>
                  <a:srgbClr val="333333"/>
                </a:solidFill>
                <a:effectLst/>
                <a:highlight>
                  <a:srgbClr val="FFFFFF"/>
                </a:highlight>
                <a:latin typeface="Aptos" panose="020B0004020202020204" pitchFamily="34" charset="0"/>
              </a:rPr>
              <a:t> (includes two letters of reference, each with three sections) </a:t>
            </a:r>
            <a:endParaRPr lang="en-US"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0" i="0" u="sng" strike="noStrike" dirty="0">
                <a:solidFill>
                  <a:srgbClr val="295376"/>
                </a:solidFill>
                <a:effectLst/>
                <a:highlight>
                  <a:srgbClr val="FFFFFF"/>
                </a:highlight>
                <a:latin typeface="Aptos" panose="020B0004020202020204" pitchFamily="34" charset="0"/>
                <a:hlinkClick r:id="rId3"/>
              </a:rPr>
              <a:t>CCV</a:t>
            </a:r>
            <a:r>
              <a:rPr lang="en-US" sz="1800" b="0" i="0" dirty="0">
                <a:solidFill>
                  <a:srgbClr val="333333"/>
                </a:solidFill>
                <a:effectLst/>
                <a:highlight>
                  <a:srgbClr val="FFFFFF"/>
                </a:highlight>
                <a:latin typeface="Aptos" panose="020B0004020202020204" pitchFamily="34" charset="0"/>
              </a:rPr>
              <a:t> (limited entries; please see </a:t>
            </a:r>
            <a:r>
              <a:rPr lang="en-US" sz="1800" b="0" i="0" u="sng" strike="noStrike" dirty="0">
                <a:solidFill>
                  <a:srgbClr val="295376"/>
                </a:solidFill>
                <a:effectLst/>
                <a:highlight>
                  <a:srgbClr val="FFFFFF"/>
                </a:highlight>
                <a:latin typeface="Aptos" panose="020B0004020202020204" pitchFamily="34" charset="0"/>
                <a:hlinkClick r:id="rId4"/>
              </a:rPr>
              <a:t>Completing the Common CV (CCV)</a:t>
            </a:r>
            <a:r>
              <a:rPr lang="en-US" sz="1800" b="0" i="0" dirty="0">
                <a:solidFill>
                  <a:srgbClr val="333333"/>
                </a:solidFill>
                <a:effectLst/>
                <a:highlight>
                  <a:srgbClr val="FFFFFF"/>
                </a:highlight>
                <a:latin typeface="Aptos" panose="020B0004020202020204" pitchFamily="34" charset="0"/>
              </a:rPr>
              <a:t> for complete information) </a:t>
            </a:r>
            <a:endParaRPr lang="en-US"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0" i="0" u="sng" strike="noStrike" dirty="0">
                <a:solidFill>
                  <a:srgbClr val="295376"/>
                </a:solidFill>
                <a:effectLst/>
                <a:highlight>
                  <a:srgbClr val="FFFFFF"/>
                </a:highlight>
                <a:latin typeface="Aptos" panose="020B0004020202020204" pitchFamily="34" charset="0"/>
                <a:hlinkClick r:id="rId5"/>
              </a:rPr>
              <a:t>research contributions</a:t>
            </a:r>
            <a:r>
              <a:rPr lang="en-US" sz="1800" b="0" i="0" dirty="0">
                <a:solidFill>
                  <a:srgbClr val="333333"/>
                </a:solidFill>
                <a:effectLst/>
                <a:highlight>
                  <a:srgbClr val="FFFFFF"/>
                </a:highlight>
                <a:latin typeface="Aptos" panose="020B0004020202020204" pitchFamily="34" charset="0"/>
              </a:rPr>
              <a:t> (maximum one page) </a:t>
            </a:r>
            <a:endParaRPr lang="en-US"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0" i="0" u="sng" strike="noStrike" dirty="0">
                <a:solidFill>
                  <a:srgbClr val="295376"/>
                </a:solidFill>
                <a:effectLst/>
                <a:highlight>
                  <a:srgbClr val="FFFFFF"/>
                </a:highlight>
                <a:latin typeface="Aptos" panose="020B0004020202020204" pitchFamily="34" charset="0"/>
                <a:hlinkClick r:id="rId6"/>
              </a:rPr>
              <a:t>personal leadership statement</a:t>
            </a:r>
            <a:r>
              <a:rPr lang="en-US" sz="1800" b="0" i="0" dirty="0">
                <a:solidFill>
                  <a:srgbClr val="333333"/>
                </a:solidFill>
                <a:effectLst/>
                <a:highlight>
                  <a:srgbClr val="FFFFFF"/>
                </a:highlight>
                <a:latin typeface="Aptos" panose="020B0004020202020204" pitchFamily="34" charset="0"/>
              </a:rPr>
              <a:t> (maximum 2 pages for English applications; maximum of 2.5 pages for French applications) </a:t>
            </a:r>
            <a:endParaRPr lang="en-US"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0" i="0" u="sng" strike="noStrike" dirty="0">
                <a:solidFill>
                  <a:srgbClr val="295376"/>
                </a:solidFill>
                <a:effectLst/>
                <a:highlight>
                  <a:srgbClr val="FFFFFF"/>
                </a:highlight>
                <a:latin typeface="Aptos" panose="020B0004020202020204" pitchFamily="34" charset="0"/>
                <a:hlinkClick r:id="rId7"/>
              </a:rPr>
              <a:t>special circumstances</a:t>
            </a:r>
            <a:r>
              <a:rPr lang="en-US" sz="1800" b="0" i="0" dirty="0">
                <a:solidFill>
                  <a:srgbClr val="333333"/>
                </a:solidFill>
                <a:effectLst/>
                <a:highlight>
                  <a:srgbClr val="FFFFFF"/>
                </a:highlight>
                <a:latin typeface="Aptos" panose="020B0004020202020204" pitchFamily="34" charset="0"/>
              </a:rPr>
              <a:t> (maximum 1.0 page, optional) </a:t>
            </a:r>
            <a:endParaRPr lang="en-US"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0" i="0" u="sng" strike="noStrike" dirty="0">
                <a:solidFill>
                  <a:srgbClr val="295376"/>
                </a:solidFill>
                <a:effectLst/>
                <a:highlight>
                  <a:srgbClr val="FFFFFF"/>
                </a:highlight>
                <a:latin typeface="Aptos" panose="020B0004020202020204" pitchFamily="34" charset="0"/>
                <a:hlinkClick r:id="rId8"/>
              </a:rPr>
              <a:t>two leadership letters of reference</a:t>
            </a:r>
            <a:r>
              <a:rPr lang="en-US" sz="1800" b="0" i="0" dirty="0">
                <a:solidFill>
                  <a:srgbClr val="333333"/>
                </a:solidFill>
                <a:effectLst/>
                <a:highlight>
                  <a:srgbClr val="FFFFFF"/>
                </a:highlight>
                <a:latin typeface="Aptos" panose="020B0004020202020204" pitchFamily="34" charset="0"/>
              </a:rPr>
              <a:t> (maximum 2 pages) </a:t>
            </a:r>
            <a:endParaRPr lang="en-US"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0" i="0" u="sng" strike="noStrike" dirty="0">
                <a:solidFill>
                  <a:srgbClr val="295376"/>
                </a:solidFill>
                <a:effectLst/>
                <a:highlight>
                  <a:srgbClr val="FFFFFF"/>
                </a:highlight>
                <a:latin typeface="Aptos" panose="020B0004020202020204" pitchFamily="34" charset="0"/>
                <a:hlinkClick r:id="rId9"/>
              </a:rPr>
              <a:t>research proposal</a:t>
            </a:r>
            <a:r>
              <a:rPr lang="en-US" sz="1800" b="0" i="0" dirty="0">
                <a:solidFill>
                  <a:srgbClr val="333333"/>
                </a:solidFill>
                <a:effectLst/>
                <a:highlight>
                  <a:srgbClr val="FFFFFF"/>
                </a:highlight>
                <a:latin typeface="Aptos" panose="020B0004020202020204" pitchFamily="34" charset="0"/>
              </a:rPr>
              <a:t> (maximum 2 pages for English applications; maximum of 2.5 pages for French applications) </a:t>
            </a:r>
            <a:endParaRPr lang="en-US"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0" i="0" u="sng" strike="noStrike" dirty="0">
                <a:solidFill>
                  <a:srgbClr val="295376"/>
                </a:solidFill>
                <a:effectLst/>
                <a:highlight>
                  <a:srgbClr val="FFFFFF"/>
                </a:highlight>
                <a:latin typeface="Aptos" panose="020B0004020202020204" pitchFamily="34" charset="0"/>
                <a:hlinkClick r:id="rId10"/>
              </a:rPr>
              <a:t>project references</a:t>
            </a:r>
            <a:r>
              <a:rPr lang="en-US" sz="1800" b="0" i="0" dirty="0">
                <a:solidFill>
                  <a:srgbClr val="333333"/>
                </a:solidFill>
                <a:effectLst/>
                <a:highlight>
                  <a:srgbClr val="FFFFFF"/>
                </a:highlight>
                <a:latin typeface="Aptos" panose="020B0004020202020204" pitchFamily="34" charset="0"/>
              </a:rPr>
              <a:t> (maximum 5 pages) </a:t>
            </a:r>
            <a:endParaRPr lang="en-US"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0" i="0" dirty="0">
                <a:solidFill>
                  <a:srgbClr val="333333"/>
                </a:solidFill>
                <a:effectLst/>
                <a:highlight>
                  <a:srgbClr val="FFFFFF"/>
                </a:highlight>
                <a:latin typeface="Aptos" panose="020B0004020202020204" pitchFamily="34" charset="0"/>
              </a:rPr>
              <a:t>transcripts </a:t>
            </a:r>
            <a:endParaRPr lang="en-US" sz="1800" b="0" i="0" dirty="0">
              <a:solidFill>
                <a:srgbClr val="000000"/>
              </a:solidFill>
              <a:effectLst/>
              <a:highlight>
                <a:srgbClr val="FFFFFF"/>
              </a:highlight>
              <a:latin typeface="Aptos" panose="020B0004020202020204" pitchFamily="34" charset="0"/>
            </a:endParaRPr>
          </a:p>
          <a:p>
            <a:pPr marL="0" indent="0" algn="l" rtl="0" fontAlgn="base">
              <a:buNone/>
            </a:pPr>
            <a:endParaRPr lang="en-US" b="0" i="0" dirty="0">
              <a:solidFill>
                <a:srgbClr val="000000"/>
              </a:solidFill>
              <a:effectLst/>
              <a:highlight>
                <a:srgbClr val="FFFFFF"/>
              </a:highlight>
              <a:latin typeface="Segoe UI" panose="020B0502040204020203" pitchFamily="34" charset="0"/>
            </a:endParaRPr>
          </a:p>
          <a:p>
            <a:endParaRPr lang="en-US" dirty="0"/>
          </a:p>
        </p:txBody>
      </p:sp>
      <p:sp>
        <p:nvSpPr>
          <p:cNvPr id="4" name="Callout: Line 3">
            <a:extLst>
              <a:ext uri="{FF2B5EF4-FFF2-40B4-BE49-F238E27FC236}">
                <a16:creationId xmlns:a16="http://schemas.microsoft.com/office/drawing/2014/main" id="{7359DE03-90F7-48D2-956D-940B02BA56F5}"/>
              </a:ext>
            </a:extLst>
          </p:cNvPr>
          <p:cNvSpPr/>
          <p:nvPr/>
        </p:nvSpPr>
        <p:spPr>
          <a:xfrm>
            <a:off x="4976801" y="3768893"/>
            <a:ext cx="2982454" cy="978035"/>
          </a:xfrm>
          <a:prstGeom prst="borderCallout1">
            <a:avLst>
              <a:gd name="adj1" fmla="val 49175"/>
              <a:gd name="adj2" fmla="val -419"/>
              <a:gd name="adj3" fmla="val 48872"/>
              <a:gd name="adj4" fmla="val -11098"/>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Visit the </a:t>
            </a:r>
            <a:r>
              <a:rPr lang="en-US" sz="1400" dirty="0">
                <a:solidFill>
                  <a:schemeClr val="tx1"/>
                </a:solidFill>
                <a:hlinkClick r:id="rId11"/>
              </a:rPr>
              <a:t>Grad Studies Vanier webpage </a:t>
            </a:r>
            <a:r>
              <a:rPr lang="en-US" sz="1400" dirty="0">
                <a:solidFill>
                  <a:schemeClr val="tx1"/>
                </a:solidFill>
              </a:rPr>
              <a:t>for a downloadable worklist! </a:t>
            </a:r>
          </a:p>
        </p:txBody>
      </p:sp>
    </p:spTree>
    <p:extLst>
      <p:ext uri="{BB962C8B-B14F-4D97-AF65-F5344CB8AC3E}">
        <p14:creationId xmlns:p14="http://schemas.microsoft.com/office/powerpoint/2010/main" val="1709447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F25000-FC09-022F-AF9A-C28408C2AA57}"/>
              </a:ext>
            </a:extLst>
          </p:cNvPr>
          <p:cNvSpPr>
            <a:spLocks noGrp="1"/>
          </p:cNvSpPr>
          <p:nvPr>
            <p:ph idx="1"/>
          </p:nvPr>
        </p:nvSpPr>
        <p:spPr>
          <a:xfrm>
            <a:off x="457200" y="441702"/>
            <a:ext cx="8229600" cy="4152921"/>
          </a:xfrm>
        </p:spPr>
        <p:txBody>
          <a:bodyPr>
            <a:normAutofit fontScale="92500" lnSpcReduction="10000"/>
          </a:bodyPr>
          <a:lstStyle/>
          <a:p>
            <a:pPr marL="0" indent="0" algn="l" rtl="0" fontAlgn="base">
              <a:buNone/>
            </a:pPr>
            <a:r>
              <a:rPr lang="en-US" sz="1800" b="0" i="0" u="sng" strike="noStrike" dirty="0">
                <a:solidFill>
                  <a:srgbClr val="0000FF"/>
                </a:solidFill>
                <a:effectLst/>
                <a:highlight>
                  <a:srgbClr val="FFFFFF"/>
                </a:highlight>
                <a:latin typeface="Aptos" panose="020B0004020202020204" pitchFamily="34" charset="0"/>
                <a:hlinkClick r:id="rId3"/>
              </a:rPr>
              <a:t>Selection Criteria</a:t>
            </a:r>
            <a:r>
              <a:rPr lang="en-US" sz="1800" b="0" i="0" dirty="0">
                <a:solidFill>
                  <a:srgbClr val="333333"/>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1" i="0" dirty="0">
                <a:solidFill>
                  <a:srgbClr val="333333"/>
                </a:solidFill>
                <a:effectLst/>
                <a:highlight>
                  <a:srgbClr val="FFFFFF"/>
                </a:highlight>
                <a:latin typeface="Aptos" panose="020B0004020202020204" pitchFamily="34" charset="0"/>
              </a:rPr>
              <a:t>Academic Excellence (CGPA)</a:t>
            </a:r>
            <a:r>
              <a:rPr lang="en-US" sz="1800" b="0" i="0" dirty="0">
                <a:solidFill>
                  <a:srgbClr val="333333"/>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1" i="0" dirty="0">
                <a:solidFill>
                  <a:srgbClr val="333333"/>
                </a:solidFill>
                <a:effectLst/>
                <a:highlight>
                  <a:srgbClr val="FFFFFF"/>
                </a:highlight>
                <a:latin typeface="Aptos" panose="020B0004020202020204" pitchFamily="34" charset="0"/>
              </a:rPr>
              <a:t>Research Potential (Your Proposal)</a:t>
            </a:r>
            <a:r>
              <a:rPr lang="en-US" sz="1800" b="0" i="0" dirty="0">
                <a:solidFill>
                  <a:srgbClr val="333333"/>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1" i="0" dirty="0">
                <a:solidFill>
                  <a:srgbClr val="333333"/>
                </a:solidFill>
                <a:effectLst/>
                <a:highlight>
                  <a:srgbClr val="FFFFFF"/>
                </a:highlight>
                <a:latin typeface="Aptos" panose="020B0004020202020204" pitchFamily="34" charset="0"/>
              </a:rPr>
              <a:t>Leadership (Potential and Demonstrated Ability) within and beyond academia:</a:t>
            </a:r>
            <a:r>
              <a:rPr lang="en-US" sz="1800" b="0" i="0" dirty="0">
                <a:solidFill>
                  <a:srgbClr val="333333"/>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333333"/>
                </a:solidFill>
                <a:effectLst/>
                <a:highlight>
                  <a:srgbClr val="FFFFFF"/>
                </a:highlight>
                <a:latin typeface="Aptos" panose="020B0004020202020204" pitchFamily="34" charset="0"/>
              </a:rPr>
              <a:t>Given the prestige of the Vanier CGS program, this is an important criterion that has to be assessed in an indirect manner, since there is no opportunity for the selection committee to interview candidates.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333333"/>
                </a:solidFill>
                <a:effectLst/>
                <a:highlight>
                  <a:srgbClr val="FFFFFF"/>
                </a:highlight>
                <a:latin typeface="Aptos" panose="020B0004020202020204" pitchFamily="34" charset="0"/>
              </a:rPr>
              <a:t>When assessing the leadership criterion, consider how the nominee has gone above and beyond the expected norms to overcome obstacles, foster others, spearhead change, or otherwise demonstrate Leadership.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333333"/>
                </a:solidFill>
                <a:effectLst/>
                <a:highlight>
                  <a:srgbClr val="FFFFFF"/>
                </a:highlight>
                <a:latin typeface="Aptos" panose="020B0004020202020204" pitchFamily="34" charset="0"/>
              </a:rPr>
              <a:t>Weigh achievements according to the opportunities presented (lack of opportunities due to socio-economic status, culturally different academic settings for students with foreign academic backgrounds, etc.).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333333"/>
                </a:solidFill>
                <a:effectLst/>
                <a:highlight>
                  <a:srgbClr val="FFFFFF"/>
                </a:highlight>
                <a:latin typeface="Aptos" panose="020B0004020202020204" pitchFamily="34" charset="0"/>
              </a:rPr>
              <a:t>Note: consider that for foreign candidates, these opportunities may not always present themselves due to culturally different academic settings. </a:t>
            </a:r>
            <a:endParaRPr lang="en-US" b="0" i="0" dirty="0">
              <a:solidFill>
                <a:srgbClr val="000000"/>
              </a:solidFill>
              <a:effectLst/>
              <a:highlight>
                <a:srgbClr val="FFFFFF"/>
              </a:highlight>
              <a:latin typeface="Segoe UI" panose="020B0502040204020203" pitchFamily="34" charset="0"/>
            </a:endParaRPr>
          </a:p>
          <a:p>
            <a:endParaRPr lang="en-US" dirty="0"/>
          </a:p>
        </p:txBody>
      </p:sp>
      <p:sp>
        <p:nvSpPr>
          <p:cNvPr id="4" name="Callout: Line 3">
            <a:extLst>
              <a:ext uri="{FF2B5EF4-FFF2-40B4-BE49-F238E27FC236}">
                <a16:creationId xmlns:a16="http://schemas.microsoft.com/office/drawing/2014/main" id="{B6DB48B1-2C03-4C80-88A1-6EBE3F5E3789}"/>
              </a:ext>
            </a:extLst>
          </p:cNvPr>
          <p:cNvSpPr/>
          <p:nvPr/>
        </p:nvSpPr>
        <p:spPr>
          <a:xfrm>
            <a:off x="5445928" y="4365266"/>
            <a:ext cx="2982454" cy="644055"/>
          </a:xfrm>
          <a:prstGeom prst="borderCallout1">
            <a:avLst>
              <a:gd name="adj1" fmla="val 49175"/>
              <a:gd name="adj2" fmla="val -419"/>
              <a:gd name="adj3" fmla="val 48872"/>
              <a:gd name="adj4" fmla="val -11098"/>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The </a:t>
            </a:r>
            <a:r>
              <a:rPr lang="en-US" sz="1400" dirty="0">
                <a:solidFill>
                  <a:schemeClr val="tx1"/>
                </a:solidFill>
                <a:hlinkClick r:id="rId3"/>
              </a:rPr>
              <a:t>Vanier Review Process </a:t>
            </a:r>
            <a:r>
              <a:rPr lang="en-US" sz="1400" dirty="0">
                <a:solidFill>
                  <a:schemeClr val="tx1"/>
                </a:solidFill>
              </a:rPr>
              <a:t>outlines what the reviewers are looking for</a:t>
            </a:r>
          </a:p>
        </p:txBody>
      </p:sp>
    </p:spTree>
    <p:extLst>
      <p:ext uri="{BB962C8B-B14F-4D97-AF65-F5344CB8AC3E}">
        <p14:creationId xmlns:p14="http://schemas.microsoft.com/office/powerpoint/2010/main" val="1299559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A6D19-2F27-70F7-E471-F1C7CDCAD047}"/>
              </a:ext>
            </a:extLst>
          </p:cNvPr>
          <p:cNvSpPr>
            <a:spLocks noGrp="1"/>
          </p:cNvSpPr>
          <p:nvPr>
            <p:ph idx="1"/>
          </p:nvPr>
        </p:nvSpPr>
        <p:spPr>
          <a:xfrm>
            <a:off x="457200" y="464949"/>
            <a:ext cx="8229600" cy="4129674"/>
          </a:xfrm>
        </p:spPr>
        <p:txBody>
          <a:bodyPr/>
          <a:lstStyle/>
          <a:p>
            <a:pPr marL="0" indent="0" algn="l" rtl="0" fontAlgn="base">
              <a:buNone/>
            </a:pPr>
            <a:r>
              <a:rPr lang="en-US" sz="1800" b="1" i="0" dirty="0">
                <a:solidFill>
                  <a:srgbClr val="000000"/>
                </a:solidFill>
                <a:effectLst/>
                <a:highlight>
                  <a:srgbClr val="FFFFFF"/>
                </a:highlight>
                <a:latin typeface="Aptos" panose="020B0004020202020204" pitchFamily="34" charset="0"/>
              </a:rPr>
              <a:t>Purpose of a </a:t>
            </a:r>
            <a:r>
              <a:rPr lang="en-US" sz="1800" b="1" i="0" u="sng" strike="noStrike" dirty="0">
                <a:solidFill>
                  <a:srgbClr val="0000FF"/>
                </a:solidFill>
                <a:effectLst/>
                <a:highlight>
                  <a:srgbClr val="FFFFFF"/>
                </a:highlight>
                <a:latin typeface="Aptos" panose="020B0004020202020204" pitchFamily="34" charset="0"/>
                <a:hlinkClick r:id="rId2"/>
              </a:rPr>
              <a:t>Research Proposal</a:t>
            </a:r>
            <a:r>
              <a:rPr lang="en-US" sz="1800" b="0" i="0" dirty="0">
                <a:solidFill>
                  <a:srgbClr val="000000"/>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to show you have a </a:t>
            </a:r>
            <a:r>
              <a:rPr lang="en-US" sz="1800" b="1" i="0" dirty="0">
                <a:solidFill>
                  <a:srgbClr val="000000"/>
                </a:solidFill>
                <a:effectLst/>
                <a:highlight>
                  <a:srgbClr val="FFFFFF"/>
                </a:highlight>
                <a:latin typeface="Aptos" panose="020B0004020202020204" pitchFamily="34" charset="0"/>
              </a:rPr>
              <a:t>worthwhile</a:t>
            </a:r>
            <a:r>
              <a:rPr lang="en-US" sz="1800" b="0" i="0" dirty="0">
                <a:solidFill>
                  <a:srgbClr val="000000"/>
                </a:solidFill>
                <a:effectLst/>
                <a:highlight>
                  <a:srgbClr val="FFFFFF"/>
                </a:highlight>
                <a:latin typeface="Aptos" panose="020B0004020202020204" pitchFamily="34" charset="0"/>
              </a:rPr>
              <a:t> research project to undertake </a:t>
            </a:r>
          </a:p>
          <a:p>
            <a:pPr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to demonstrate that you have the </a:t>
            </a:r>
            <a:r>
              <a:rPr lang="en-US" sz="1800" b="1" i="0" dirty="0">
                <a:solidFill>
                  <a:srgbClr val="000000"/>
                </a:solidFill>
                <a:effectLst/>
                <a:highlight>
                  <a:srgbClr val="FFFFFF"/>
                </a:highlight>
                <a:latin typeface="Aptos" panose="020B0004020202020204" pitchFamily="34" charset="0"/>
              </a:rPr>
              <a:t>competence</a:t>
            </a:r>
            <a:r>
              <a:rPr lang="en-US" sz="1800" b="0" i="0" dirty="0">
                <a:solidFill>
                  <a:srgbClr val="000000"/>
                </a:solidFill>
                <a:effectLst/>
                <a:highlight>
                  <a:srgbClr val="FFFFFF"/>
                </a:highlight>
                <a:latin typeface="Aptos" panose="020B0004020202020204" pitchFamily="34" charset="0"/>
              </a:rPr>
              <a:t> to complete it </a:t>
            </a:r>
          </a:p>
          <a:p>
            <a:pPr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to present </a:t>
            </a:r>
            <a:r>
              <a:rPr lang="en-US" sz="1800" b="1" i="0" dirty="0">
                <a:solidFill>
                  <a:srgbClr val="000000"/>
                </a:solidFill>
                <a:effectLst/>
                <a:highlight>
                  <a:srgbClr val="FFFFFF"/>
                </a:highlight>
                <a:latin typeface="Aptos" panose="020B0004020202020204" pitchFamily="34" charset="0"/>
              </a:rPr>
              <a:t>all relevant aspects</a:t>
            </a:r>
            <a:r>
              <a:rPr lang="en-US" sz="1800" b="0" i="0" dirty="0">
                <a:solidFill>
                  <a:srgbClr val="000000"/>
                </a:solidFill>
                <a:effectLst/>
                <a:highlight>
                  <a:srgbClr val="FFFFFF"/>
                </a:highlight>
                <a:latin typeface="Aptos" panose="020B0004020202020204" pitchFamily="34" charset="0"/>
              </a:rPr>
              <a:t> of the research process </a:t>
            </a:r>
          </a:p>
          <a:p>
            <a:pPr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to enable the granting agency to evaluate whether </a:t>
            </a:r>
            <a:r>
              <a:rPr lang="en-US" sz="1800" b="1" i="0" dirty="0">
                <a:solidFill>
                  <a:srgbClr val="000000"/>
                </a:solidFill>
                <a:effectLst/>
                <a:highlight>
                  <a:srgbClr val="FFFFFF"/>
                </a:highlight>
                <a:latin typeface="Aptos" panose="020B0004020202020204" pitchFamily="34" charset="0"/>
              </a:rPr>
              <a:t>the project is feasible, important/relevant, and that you have the capacity to carry it out</a:t>
            </a:r>
            <a:r>
              <a:rPr lang="en-US" sz="1800" b="0" i="0" dirty="0">
                <a:solidFill>
                  <a:srgbClr val="000000"/>
                </a:solidFill>
                <a:effectLst/>
                <a:highlight>
                  <a:srgbClr val="FFFFFF"/>
                </a:highlight>
                <a:latin typeface="Aptos" panose="020B0004020202020204" pitchFamily="34" charset="0"/>
              </a:rPr>
              <a:t> </a:t>
            </a:r>
          </a:p>
          <a:p>
            <a:pPr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Vanier-specific: review the </a:t>
            </a:r>
            <a:r>
              <a:rPr lang="en-US" sz="1800" b="0" i="0" u="sng" strike="noStrike" dirty="0">
                <a:solidFill>
                  <a:srgbClr val="0000FF"/>
                </a:solidFill>
                <a:effectLst/>
                <a:highlight>
                  <a:srgbClr val="FFFFFF"/>
                </a:highlight>
                <a:latin typeface="Aptos" panose="020B0004020202020204" pitchFamily="34" charset="0"/>
                <a:hlinkClick r:id="rId3"/>
              </a:rPr>
              <a:t>Equity, Diversity and Inclusion</a:t>
            </a:r>
            <a:r>
              <a:rPr lang="en-US" sz="1800" b="0" i="0" dirty="0">
                <a:solidFill>
                  <a:srgbClr val="000000"/>
                </a:solidFill>
                <a:effectLst/>
                <a:highlight>
                  <a:srgbClr val="FFFFFF"/>
                </a:highlight>
                <a:latin typeface="Aptos" panose="020B0004020202020204" pitchFamily="34" charset="0"/>
              </a:rPr>
              <a:t> page </a:t>
            </a:r>
          </a:p>
          <a:p>
            <a:endParaRPr lang="en-US" dirty="0"/>
          </a:p>
        </p:txBody>
      </p:sp>
    </p:spTree>
    <p:extLst>
      <p:ext uri="{BB962C8B-B14F-4D97-AF65-F5344CB8AC3E}">
        <p14:creationId xmlns:p14="http://schemas.microsoft.com/office/powerpoint/2010/main" val="115175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360E3-5715-DC06-8A9D-F9D514A1FC94}"/>
              </a:ext>
            </a:extLst>
          </p:cNvPr>
          <p:cNvSpPr>
            <a:spLocks noGrp="1"/>
          </p:cNvSpPr>
          <p:nvPr>
            <p:ph idx="1"/>
          </p:nvPr>
        </p:nvSpPr>
        <p:spPr>
          <a:xfrm>
            <a:off x="457200" y="426202"/>
            <a:ext cx="8229600" cy="4386021"/>
          </a:xfrm>
        </p:spPr>
        <p:txBody>
          <a:bodyPr>
            <a:normAutofit fontScale="85000" lnSpcReduction="20000"/>
          </a:bodyPr>
          <a:lstStyle/>
          <a:p>
            <a:pPr marL="0" indent="0" algn="l" rtl="0" fontAlgn="base">
              <a:buNone/>
            </a:pPr>
            <a:r>
              <a:rPr lang="en-US" sz="1800" b="1" i="0" u="sng" dirty="0">
                <a:solidFill>
                  <a:srgbClr val="000000"/>
                </a:solidFill>
                <a:effectLst/>
                <a:highlight>
                  <a:srgbClr val="FFFFFF"/>
                </a:highlight>
                <a:latin typeface="Aptos" panose="020B0004020202020204" pitchFamily="34" charset="0"/>
              </a:rPr>
              <a:t>What</a:t>
            </a:r>
            <a:r>
              <a:rPr lang="en-US" sz="1800" b="1" i="0" dirty="0">
                <a:solidFill>
                  <a:srgbClr val="000000"/>
                </a:solidFill>
                <a:effectLst/>
                <a:highlight>
                  <a:srgbClr val="FFFFFF"/>
                </a:highlight>
                <a:latin typeface="Aptos" panose="020B0004020202020204" pitchFamily="34" charset="0"/>
              </a:rPr>
              <a:t> do you wish to accomplish?</a:t>
            </a:r>
            <a:r>
              <a:rPr lang="en-US" sz="1800" b="0" i="0" dirty="0">
                <a:solidFill>
                  <a:srgbClr val="000000"/>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The proposal should be driven by a clearly articulated, S.M.A.R.T. [Specific, Measurable, Achievable, Relevant, and Time-Bound] research question.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The research question you seek to answer should appear in the first paragraph of your proposal.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Is it a feasible question? (scope, time, budget) </a:t>
            </a:r>
            <a:r>
              <a:rPr lang="en-US" sz="1800" b="0" i="1" dirty="0">
                <a:solidFill>
                  <a:srgbClr val="000000"/>
                </a:solidFill>
                <a:effectLst/>
                <a:highlight>
                  <a:srgbClr val="FFFFFF"/>
                </a:highlight>
                <a:latin typeface="Aptos" panose="020B0004020202020204" pitchFamily="34" charset="0"/>
              </a:rPr>
              <a:t>Beware of scope creep!</a:t>
            </a:r>
            <a:r>
              <a:rPr lang="en-US" sz="1800" b="0" i="0" dirty="0">
                <a:solidFill>
                  <a:srgbClr val="000000"/>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marL="0" indent="0" algn="l" rtl="0" fontAlgn="base">
              <a:buNone/>
            </a:pPr>
            <a:endParaRPr lang="en-US" b="0" i="0" dirty="0">
              <a:solidFill>
                <a:srgbClr val="000000"/>
              </a:solidFill>
              <a:effectLst/>
              <a:highlight>
                <a:srgbClr val="FFFFFF"/>
              </a:highlight>
              <a:latin typeface="Segoe UI" panose="020B0502040204020203" pitchFamily="34" charset="0"/>
            </a:endParaRPr>
          </a:p>
          <a:p>
            <a:pPr marL="0" indent="0" algn="l" rtl="0" fontAlgn="base">
              <a:buNone/>
            </a:pPr>
            <a:r>
              <a:rPr lang="en-US" sz="1800" b="1" i="0" dirty="0">
                <a:solidFill>
                  <a:srgbClr val="000000"/>
                </a:solidFill>
                <a:effectLst/>
                <a:highlight>
                  <a:srgbClr val="FFFFFF"/>
                </a:highlight>
                <a:latin typeface="Aptos" panose="020B0004020202020204" pitchFamily="34" charset="0"/>
              </a:rPr>
              <a:t>How will you accomplish it? </a:t>
            </a:r>
            <a:r>
              <a:rPr lang="en-US" sz="1800" b="1" i="0" u="sng" strike="noStrike" dirty="0">
                <a:solidFill>
                  <a:srgbClr val="0000FF"/>
                </a:solidFill>
                <a:effectLst/>
                <a:highlight>
                  <a:srgbClr val="FFFFFF"/>
                </a:highlight>
                <a:latin typeface="Aptos" panose="020B0004020202020204" pitchFamily="34" charset="0"/>
                <a:hlinkClick r:id="rId2"/>
              </a:rPr>
              <a:t>(Methodology)</a:t>
            </a:r>
            <a:r>
              <a:rPr lang="en-US" sz="1800" b="1" i="0" dirty="0">
                <a:solidFill>
                  <a:srgbClr val="000000"/>
                </a:solidFill>
                <a:effectLst/>
                <a:highlight>
                  <a:srgbClr val="FFFFFF"/>
                </a:highlight>
                <a:latin typeface="Aptos" panose="020B0004020202020204" pitchFamily="34" charset="0"/>
              </a:rPr>
              <a:t> See also </a:t>
            </a:r>
            <a:r>
              <a:rPr lang="en-US" sz="1800" b="1" i="0" u="sng" strike="noStrike" dirty="0">
                <a:solidFill>
                  <a:srgbClr val="0000FF"/>
                </a:solidFill>
                <a:effectLst/>
                <a:highlight>
                  <a:srgbClr val="FFFFFF"/>
                </a:highlight>
                <a:latin typeface="Aptos" panose="020B0004020202020204" pitchFamily="34" charset="0"/>
                <a:hlinkClick r:id="rId3"/>
              </a:rPr>
              <a:t>this</a:t>
            </a:r>
            <a:r>
              <a:rPr lang="en-US" sz="1800" b="0" i="0" dirty="0">
                <a:solidFill>
                  <a:srgbClr val="000000"/>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Who, what, when, where, why, and how?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Methods must be well thought out and comprehensive; it should justify the design choices by showing that the chosen methods and techniques are the best fit for the research question, aim, and objectives.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Describe your research design: </a:t>
            </a:r>
            <a:endParaRPr lang="en-US" b="0" i="0" dirty="0">
              <a:solidFill>
                <a:srgbClr val="000000"/>
              </a:solidFill>
              <a:effectLst/>
              <a:highlight>
                <a:srgbClr val="FFFFFF"/>
              </a:highligh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Qualitative, quantitative or mixed methods? </a:t>
            </a:r>
          </a:p>
          <a:p>
            <a:pPr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Cross-sectional or longitudinal studies? </a:t>
            </a:r>
          </a:p>
          <a:p>
            <a:pPr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Primary or secondary data analysis? </a:t>
            </a:r>
          </a:p>
          <a:p>
            <a:pPr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Research Ethics? </a:t>
            </a:r>
          </a:p>
          <a:p>
            <a:pPr algn="l" rtl="0" fontAlgn="base"/>
            <a:r>
              <a:rPr lang="en-US" sz="1800" b="0" i="0" dirty="0">
                <a:solidFill>
                  <a:srgbClr val="000000"/>
                </a:solidFill>
                <a:effectLst/>
                <a:highlight>
                  <a:srgbClr val="FFFFFF"/>
                </a:highlight>
                <a:latin typeface="Aptos" panose="020B0004020202020204" pitchFamily="34" charset="0"/>
              </a:rPr>
              <a:t>What are the steps in your research process? Are they logical and sequential? Are they achievable in the given time frame, with the given sources and the applicant’s expertise/skill set? Is there sufficient support, if needed? </a:t>
            </a:r>
            <a:endParaRPr lang="en-US" b="0" i="0" dirty="0">
              <a:solidFill>
                <a:srgbClr val="000000"/>
              </a:solidFill>
              <a:effectLst/>
              <a:highlight>
                <a:srgbClr val="FFFFFF"/>
              </a:highlight>
              <a:latin typeface="Segoe UI" panose="020B0502040204020203" pitchFamily="34" charset="0"/>
            </a:endParaRPr>
          </a:p>
          <a:p>
            <a:pPr marL="0" indent="0" algn="l" rtl="0" fontAlgn="base">
              <a:buNone/>
            </a:pPr>
            <a:endParaRPr lang="en-US" b="0" i="0" dirty="0">
              <a:solidFill>
                <a:srgbClr val="000000"/>
              </a:solidFill>
              <a:effectLst/>
              <a:highlight>
                <a:srgbClr val="FFFFFF"/>
              </a:highlight>
              <a:latin typeface="Segoe UI" panose="020B0502040204020203" pitchFamily="34" charset="0"/>
            </a:endParaRPr>
          </a:p>
          <a:p>
            <a:endParaRPr lang="en-US" dirty="0"/>
          </a:p>
        </p:txBody>
      </p:sp>
    </p:spTree>
    <p:extLst>
      <p:ext uri="{BB962C8B-B14F-4D97-AF65-F5344CB8AC3E}">
        <p14:creationId xmlns:p14="http://schemas.microsoft.com/office/powerpoint/2010/main" val="3495768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92C53-B9B6-1FD0-A321-C3F1129254CF}"/>
              </a:ext>
            </a:extLst>
          </p:cNvPr>
          <p:cNvSpPr>
            <a:spLocks noGrp="1"/>
          </p:cNvSpPr>
          <p:nvPr>
            <p:ph idx="1"/>
          </p:nvPr>
        </p:nvSpPr>
        <p:spPr>
          <a:xfrm>
            <a:off x="457200" y="643180"/>
            <a:ext cx="8229600" cy="3951443"/>
          </a:xfrm>
        </p:spPr>
        <p:txBody>
          <a:bodyPr>
            <a:normAutofit fontScale="92500" lnSpcReduction="10000"/>
          </a:bodyPr>
          <a:lstStyle/>
          <a:p>
            <a:pPr marL="0" indent="0" algn="l" rtl="0" fontAlgn="base">
              <a:buNone/>
            </a:pPr>
            <a:r>
              <a:rPr lang="en-US" sz="1800" b="1" i="0" dirty="0">
                <a:solidFill>
                  <a:srgbClr val="000000"/>
                </a:solidFill>
                <a:effectLst/>
                <a:highlight>
                  <a:srgbClr val="FFFFFF"/>
                </a:highlight>
                <a:latin typeface="Aptos" panose="020B0004020202020204" pitchFamily="34" charset="0"/>
              </a:rPr>
              <a:t>Why it Matters</a:t>
            </a:r>
            <a:r>
              <a:rPr lang="en-US" sz="1800" b="0" i="0" dirty="0">
                <a:solidFill>
                  <a:srgbClr val="000000"/>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What are the anticipated results?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How will this project contribute to knowledge? What is the potential impact of this study? </a:t>
            </a:r>
            <a:r>
              <a:rPr lang="en-US" sz="1800" b="0" i="1" dirty="0">
                <a:solidFill>
                  <a:srgbClr val="000000"/>
                </a:solidFill>
                <a:effectLst/>
                <a:highlight>
                  <a:srgbClr val="FFFFFF"/>
                </a:highlight>
                <a:latin typeface="Aptos" panose="020B0004020202020204" pitchFamily="34" charset="0"/>
              </a:rPr>
              <a:t>This is equally important in convincing adjudicators to fund your research; it might be obvious to you but will not necessarily be obvious to them. </a:t>
            </a:r>
            <a:r>
              <a:rPr lang="en-US" sz="1800" b="0" i="0" dirty="0">
                <a:solidFill>
                  <a:srgbClr val="000000"/>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How will this new knowledge contribute to/benefit the broader society? Be specific. </a:t>
            </a:r>
          </a:p>
          <a:p>
            <a:pPr algn="l" rtl="0" fontAlgn="base"/>
            <a:endParaRPr lang="en-US" sz="1800" dirty="0">
              <a:solidFill>
                <a:srgbClr val="000000"/>
              </a:solidFill>
              <a:highlight>
                <a:srgbClr val="FFFFFF"/>
              </a:highlight>
              <a:latin typeface="Aptos" panose="020B0004020202020204" pitchFamily="34" charset="0"/>
            </a:endParaRPr>
          </a:p>
          <a:p>
            <a:pPr marL="0" indent="0" algn="l" rtl="0" fontAlgn="base">
              <a:buNone/>
            </a:pPr>
            <a:r>
              <a:rPr lang="en-US" sz="1800" b="1" i="0" dirty="0">
                <a:solidFill>
                  <a:srgbClr val="000000"/>
                </a:solidFill>
                <a:effectLst/>
                <a:highlight>
                  <a:srgbClr val="FFFFFF"/>
                </a:highlight>
                <a:latin typeface="Aptos" panose="020B0004020202020204" pitchFamily="34" charset="0"/>
              </a:rPr>
              <a:t>Anticipated outcomes</a:t>
            </a:r>
            <a:r>
              <a:rPr lang="en-US" sz="1800" b="0" i="0" dirty="0">
                <a:solidFill>
                  <a:srgbClr val="000000"/>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u="sng" strike="noStrike" dirty="0">
                <a:solidFill>
                  <a:srgbClr val="0000FF"/>
                </a:solidFill>
                <a:effectLst/>
                <a:highlight>
                  <a:srgbClr val="FFFFFF"/>
                </a:highlight>
                <a:latin typeface="Aptos" panose="020B0004020202020204" pitchFamily="34" charset="0"/>
                <a:hlinkClick r:id="rId2"/>
              </a:rPr>
              <a:t>“Knowledge Mobilization”</a:t>
            </a:r>
            <a:r>
              <a:rPr lang="en-US" sz="1800" b="0" i="0" dirty="0">
                <a:solidFill>
                  <a:srgbClr val="000000"/>
                </a:solidFill>
                <a:effectLst/>
                <a:highlight>
                  <a:srgbClr val="FFFFFF"/>
                </a:highlight>
                <a:latin typeface="Aptos" panose="020B0004020202020204" pitchFamily="34" charset="0"/>
              </a:rPr>
              <a:t> (SSHRC definition) Part I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333333"/>
                </a:solidFill>
                <a:effectLst/>
                <a:highlight>
                  <a:srgbClr val="FFFFFF"/>
                </a:highlight>
                <a:latin typeface="Aptos" panose="020B0004020202020204" pitchFamily="34" charset="0"/>
              </a:rPr>
              <a:t>“The reciprocal and complementary flow and uptake of research knowledge between researchers, knowledge brokers and knowledge users—both within and beyond academia—in such a way that may benefit users and create positive impacts within Canada and/or internationally, and, ultimately, has the potential to enhance the profile, reach and impact of social sciences and humanities research.” </a:t>
            </a:r>
            <a:endParaRPr lang="en-US" b="0" i="0" dirty="0">
              <a:solidFill>
                <a:srgbClr val="000000"/>
              </a:solidFill>
              <a:effectLst/>
              <a:highlight>
                <a:srgbClr val="FFFFFF"/>
              </a:highlight>
              <a:latin typeface="Segoe UI" panose="020B0502040204020203" pitchFamily="34" charset="0"/>
            </a:endParaRPr>
          </a:p>
          <a:p>
            <a:pPr algn="l" rtl="0" fontAlgn="base"/>
            <a:endParaRPr lang="en-US" b="0" i="0" dirty="0">
              <a:solidFill>
                <a:srgbClr val="000000"/>
              </a:solidFill>
              <a:effectLst/>
              <a:highlight>
                <a:srgbClr val="FFFFFF"/>
              </a:highlight>
              <a:latin typeface="Segoe UI" panose="020B0502040204020203" pitchFamily="34" charset="0"/>
            </a:endParaRPr>
          </a:p>
          <a:p>
            <a:pPr marL="0" indent="0" algn="l" rtl="0" fontAlgn="base">
              <a:buNone/>
            </a:pPr>
            <a:endParaRPr lang="en-US" b="0" i="0" dirty="0">
              <a:solidFill>
                <a:srgbClr val="000000"/>
              </a:solidFill>
              <a:effectLst/>
              <a:highlight>
                <a:srgbClr val="FFFFFF"/>
              </a:highlight>
              <a:latin typeface="Segoe UI" panose="020B0502040204020203" pitchFamily="34" charset="0"/>
            </a:endParaRPr>
          </a:p>
          <a:p>
            <a:endParaRPr lang="en-US" dirty="0"/>
          </a:p>
        </p:txBody>
      </p:sp>
    </p:spTree>
    <p:extLst>
      <p:ext uri="{BB962C8B-B14F-4D97-AF65-F5344CB8AC3E}">
        <p14:creationId xmlns:p14="http://schemas.microsoft.com/office/powerpoint/2010/main" val="3534185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ADFD6-49EC-CDC1-7413-EA9B15A00639}"/>
              </a:ext>
            </a:extLst>
          </p:cNvPr>
          <p:cNvSpPr>
            <a:spLocks noGrp="1"/>
          </p:cNvSpPr>
          <p:nvPr>
            <p:ph idx="1"/>
          </p:nvPr>
        </p:nvSpPr>
        <p:spPr>
          <a:xfrm>
            <a:off x="457200" y="464949"/>
            <a:ext cx="8229600" cy="4129674"/>
          </a:xfrm>
        </p:spPr>
        <p:txBody>
          <a:bodyPr>
            <a:normAutofit fontScale="70000" lnSpcReduction="20000"/>
          </a:bodyPr>
          <a:lstStyle/>
          <a:p>
            <a:pPr marL="0" indent="0" algn="l" rtl="0" fontAlgn="base">
              <a:buNone/>
            </a:pPr>
            <a:r>
              <a:rPr lang="en-GB" sz="1800" b="0" i="0" dirty="0">
                <a:solidFill>
                  <a:srgbClr val="333333"/>
                </a:solidFill>
                <a:effectLst/>
                <a:highlight>
                  <a:srgbClr val="FFFFFF"/>
                </a:highlight>
                <a:latin typeface="Aptos" panose="020B0004020202020204" pitchFamily="34" charset="0"/>
              </a:rPr>
              <a:t>Part II  </a:t>
            </a:r>
            <a:endParaRPr lang="en-GB"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333333"/>
                </a:solidFill>
                <a:effectLst/>
                <a:highlight>
                  <a:srgbClr val="FFFFFF"/>
                </a:highlight>
                <a:latin typeface="Aptos" panose="020B0004020202020204" pitchFamily="34" charset="0"/>
              </a:rPr>
              <a:t>Knowledge mobilization initiatives must address at least one of the following, as appropriate, depending on research area and project objectives, context, and target audience: </a:t>
            </a:r>
            <a:endParaRPr lang="en-GB"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333333"/>
                </a:solidFill>
                <a:effectLst/>
                <a:highlight>
                  <a:srgbClr val="FFFFFF"/>
                </a:highlight>
                <a:latin typeface="Aptos" panose="020B0004020202020204" pitchFamily="34" charset="0"/>
              </a:rPr>
              <a:t>Within academia: </a:t>
            </a:r>
            <a:endParaRPr lang="en-GB" b="0" i="0" dirty="0">
              <a:solidFill>
                <a:srgbClr val="000000"/>
              </a:solidFill>
              <a:effectLst/>
              <a:highlight>
                <a:srgbClr val="FFFFFF"/>
              </a:highlight>
              <a:latin typeface="Segoe UI" panose="020B0502040204020203" pitchFamily="34" charset="0"/>
            </a:endParaRPr>
          </a:p>
          <a:p>
            <a:pPr algn="l" rtl="0" fontAlgn="base">
              <a:buFont typeface="Arial" panose="020B0604020202020204" pitchFamily="34" charset="0"/>
              <a:buChar char="•"/>
            </a:pPr>
            <a:r>
              <a:rPr lang="en-GB" sz="1800" b="0" i="0" dirty="0">
                <a:solidFill>
                  <a:srgbClr val="333333"/>
                </a:solidFill>
                <a:effectLst/>
                <a:highlight>
                  <a:srgbClr val="FFFFFF"/>
                </a:highlight>
                <a:latin typeface="Aptos" panose="020B0004020202020204" pitchFamily="34" charset="0"/>
              </a:rPr>
              <a:t>informs, advances and/or improves: </a:t>
            </a:r>
            <a:endParaRPr lang="en-GB"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800" b="0" i="0" dirty="0">
                <a:solidFill>
                  <a:srgbClr val="333333"/>
                </a:solidFill>
                <a:effectLst/>
                <a:highlight>
                  <a:srgbClr val="FFFFFF"/>
                </a:highlight>
                <a:latin typeface="Aptos" panose="020B0004020202020204" pitchFamily="34" charset="0"/>
              </a:rPr>
              <a:t>research agendas; </a:t>
            </a:r>
            <a:endParaRPr lang="en-GB"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800" b="0" i="0" dirty="0">
                <a:solidFill>
                  <a:srgbClr val="333333"/>
                </a:solidFill>
                <a:effectLst/>
                <a:highlight>
                  <a:srgbClr val="FFFFFF"/>
                </a:highlight>
                <a:latin typeface="Aptos" panose="020B0004020202020204" pitchFamily="34" charset="0"/>
              </a:rPr>
              <a:t>theory; and/or </a:t>
            </a:r>
            <a:endParaRPr lang="en-GB"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800" b="0" i="0" dirty="0">
                <a:solidFill>
                  <a:srgbClr val="333333"/>
                </a:solidFill>
                <a:effectLst/>
                <a:highlight>
                  <a:srgbClr val="FFFFFF"/>
                </a:highlight>
                <a:latin typeface="Aptos" panose="020B0004020202020204" pitchFamily="34" charset="0"/>
              </a:rPr>
              <a:t>methods. </a:t>
            </a:r>
            <a:endParaRPr lang="en-GB" sz="1800" b="0" i="0" dirty="0">
              <a:solidFill>
                <a:srgbClr val="000000"/>
              </a:solidFill>
              <a:effectLst/>
              <a:highlight>
                <a:srgbClr val="FFFFFF"/>
              </a:highlight>
              <a:latin typeface="Aptos" panose="020B0004020202020204" pitchFamily="34" charset="0"/>
            </a:endParaRPr>
          </a:p>
          <a:p>
            <a:pPr algn="l" rtl="0" fontAlgn="base"/>
            <a:r>
              <a:rPr lang="en-GB" sz="1800" b="0" i="0" dirty="0">
                <a:solidFill>
                  <a:srgbClr val="333333"/>
                </a:solidFill>
                <a:effectLst/>
                <a:highlight>
                  <a:srgbClr val="FFFFFF"/>
                </a:highlight>
                <a:latin typeface="Aptos" panose="020B0004020202020204" pitchFamily="34" charset="0"/>
              </a:rPr>
              <a:t>Beyond academia: </a:t>
            </a:r>
            <a:endParaRPr lang="en-GB" b="0" i="0" dirty="0">
              <a:solidFill>
                <a:srgbClr val="000000"/>
              </a:solidFill>
              <a:effectLst/>
              <a:highlight>
                <a:srgbClr val="FFFFFF"/>
              </a:highlight>
              <a:latin typeface="Segoe UI" panose="020B0502040204020203" pitchFamily="34" charset="0"/>
            </a:endParaRPr>
          </a:p>
          <a:p>
            <a:pPr algn="l" rtl="0" fontAlgn="base">
              <a:buFont typeface="Arial" panose="020B0604020202020204" pitchFamily="34" charset="0"/>
              <a:buChar char="•"/>
            </a:pPr>
            <a:r>
              <a:rPr lang="en-GB" sz="1800" b="0" i="0" dirty="0">
                <a:solidFill>
                  <a:srgbClr val="333333"/>
                </a:solidFill>
                <a:effectLst/>
                <a:highlight>
                  <a:srgbClr val="FFFFFF"/>
                </a:highlight>
                <a:latin typeface="Aptos" panose="020B0004020202020204" pitchFamily="34" charset="0"/>
              </a:rPr>
              <a:t>informs: </a:t>
            </a:r>
            <a:endParaRPr lang="en-GB"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800" b="0" i="0" dirty="0">
                <a:solidFill>
                  <a:srgbClr val="333333"/>
                </a:solidFill>
                <a:effectLst/>
                <a:highlight>
                  <a:srgbClr val="FFFFFF"/>
                </a:highlight>
                <a:latin typeface="Aptos" panose="020B0004020202020204" pitchFamily="34" charset="0"/>
              </a:rPr>
              <a:t>public debate; </a:t>
            </a:r>
            <a:endParaRPr lang="en-GB"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800" b="0" i="0" dirty="0">
                <a:solidFill>
                  <a:srgbClr val="333333"/>
                </a:solidFill>
                <a:effectLst/>
                <a:highlight>
                  <a:srgbClr val="FFFFFF"/>
                </a:highlight>
                <a:latin typeface="Aptos" panose="020B0004020202020204" pitchFamily="34" charset="0"/>
              </a:rPr>
              <a:t>policies; and/or </a:t>
            </a:r>
            <a:endParaRPr lang="en-GB"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800" b="0" i="0" dirty="0">
                <a:solidFill>
                  <a:srgbClr val="333333"/>
                </a:solidFill>
                <a:effectLst/>
                <a:highlight>
                  <a:srgbClr val="FFFFFF"/>
                </a:highlight>
                <a:latin typeface="Aptos" panose="020B0004020202020204" pitchFamily="34" charset="0"/>
              </a:rPr>
              <a:t>practice; </a:t>
            </a:r>
            <a:endParaRPr lang="en-GB"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800" b="0" i="0" dirty="0">
                <a:solidFill>
                  <a:srgbClr val="333333"/>
                </a:solidFill>
                <a:effectLst/>
                <a:highlight>
                  <a:srgbClr val="FFFFFF"/>
                </a:highlight>
                <a:latin typeface="Aptos" panose="020B0004020202020204" pitchFamily="34" charset="0"/>
              </a:rPr>
              <a:t>enhances/improves services; and/or </a:t>
            </a:r>
            <a:endParaRPr lang="en-GB" sz="18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800" b="0" i="0" dirty="0">
                <a:solidFill>
                  <a:srgbClr val="333333"/>
                </a:solidFill>
                <a:effectLst/>
                <a:highlight>
                  <a:srgbClr val="FFFFFF"/>
                </a:highlight>
                <a:latin typeface="Aptos" panose="020B0004020202020204" pitchFamily="34" charset="0"/>
              </a:rPr>
              <a:t>informs the decisions and/or processes of people in business, government, the media, practitioner communities and civil society. </a:t>
            </a:r>
            <a:endParaRPr lang="en-GB" sz="1800" b="0" i="0" dirty="0">
              <a:solidFill>
                <a:srgbClr val="000000"/>
              </a:solidFill>
              <a:effectLst/>
              <a:highlight>
                <a:srgbClr val="FFFFFF"/>
              </a:highlight>
              <a:latin typeface="Aptos" panose="020B0004020202020204" pitchFamily="34" charset="0"/>
            </a:endParaRPr>
          </a:p>
          <a:p>
            <a:pPr algn="l" rtl="0" fontAlgn="base"/>
            <a:r>
              <a:rPr lang="en-GB" sz="1800" b="0" i="1" dirty="0">
                <a:solidFill>
                  <a:srgbClr val="000000"/>
                </a:solidFill>
                <a:effectLst/>
                <a:highlight>
                  <a:srgbClr val="FFFFFF"/>
                </a:highlight>
                <a:latin typeface="Aptos" panose="020B0004020202020204" pitchFamily="34" charset="0"/>
              </a:rPr>
              <a:t>[Could be on a new slide if necessary]</a:t>
            </a:r>
            <a:r>
              <a:rPr lang="en-GB" sz="1800" b="0" i="0" dirty="0">
                <a:solidFill>
                  <a:srgbClr val="000000"/>
                </a:solidFill>
                <a:effectLst/>
                <a:highlight>
                  <a:srgbClr val="FFFFFF"/>
                </a:highlight>
                <a:latin typeface="Aptos" panose="020B0004020202020204" pitchFamily="34" charset="0"/>
              </a:rPr>
              <a:t> See also </a:t>
            </a:r>
            <a:r>
              <a:rPr lang="en-GB" sz="1800" b="0" i="0" u="sng" strike="noStrike" dirty="0">
                <a:solidFill>
                  <a:srgbClr val="0000FF"/>
                </a:solidFill>
                <a:effectLst/>
                <a:highlight>
                  <a:srgbClr val="FFFFFF"/>
                </a:highlight>
                <a:latin typeface="Aptos" panose="020B0004020202020204" pitchFamily="34" charset="0"/>
                <a:hlinkClick r:id="rId2"/>
              </a:rPr>
              <a:t>https://www.sshrc-crsh.gc.ca/funding-financement/policies-politiques/knowledge_mobilisation-mobilisation_des_connaissances-eng.aspx</a:t>
            </a:r>
            <a:r>
              <a:rPr lang="en-GB" sz="1800" b="0" i="0" dirty="0">
                <a:solidFill>
                  <a:srgbClr val="000000"/>
                </a:solidFill>
                <a:effectLst/>
                <a:highlight>
                  <a:srgbClr val="FFFFFF"/>
                </a:highlight>
                <a:latin typeface="Aptos" panose="020B0004020202020204" pitchFamily="34" charset="0"/>
              </a:rPr>
              <a:t>, but be aware that this is geared toward scholars who have earned a PhD. The expectation for KM at your career stage is lower. It also varies by discipline; ask your supervisor what they think are appropriate goals for you (conference presentations and published articles are typical – how many? Which conferences and In what journals?). </a:t>
            </a:r>
            <a:endParaRPr lang="en-GB" b="0" i="0" dirty="0">
              <a:solidFill>
                <a:srgbClr val="000000"/>
              </a:solidFill>
              <a:effectLst/>
              <a:highlight>
                <a:srgbClr val="FFFFFF"/>
              </a:highlight>
              <a:latin typeface="Segoe UI" panose="020B0502040204020203" pitchFamily="34" charset="0"/>
            </a:endParaRPr>
          </a:p>
          <a:p>
            <a:endParaRPr lang="en-US" dirty="0"/>
          </a:p>
        </p:txBody>
      </p:sp>
    </p:spTree>
    <p:extLst>
      <p:ext uri="{BB962C8B-B14F-4D97-AF65-F5344CB8AC3E}">
        <p14:creationId xmlns:p14="http://schemas.microsoft.com/office/powerpoint/2010/main" val="101437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DEEA3-4E41-BE28-BD73-BEE4714741E3}"/>
              </a:ext>
            </a:extLst>
          </p:cNvPr>
          <p:cNvSpPr>
            <a:spLocks noGrp="1"/>
          </p:cNvSpPr>
          <p:nvPr>
            <p:ph idx="1"/>
          </p:nvPr>
        </p:nvSpPr>
        <p:spPr>
          <a:xfrm>
            <a:off x="457200" y="488197"/>
            <a:ext cx="8229600" cy="4106426"/>
          </a:xfrm>
        </p:spPr>
        <p:txBody>
          <a:bodyPr>
            <a:normAutofit lnSpcReduction="10000"/>
          </a:bodyPr>
          <a:lstStyle/>
          <a:p>
            <a:pPr marL="0" indent="0" algn="l" rtl="0" fontAlgn="base">
              <a:buNone/>
            </a:pPr>
            <a:r>
              <a:rPr lang="en-US" sz="1800" b="1" i="0" dirty="0">
                <a:solidFill>
                  <a:srgbClr val="000000"/>
                </a:solidFill>
                <a:effectLst/>
                <a:highlight>
                  <a:srgbClr val="FFFFFF"/>
                </a:highlight>
                <a:latin typeface="Aptos" panose="020B0004020202020204" pitchFamily="34" charset="0"/>
              </a:rPr>
              <a:t>General Comments</a:t>
            </a:r>
            <a:r>
              <a:rPr lang="en-US" sz="1800" b="0" i="0" dirty="0">
                <a:solidFill>
                  <a:srgbClr val="000000"/>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Treat the application like an argument and present it with confidence.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Use the appropriate disciplinary concepts and methods.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3 C’s of Research Writing: Clear, Coherent, Compelling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Write and cite (and cite and cite)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Make sure your final proposal addresses the following: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The topic or research question (what is the gap in knowledge?)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The context (literature review, importance of the work)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Why you (passion versus </a:t>
            </a:r>
            <a:r>
              <a:rPr lang="en-US" sz="1800" b="1" i="0" dirty="0">
                <a:solidFill>
                  <a:srgbClr val="000000"/>
                </a:solidFill>
                <a:effectLst/>
                <a:highlight>
                  <a:srgbClr val="FFFFFF"/>
                </a:highlight>
                <a:latin typeface="Aptos" panose="020B0004020202020204" pitchFamily="34" charset="0"/>
              </a:rPr>
              <a:t>skill</a:t>
            </a:r>
            <a:r>
              <a:rPr lang="en-US" sz="1800" b="0" i="0" dirty="0">
                <a:solidFill>
                  <a:srgbClr val="000000"/>
                </a:solidFill>
                <a:effectLst/>
                <a:highlight>
                  <a:srgbClr val="FFFFFF"/>
                </a:highlight>
                <a:latin typeface="Aptos" panose="020B0004020202020204" pitchFamily="34" charset="0"/>
              </a:rPr>
              <a:t>), and why at SFU (your supervisor? Specific institutional support such as a research </a:t>
            </a:r>
            <a:r>
              <a:rPr lang="en-US" sz="1800" b="0" i="0" dirty="0" err="1">
                <a:solidFill>
                  <a:srgbClr val="000000"/>
                </a:solidFill>
                <a:effectLst/>
                <a:highlight>
                  <a:srgbClr val="FFFFFF"/>
                </a:highlight>
                <a:latin typeface="Aptos" panose="020B0004020202020204" pitchFamily="34" charset="0"/>
              </a:rPr>
              <a:t>centre</a:t>
            </a:r>
            <a:r>
              <a:rPr lang="en-US" sz="1800" b="0" i="0" dirty="0">
                <a:solidFill>
                  <a:srgbClr val="000000"/>
                </a:solidFill>
                <a:effectLst/>
                <a:highlight>
                  <a:srgbClr val="FFFFFF"/>
                </a:highlight>
                <a:latin typeface="Aptos" panose="020B0004020202020204" pitchFamily="34" charset="0"/>
              </a:rPr>
              <a:t>? Nationally recognized leader?)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u="sng" dirty="0">
                <a:solidFill>
                  <a:srgbClr val="000000"/>
                </a:solidFill>
                <a:effectLst/>
                <a:highlight>
                  <a:srgbClr val="FFFFFF"/>
                </a:highlight>
                <a:latin typeface="Aptos" panose="020B0004020202020204" pitchFamily="34" charset="0"/>
              </a:rPr>
              <a:t>Read examples of successful applications in the document library</a:t>
            </a:r>
            <a:r>
              <a:rPr lang="en-US" sz="1800" b="0" i="0" dirty="0">
                <a:solidFill>
                  <a:srgbClr val="000000"/>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1" i="0" dirty="0">
                <a:solidFill>
                  <a:srgbClr val="000000"/>
                </a:solidFill>
                <a:effectLst/>
                <a:highlight>
                  <a:srgbClr val="FFFFFF"/>
                </a:highlight>
                <a:latin typeface="Aptos" panose="020B0004020202020204" pitchFamily="34" charset="0"/>
              </a:rPr>
              <a:t>Expect to write 3-6 drafts; have your supervisor(s) and peers read and offer feedback. Consider using the library’s </a:t>
            </a:r>
            <a:r>
              <a:rPr lang="en-US" sz="1800" b="1" i="0" u="sng" strike="noStrike" dirty="0">
                <a:solidFill>
                  <a:srgbClr val="0000FF"/>
                </a:solidFill>
                <a:effectLst/>
                <a:highlight>
                  <a:srgbClr val="FFFFFF"/>
                </a:highlight>
                <a:latin typeface="Aptos" panose="020B0004020202020204" pitchFamily="34" charset="0"/>
                <a:hlinkClick r:id="rId2"/>
              </a:rPr>
              <a:t>Read Ahead</a:t>
            </a:r>
            <a:r>
              <a:rPr lang="en-US" sz="1800" b="1" i="0" dirty="0">
                <a:solidFill>
                  <a:srgbClr val="000000"/>
                </a:solidFill>
                <a:effectLst/>
                <a:highlight>
                  <a:srgbClr val="FFFFFF"/>
                </a:highlight>
                <a:latin typeface="Aptos" panose="020B0004020202020204" pitchFamily="34" charset="0"/>
              </a:rPr>
              <a:t> service.</a:t>
            </a:r>
            <a:r>
              <a:rPr lang="en-US" sz="1800" b="0" i="0" dirty="0">
                <a:solidFill>
                  <a:srgbClr val="000000"/>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endParaRPr lang="en-US" dirty="0"/>
          </a:p>
        </p:txBody>
      </p:sp>
    </p:spTree>
    <p:extLst>
      <p:ext uri="{BB962C8B-B14F-4D97-AF65-F5344CB8AC3E}">
        <p14:creationId xmlns:p14="http://schemas.microsoft.com/office/powerpoint/2010/main" val="139912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2</a:t>
            </a:fld>
            <a:endParaRPr lang="en-US" dirty="0">
              <a:solidFill>
                <a:schemeClr val="bg1"/>
              </a:solidFill>
              <a:latin typeface="Helvetica"/>
              <a:cs typeface="Helvetica"/>
            </a:endParaRPr>
          </a:p>
        </p:txBody>
      </p:sp>
      <p:pic>
        <p:nvPicPr>
          <p:cNvPr id="3" name="Picture 2">
            <a:extLst>
              <a:ext uri="{FF2B5EF4-FFF2-40B4-BE49-F238E27FC236}">
                <a16:creationId xmlns:a16="http://schemas.microsoft.com/office/drawing/2014/main" id="{4D75E8DF-760D-4B6A-81E0-017EA1E1781B}"/>
              </a:ext>
            </a:extLst>
          </p:cNvPr>
          <p:cNvPicPr>
            <a:picLocks noChangeAspect="1"/>
          </p:cNvPicPr>
          <p:nvPr/>
        </p:nvPicPr>
        <p:blipFill>
          <a:blip r:embed="rId3"/>
          <a:stretch>
            <a:fillRect/>
          </a:stretch>
        </p:blipFill>
        <p:spPr>
          <a:xfrm>
            <a:off x="198760" y="4665367"/>
            <a:ext cx="2032238" cy="406987"/>
          </a:xfrm>
          <a:prstGeom prst="rect">
            <a:avLst/>
          </a:prstGeom>
        </p:spPr>
      </p:pic>
      <p:sp>
        <p:nvSpPr>
          <p:cNvPr id="8" name="Content Placeholder 2">
            <a:extLst>
              <a:ext uri="{FF2B5EF4-FFF2-40B4-BE49-F238E27FC236}">
                <a16:creationId xmlns:a16="http://schemas.microsoft.com/office/drawing/2014/main" id="{E24E3176-8885-4E26-B7AD-A818AD2AA558}"/>
              </a:ext>
            </a:extLst>
          </p:cNvPr>
          <p:cNvSpPr>
            <a:spLocks noGrp="1"/>
          </p:cNvSpPr>
          <p:nvPr>
            <p:ph idx="1"/>
          </p:nvPr>
        </p:nvSpPr>
        <p:spPr>
          <a:xfrm>
            <a:off x="587330" y="1154167"/>
            <a:ext cx="3490062" cy="2497929"/>
          </a:xfrm>
          <a:custGeom>
            <a:avLst/>
            <a:gdLst>
              <a:gd name="connsiteX0" fmla="*/ 0 w 3490062"/>
              <a:gd name="connsiteY0" fmla="*/ 0 h 2497929"/>
              <a:gd name="connsiteX1" fmla="*/ 3490062 w 3490062"/>
              <a:gd name="connsiteY1" fmla="*/ 0 h 2497929"/>
              <a:gd name="connsiteX2" fmla="*/ 3490062 w 3490062"/>
              <a:gd name="connsiteY2" fmla="*/ 2497929 h 2497929"/>
              <a:gd name="connsiteX3" fmla="*/ 0 w 3490062"/>
              <a:gd name="connsiteY3" fmla="*/ 2497929 h 2497929"/>
              <a:gd name="connsiteX4" fmla="*/ 0 w 3490062"/>
              <a:gd name="connsiteY4" fmla="*/ 0 h 2497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062" h="2497929" fill="none" extrusionOk="0">
                <a:moveTo>
                  <a:pt x="0" y="0"/>
                </a:moveTo>
                <a:cubicBezTo>
                  <a:pt x="789983" y="-111659"/>
                  <a:pt x="2650565" y="-128491"/>
                  <a:pt x="3490062" y="0"/>
                </a:cubicBezTo>
                <a:cubicBezTo>
                  <a:pt x="3349785" y="1119089"/>
                  <a:pt x="3593911" y="1410073"/>
                  <a:pt x="3490062" y="2497929"/>
                </a:cubicBezTo>
                <a:cubicBezTo>
                  <a:pt x="2573427" y="2484749"/>
                  <a:pt x="999758" y="2465837"/>
                  <a:pt x="0" y="2497929"/>
                </a:cubicBezTo>
                <a:cubicBezTo>
                  <a:pt x="-114892" y="1986405"/>
                  <a:pt x="20314" y="413171"/>
                  <a:pt x="0" y="0"/>
                </a:cubicBezTo>
                <a:close/>
              </a:path>
              <a:path w="3490062" h="2497929" stroke="0" extrusionOk="0">
                <a:moveTo>
                  <a:pt x="0" y="0"/>
                </a:moveTo>
                <a:cubicBezTo>
                  <a:pt x="571853" y="48574"/>
                  <a:pt x="2522813" y="-12320"/>
                  <a:pt x="3490062" y="0"/>
                </a:cubicBezTo>
                <a:cubicBezTo>
                  <a:pt x="3500968" y="365697"/>
                  <a:pt x="3428074" y="1363503"/>
                  <a:pt x="3490062" y="2497929"/>
                </a:cubicBezTo>
                <a:cubicBezTo>
                  <a:pt x="2959958" y="2372788"/>
                  <a:pt x="1674841" y="2342415"/>
                  <a:pt x="0" y="2497929"/>
                </a:cubicBezTo>
                <a:cubicBezTo>
                  <a:pt x="65986" y="2027445"/>
                  <a:pt x="-40913" y="934869"/>
                  <a:pt x="0" y="0"/>
                </a:cubicBezTo>
                <a:close/>
              </a:path>
            </a:pathLst>
          </a:custGeom>
          <a:ln cap="rnd">
            <a:solidFill>
              <a:schemeClr val="accent1"/>
            </a:solidFill>
            <a:bevel/>
            <a:extLst>
              <a:ext uri="{C807C97D-BFC1-408E-A445-0C87EB9F89A2}">
                <ask:lineSketchStyleProps xmlns:ask="http://schemas.microsoft.com/office/drawing/2018/sketchyshapes" sd="2781283378">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a:noAutofit/>
          </a:bodyPr>
          <a:lstStyle/>
          <a:p>
            <a:pPr marL="0" indent="0">
              <a:lnSpc>
                <a:spcPct val="150000"/>
              </a:lnSpc>
              <a:buNone/>
            </a:pPr>
            <a:r>
              <a:rPr lang="en-US" sz="1400" b="1" i="0" dirty="0">
                <a:solidFill>
                  <a:srgbClr val="000000"/>
                </a:solidFill>
                <a:effectLst/>
              </a:rPr>
              <a:t>We respectfully acknowledge the unceded Traditional Coast Salish Lands including the </a:t>
            </a:r>
            <a:r>
              <a:rPr lang="en-US" sz="1400" b="1" i="0" u="sng" dirty="0">
                <a:solidFill>
                  <a:srgbClr val="034575"/>
                </a:solidFill>
                <a:effectLst/>
                <a:hlinkClick r:id="rId4"/>
              </a:rPr>
              <a:t>Tsleil-Waututh</a:t>
            </a:r>
            <a:r>
              <a:rPr lang="en-US" sz="1400" b="1" i="0" dirty="0">
                <a:solidFill>
                  <a:srgbClr val="000000"/>
                </a:solidFill>
                <a:effectLst/>
              </a:rPr>
              <a:t> (</a:t>
            </a:r>
            <a:r>
              <a:rPr lang="en-US" sz="1400" b="1" i="0" dirty="0" err="1">
                <a:solidFill>
                  <a:srgbClr val="000000"/>
                </a:solidFill>
                <a:effectLst/>
              </a:rPr>
              <a:t>səl̓ilw̓ətaʔɬ</a:t>
            </a:r>
            <a:r>
              <a:rPr lang="en-US" sz="1400" b="1" i="0" dirty="0">
                <a:solidFill>
                  <a:srgbClr val="000000"/>
                </a:solidFill>
                <a:effectLst/>
              </a:rPr>
              <a:t>), </a:t>
            </a:r>
            <a:r>
              <a:rPr lang="en-US" sz="1400" b="1" i="0" u="sng" dirty="0">
                <a:solidFill>
                  <a:srgbClr val="034575"/>
                </a:solidFill>
                <a:effectLst/>
                <a:hlinkClick r:id="rId5"/>
              </a:rPr>
              <a:t>Kwikwetlem</a:t>
            </a:r>
            <a:r>
              <a:rPr lang="en-US" sz="1400" b="1" i="0" dirty="0">
                <a:solidFill>
                  <a:srgbClr val="000000"/>
                </a:solidFill>
                <a:effectLst/>
              </a:rPr>
              <a:t> (</a:t>
            </a:r>
            <a:r>
              <a:rPr lang="en-US" sz="1400" b="1" i="0" dirty="0" err="1">
                <a:solidFill>
                  <a:srgbClr val="000000"/>
                </a:solidFill>
                <a:effectLst/>
              </a:rPr>
              <a:t>kʷikʷəƛ̓əm</a:t>
            </a:r>
            <a:r>
              <a:rPr lang="en-US" sz="1400" b="1" i="0" dirty="0">
                <a:solidFill>
                  <a:srgbClr val="000000"/>
                </a:solidFill>
                <a:effectLst/>
              </a:rPr>
              <a:t>), </a:t>
            </a:r>
            <a:r>
              <a:rPr lang="en-US" sz="1400" b="1" i="0" u="sng" dirty="0">
                <a:solidFill>
                  <a:srgbClr val="034575"/>
                </a:solidFill>
                <a:effectLst/>
                <a:hlinkClick r:id="rId6"/>
              </a:rPr>
              <a:t>Squamish</a:t>
            </a:r>
            <a:r>
              <a:rPr lang="en-US" sz="1400" b="1" i="0" dirty="0">
                <a:solidFill>
                  <a:srgbClr val="000000"/>
                </a:solidFill>
                <a:effectLst/>
              </a:rPr>
              <a:t> (Sḵwx̱wú7mesh </a:t>
            </a:r>
            <a:r>
              <a:rPr lang="en-US" sz="1400" b="1" i="0" dirty="0" err="1">
                <a:solidFill>
                  <a:srgbClr val="000000"/>
                </a:solidFill>
                <a:effectLst/>
              </a:rPr>
              <a:t>Úxwumixw</a:t>
            </a:r>
            <a:r>
              <a:rPr lang="en-US" sz="1400" b="1" i="0" dirty="0">
                <a:solidFill>
                  <a:srgbClr val="000000"/>
                </a:solidFill>
                <a:effectLst/>
              </a:rPr>
              <a:t>) and </a:t>
            </a:r>
            <a:r>
              <a:rPr lang="en-US" sz="1400" b="1" i="0" u="sng" dirty="0">
                <a:solidFill>
                  <a:srgbClr val="034575"/>
                </a:solidFill>
                <a:effectLst/>
                <a:hlinkClick r:id="rId7"/>
              </a:rPr>
              <a:t>Musqueam</a:t>
            </a:r>
            <a:r>
              <a:rPr lang="en-US" sz="1400" b="1" i="0" dirty="0">
                <a:solidFill>
                  <a:srgbClr val="000000"/>
                </a:solidFill>
                <a:effectLst/>
              </a:rPr>
              <a:t> (</a:t>
            </a:r>
            <a:r>
              <a:rPr lang="en-US" sz="1400" b="1" i="0" dirty="0" err="1">
                <a:solidFill>
                  <a:srgbClr val="000000"/>
                </a:solidFill>
                <a:effectLst/>
              </a:rPr>
              <a:t>xʷmə</a:t>
            </a:r>
            <a:r>
              <a:rPr lang="el-GR" sz="1400" b="1" i="0" dirty="0">
                <a:solidFill>
                  <a:srgbClr val="000000"/>
                </a:solidFill>
                <a:effectLst/>
              </a:rPr>
              <a:t>θ</a:t>
            </a:r>
            <a:r>
              <a:rPr lang="en-US" sz="1400" b="1" i="0" dirty="0" err="1">
                <a:solidFill>
                  <a:srgbClr val="000000"/>
                </a:solidFill>
                <a:effectLst/>
              </a:rPr>
              <a:t>kʷəy̓əm</a:t>
            </a:r>
            <a:r>
              <a:rPr lang="en-US" sz="1400" b="1" i="0" dirty="0">
                <a:solidFill>
                  <a:srgbClr val="000000"/>
                </a:solidFill>
                <a:effectLst/>
              </a:rPr>
              <a:t>) Nations on which Burnaby Campus is located. </a:t>
            </a:r>
            <a:endParaRPr lang="en-US" sz="1400" b="1" dirty="0"/>
          </a:p>
        </p:txBody>
      </p:sp>
      <p:sp>
        <p:nvSpPr>
          <p:cNvPr id="11" name="Title 1">
            <a:extLst>
              <a:ext uri="{FF2B5EF4-FFF2-40B4-BE49-F238E27FC236}">
                <a16:creationId xmlns:a16="http://schemas.microsoft.com/office/drawing/2014/main" id="{EC2E0A5E-6D5C-469F-B3E4-9B54E973DCB0}"/>
              </a:ext>
            </a:extLst>
          </p:cNvPr>
          <p:cNvSpPr txBox="1">
            <a:spLocks/>
          </p:cNvSpPr>
          <p:nvPr/>
        </p:nvSpPr>
        <p:spPr>
          <a:xfrm>
            <a:off x="-7377" y="2672"/>
            <a:ext cx="5236602"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C0633"/>
                </a:solidFill>
                <a:latin typeface="Trebuchet MS" panose="020B0603020202020204" pitchFamily="34" charset="0"/>
              </a:rPr>
              <a:t>	</a:t>
            </a:r>
            <a:r>
              <a:rPr lang="en-US" sz="2800" b="1" dirty="0">
                <a:solidFill>
                  <a:srgbClr val="CC0633"/>
                </a:solidFill>
                <a:latin typeface="Trebuchet MS" panose="020B0603020202020204" pitchFamily="34" charset="0"/>
              </a:rPr>
              <a:t>Land Acknowledgment</a:t>
            </a:r>
          </a:p>
        </p:txBody>
      </p:sp>
      <p:sp>
        <p:nvSpPr>
          <p:cNvPr id="9" name="Content Placeholder 2">
            <a:extLst>
              <a:ext uri="{FF2B5EF4-FFF2-40B4-BE49-F238E27FC236}">
                <a16:creationId xmlns:a16="http://schemas.microsoft.com/office/drawing/2014/main" id="{57212B95-BEA5-4D42-977A-A21AF72FB8FC}"/>
              </a:ext>
            </a:extLst>
          </p:cNvPr>
          <p:cNvSpPr txBox="1">
            <a:spLocks/>
          </p:cNvSpPr>
          <p:nvPr/>
        </p:nvSpPr>
        <p:spPr>
          <a:xfrm>
            <a:off x="4285752" y="761898"/>
            <a:ext cx="2560319" cy="194807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en-US" sz="1000" b="1" i="0" dirty="0">
                <a:solidFill>
                  <a:srgbClr val="1D1D1F"/>
                </a:solidFill>
                <a:effectLst/>
                <a:latin typeface="SF Pro Text"/>
              </a:rPr>
              <a:t>We encourage you to download the Bill Reid mobile app to learn more about the Indigenous Art at SFU  </a:t>
            </a:r>
          </a:p>
          <a:p>
            <a:pPr marL="0" indent="0">
              <a:lnSpc>
                <a:spcPct val="150000"/>
              </a:lnSpc>
              <a:buFont typeface="Arial"/>
              <a:buNone/>
            </a:pPr>
            <a:r>
              <a:rPr lang="en-US" sz="1000" b="1" i="0" dirty="0" err="1">
                <a:solidFill>
                  <a:srgbClr val="1D1D1F"/>
                </a:solidFill>
                <a:effectLst/>
                <a:latin typeface="SF Pro Text"/>
              </a:rPr>
              <a:t>ímesh</a:t>
            </a:r>
            <a:r>
              <a:rPr lang="en-US" sz="1000" b="0" i="0" dirty="0">
                <a:solidFill>
                  <a:srgbClr val="1D1D1F"/>
                </a:solidFill>
                <a:effectLst/>
                <a:latin typeface="SF Pro Text"/>
              </a:rPr>
              <a:t>, meaning "to walk" in Skwxwú7mesh </a:t>
            </a:r>
            <a:r>
              <a:rPr lang="en-US" sz="1000" b="0" i="0" dirty="0" err="1">
                <a:solidFill>
                  <a:srgbClr val="1D1D1F"/>
                </a:solidFill>
                <a:effectLst/>
                <a:latin typeface="SF Pro Text"/>
              </a:rPr>
              <a:t>snichim</a:t>
            </a:r>
            <a:r>
              <a:rPr lang="en-US" sz="1000" b="0" i="0" dirty="0">
                <a:solidFill>
                  <a:srgbClr val="1D1D1F"/>
                </a:solidFill>
                <a:effectLst/>
                <a:latin typeface="SF Pro Text"/>
              </a:rPr>
              <a:t> (Squamish Language), is a mobile app being developed by the Bill Reid Centre for Northwest Coast Studies at Simon Fraser University. The app is a response to the university’s Community Engagement Strategy, and its Aboriginal Strategic Plan, and is intended to be a step, however small, toward decolonizing the university and the surrounding landscape</a:t>
            </a:r>
            <a:endParaRPr lang="en-US" sz="1400" b="1" dirty="0">
              <a:latin typeface="+mj-lt"/>
            </a:endParaRPr>
          </a:p>
        </p:txBody>
      </p:sp>
      <p:pic>
        <p:nvPicPr>
          <p:cNvPr id="4" name="Picture 3">
            <a:extLst>
              <a:ext uri="{FF2B5EF4-FFF2-40B4-BE49-F238E27FC236}">
                <a16:creationId xmlns:a16="http://schemas.microsoft.com/office/drawing/2014/main" id="{19167228-6494-444E-BFFA-0DFC5338F434}"/>
              </a:ext>
            </a:extLst>
          </p:cNvPr>
          <p:cNvPicPr>
            <a:picLocks noChangeAspect="1"/>
          </p:cNvPicPr>
          <p:nvPr/>
        </p:nvPicPr>
        <p:blipFill>
          <a:blip r:embed="rId8"/>
          <a:stretch>
            <a:fillRect/>
          </a:stretch>
        </p:blipFill>
        <p:spPr>
          <a:xfrm>
            <a:off x="6811640" y="510076"/>
            <a:ext cx="1710901" cy="3603368"/>
          </a:xfrm>
          <a:prstGeom prst="rect">
            <a:avLst/>
          </a:prstGeom>
        </p:spPr>
      </p:pic>
    </p:spTree>
    <p:extLst>
      <p:ext uri="{BB962C8B-B14F-4D97-AF65-F5344CB8AC3E}">
        <p14:creationId xmlns:p14="http://schemas.microsoft.com/office/powerpoint/2010/main" val="471707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9CDA4-5CA9-D9A5-C613-186580B226C9}"/>
              </a:ext>
            </a:extLst>
          </p:cNvPr>
          <p:cNvSpPr>
            <a:spLocks noGrp="1"/>
          </p:cNvSpPr>
          <p:nvPr>
            <p:ph idx="1"/>
          </p:nvPr>
        </p:nvSpPr>
        <p:spPr/>
        <p:txBody>
          <a:bodyPr/>
          <a:lstStyle/>
          <a:p>
            <a:pPr marL="0" indent="0" algn="l" rtl="0" fontAlgn="base">
              <a:buNone/>
            </a:pPr>
            <a:r>
              <a:rPr lang="en-US" sz="1800" b="1" i="0" dirty="0">
                <a:solidFill>
                  <a:srgbClr val="000000"/>
                </a:solidFill>
                <a:effectLst/>
                <a:highlight>
                  <a:srgbClr val="FFFFFF"/>
                </a:highlight>
                <a:latin typeface="Aptos" panose="020B0004020202020204" pitchFamily="34" charset="0"/>
              </a:rPr>
              <a:t>Further reading:</a:t>
            </a:r>
            <a:r>
              <a:rPr lang="en-US" sz="1800" b="0" i="0" dirty="0">
                <a:solidFill>
                  <a:srgbClr val="000000"/>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Alley, Michael, </a:t>
            </a:r>
            <a:r>
              <a:rPr lang="en-US" sz="1800" b="0" i="1" dirty="0">
                <a:solidFill>
                  <a:srgbClr val="000000"/>
                </a:solidFill>
                <a:effectLst/>
                <a:highlight>
                  <a:srgbClr val="FFFFFF"/>
                </a:highlight>
                <a:latin typeface="Aptos" panose="020B0004020202020204" pitchFamily="34" charset="0"/>
              </a:rPr>
              <a:t>The Craft of Scientific Writing</a:t>
            </a:r>
            <a:r>
              <a:rPr lang="en-US" sz="1800" b="0" i="0" dirty="0">
                <a:solidFill>
                  <a:srgbClr val="000000"/>
                </a:solidFill>
                <a:effectLst/>
                <a:highlight>
                  <a:srgbClr val="FFFFFF"/>
                </a:highlight>
                <a:latin typeface="Aptos" panose="020B0004020202020204" pitchFamily="34" charset="0"/>
              </a:rPr>
              <a:t> (3rd ed.: 1996), New York: Springer; and </a:t>
            </a:r>
            <a:r>
              <a:rPr lang="en-US" sz="1800" b="0" i="1" dirty="0">
                <a:solidFill>
                  <a:srgbClr val="000000"/>
                </a:solidFill>
                <a:effectLst/>
                <a:highlight>
                  <a:srgbClr val="FFFFFF"/>
                </a:highlight>
                <a:latin typeface="Aptos" panose="020B0004020202020204" pitchFamily="34" charset="0"/>
              </a:rPr>
              <a:t>The Craft of Scientific Presentations: Critical Steps to Succeed and Critical Errors to Avoid</a:t>
            </a:r>
            <a:r>
              <a:rPr lang="en-US" sz="1800" b="0" i="0" dirty="0">
                <a:solidFill>
                  <a:srgbClr val="000000"/>
                </a:solidFill>
                <a:effectLst/>
                <a:highlight>
                  <a:srgbClr val="FFFFFF"/>
                </a:highlight>
                <a:latin typeface="Aptos" panose="020B0004020202020204" pitchFamily="34" charset="0"/>
              </a:rPr>
              <a:t> (2nd ed.: 2013), New York: Springer.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err="1">
                <a:solidFill>
                  <a:srgbClr val="000000"/>
                </a:solidFill>
                <a:effectLst/>
                <a:highlight>
                  <a:srgbClr val="FFFFFF"/>
                </a:highlight>
                <a:latin typeface="Aptos" panose="020B0004020202020204" pitchFamily="34" charset="0"/>
              </a:rPr>
              <a:t>Younging</a:t>
            </a:r>
            <a:r>
              <a:rPr lang="en-US" sz="1800" b="0" i="0" dirty="0">
                <a:solidFill>
                  <a:srgbClr val="000000"/>
                </a:solidFill>
                <a:effectLst/>
                <a:highlight>
                  <a:srgbClr val="FFFFFF"/>
                </a:highlight>
                <a:latin typeface="Aptos" panose="020B0004020202020204" pitchFamily="34" charset="0"/>
              </a:rPr>
              <a:t>, Gregory. </a:t>
            </a:r>
            <a:r>
              <a:rPr lang="en-US" sz="1800" b="0" i="1" dirty="0">
                <a:solidFill>
                  <a:srgbClr val="000000"/>
                </a:solidFill>
                <a:effectLst/>
                <a:highlight>
                  <a:srgbClr val="FFFFFF"/>
                </a:highlight>
                <a:latin typeface="Aptos" panose="020B0004020202020204" pitchFamily="34" charset="0"/>
              </a:rPr>
              <a:t>Elements of Indigenous Style: A Guide for Writing By and About Indigenous Peoples </a:t>
            </a:r>
            <a:r>
              <a:rPr lang="en-US" sz="1800" b="0" i="0" dirty="0">
                <a:solidFill>
                  <a:srgbClr val="000000"/>
                </a:solidFill>
                <a:effectLst/>
                <a:highlight>
                  <a:srgbClr val="FFFFFF"/>
                </a:highlight>
                <a:latin typeface="Aptos" panose="020B0004020202020204" pitchFamily="34" charset="0"/>
              </a:rPr>
              <a:t>(2018), Edmonton, AB: Brush Education.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Zinsser, William, </a:t>
            </a:r>
            <a:r>
              <a:rPr lang="en-US" sz="1800" b="0" i="1" dirty="0">
                <a:solidFill>
                  <a:srgbClr val="000000"/>
                </a:solidFill>
                <a:effectLst/>
                <a:highlight>
                  <a:srgbClr val="FFFFFF"/>
                </a:highlight>
                <a:latin typeface="Aptos" panose="020B0004020202020204" pitchFamily="34" charset="0"/>
              </a:rPr>
              <a:t>On Writing Well: The Classic Guide to Writing Nonfiction</a:t>
            </a:r>
            <a:r>
              <a:rPr lang="en-US" sz="1800" b="0" i="0" dirty="0">
                <a:solidFill>
                  <a:srgbClr val="000000"/>
                </a:solidFill>
                <a:effectLst/>
                <a:highlight>
                  <a:srgbClr val="FFFFFF"/>
                </a:highlight>
                <a:latin typeface="Aptos" panose="020B0004020202020204" pitchFamily="34" charset="0"/>
              </a:rPr>
              <a:t> (7th ed.: 2006), New York, NY: HarperCollins.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Duke University, </a:t>
            </a:r>
            <a:r>
              <a:rPr lang="en-US" sz="1800" b="0" i="0" u="sng" strike="noStrike" dirty="0">
                <a:solidFill>
                  <a:srgbClr val="0000FF"/>
                </a:solidFill>
                <a:effectLst/>
                <a:highlight>
                  <a:srgbClr val="FFFFFF"/>
                </a:highlight>
                <a:latin typeface="Aptos" panose="020B0004020202020204" pitchFamily="34" charset="0"/>
                <a:hlinkClick r:id="rId2"/>
              </a:rPr>
              <a:t>Thompson Writing Program Writing Resources</a:t>
            </a:r>
            <a:r>
              <a:rPr lang="en-US" sz="1800" b="0" i="0" dirty="0">
                <a:solidFill>
                  <a:srgbClr val="000000"/>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endParaRPr lang="en-US" dirty="0"/>
          </a:p>
        </p:txBody>
      </p:sp>
    </p:spTree>
    <p:extLst>
      <p:ext uri="{BB962C8B-B14F-4D97-AF65-F5344CB8AC3E}">
        <p14:creationId xmlns:p14="http://schemas.microsoft.com/office/powerpoint/2010/main" val="2856141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21</a:t>
            </a:fld>
            <a:endParaRPr lang="en-US" dirty="0">
              <a:solidFill>
                <a:schemeClr val="bg1"/>
              </a:solidFill>
              <a:latin typeface="Helvetica"/>
              <a:cs typeface="Helvetica"/>
            </a:endParaRPr>
          </a:p>
        </p:txBody>
      </p:sp>
      <p:sp>
        <p:nvSpPr>
          <p:cNvPr id="10" name="Rectangle 3"/>
          <p:cNvSpPr txBox="1">
            <a:spLocks noChangeArrowheads="1"/>
          </p:cNvSpPr>
          <p:nvPr/>
        </p:nvSpPr>
        <p:spPr>
          <a:xfrm>
            <a:off x="541248" y="1644975"/>
            <a:ext cx="8001000" cy="24897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endParaRPr lang="en-US" sz="2400" dirty="0">
              <a:latin typeface="Century Gothic" panose="020B0502020202020204" pitchFamily="34" charset="0"/>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2" name="Title 1">
            <a:extLst>
              <a:ext uri="{FF2B5EF4-FFF2-40B4-BE49-F238E27FC236}">
                <a16:creationId xmlns:a16="http://schemas.microsoft.com/office/drawing/2014/main" id="{60D187DE-EDEC-4510-828D-B5EC5839ED0B}"/>
              </a:ext>
            </a:extLst>
          </p:cNvPr>
          <p:cNvSpPr>
            <a:spLocks noGrp="1"/>
          </p:cNvSpPr>
          <p:nvPr>
            <p:ph type="title"/>
          </p:nvPr>
        </p:nvSpPr>
        <p:spPr>
          <a:xfrm>
            <a:off x="-7377" y="2672"/>
            <a:ext cx="2131452" cy="823044"/>
          </a:xfrm>
        </p:spPr>
        <p:txBody>
          <a:bodyPr/>
          <a:lstStyle/>
          <a:p>
            <a:pPr algn="l"/>
            <a:r>
              <a:rPr lang="en-US" sz="3200" b="1" dirty="0">
                <a:solidFill>
                  <a:srgbClr val="CC0633"/>
                </a:solidFill>
                <a:latin typeface="Trebuchet MS" panose="020B0603020202020204" pitchFamily="34" charset="0"/>
              </a:rPr>
              <a:t>	Q &amp; A</a:t>
            </a:r>
          </a:p>
        </p:txBody>
      </p:sp>
      <p:sp>
        <p:nvSpPr>
          <p:cNvPr id="13" name="Content Placeholder 2">
            <a:extLst>
              <a:ext uri="{FF2B5EF4-FFF2-40B4-BE49-F238E27FC236}">
                <a16:creationId xmlns:a16="http://schemas.microsoft.com/office/drawing/2014/main" id="{1BB12A0D-8B03-4369-B6D0-9EE3B0E65204}"/>
              </a:ext>
            </a:extLst>
          </p:cNvPr>
          <p:cNvSpPr>
            <a:spLocks noGrp="1"/>
          </p:cNvSpPr>
          <p:nvPr>
            <p:ph idx="1"/>
          </p:nvPr>
        </p:nvSpPr>
        <p:spPr>
          <a:xfrm>
            <a:off x="401928" y="3575575"/>
            <a:ext cx="4352954" cy="742210"/>
          </a:xfrm>
        </p:spPr>
        <p:txBody>
          <a:bodyPr>
            <a:normAutofit/>
          </a:bodyPr>
          <a:lstStyle/>
          <a:p>
            <a:pPr marL="0" indent="0" algn="ctr">
              <a:buNone/>
            </a:pPr>
            <a:r>
              <a:rPr lang="en-US" sz="1800" dirty="0">
                <a:solidFill>
                  <a:schemeClr val="tx1">
                    <a:lumMod val="65000"/>
                    <a:lumOff val="35000"/>
                  </a:schemeClr>
                </a:solidFill>
                <a:latin typeface="Century Gothic" panose="020B0502020202020204" pitchFamily="34" charset="0"/>
              </a:rPr>
              <a:t>Graduate Studies | Rachel Dawson</a:t>
            </a:r>
            <a:endParaRPr lang="en-US" sz="1200" dirty="0">
              <a:solidFill>
                <a:schemeClr val="accent5"/>
              </a:solidFill>
              <a:latin typeface="Century Gothic" panose="020B0502020202020204" pitchFamily="34" charset="0"/>
            </a:endParaRPr>
          </a:p>
          <a:p>
            <a:pPr marL="0" indent="0" algn="ctr">
              <a:buNone/>
            </a:pPr>
            <a:r>
              <a:rPr lang="en-US" sz="1800" dirty="0" err="1">
                <a:solidFill>
                  <a:schemeClr val="tx1">
                    <a:lumMod val="65000"/>
                    <a:lumOff val="35000"/>
                  </a:schemeClr>
                </a:solidFill>
                <a:latin typeface="Century Gothic" panose="020B0502020202020204" pitchFamily="34" charset="0"/>
              </a:rPr>
              <a:t>gradawards@sfu.ca</a:t>
            </a:r>
            <a:r>
              <a:rPr lang="en-US" sz="1800" dirty="0">
                <a:solidFill>
                  <a:schemeClr val="tx1">
                    <a:lumMod val="65000"/>
                    <a:lumOff val="35000"/>
                  </a:schemeClr>
                </a:solidFill>
                <a:latin typeface="Century Gothic" panose="020B0502020202020204" pitchFamily="34" charset="0"/>
              </a:rPr>
              <a:t> </a:t>
            </a:r>
          </a:p>
        </p:txBody>
      </p:sp>
      <p:pic>
        <p:nvPicPr>
          <p:cNvPr id="14" name="Picture Placeholder 6">
            <a:extLst>
              <a:ext uri="{FF2B5EF4-FFF2-40B4-BE49-F238E27FC236}">
                <a16:creationId xmlns:a16="http://schemas.microsoft.com/office/drawing/2014/main" id="{D74D8EBC-886E-4C9D-809C-068209AA651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838340"/>
            <a:ext cx="9144000" cy="2461009"/>
          </a:xfrm>
          <a:prstGeom prst="rect">
            <a:avLst/>
          </a:prstGeom>
        </p:spPr>
      </p:pic>
      <p:sp>
        <p:nvSpPr>
          <p:cNvPr id="9" name="Content Placeholder 2">
            <a:extLst>
              <a:ext uri="{FF2B5EF4-FFF2-40B4-BE49-F238E27FC236}">
                <a16:creationId xmlns:a16="http://schemas.microsoft.com/office/drawing/2014/main" id="{6DEC9D7D-A21D-4739-B404-9073C783F64C}"/>
              </a:ext>
            </a:extLst>
          </p:cNvPr>
          <p:cNvSpPr txBox="1">
            <a:spLocks/>
          </p:cNvSpPr>
          <p:nvPr/>
        </p:nvSpPr>
        <p:spPr>
          <a:xfrm>
            <a:off x="4612540" y="3571218"/>
            <a:ext cx="4352954" cy="7422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a:solidFill>
                  <a:schemeClr val="tx1">
                    <a:lumMod val="65000"/>
                    <a:lumOff val="35000"/>
                  </a:schemeClr>
                </a:solidFill>
                <a:latin typeface="Century Gothic" panose="020B0502020202020204" pitchFamily="34" charset="0"/>
              </a:rPr>
              <a:t>Information + Drop in Sessions</a:t>
            </a:r>
          </a:p>
          <a:p>
            <a:pPr marL="0" indent="0" algn="ctr">
              <a:buFont typeface="Arial"/>
              <a:buNone/>
            </a:pPr>
            <a:r>
              <a:rPr lang="en-US" sz="1800" dirty="0">
                <a:solidFill>
                  <a:schemeClr val="tx1">
                    <a:lumMod val="65000"/>
                    <a:lumOff val="35000"/>
                  </a:schemeClr>
                </a:solidFill>
                <a:latin typeface="Century Gothic" panose="020B0502020202020204" pitchFamily="34" charset="0"/>
              </a:rPr>
              <a:t>listed </a:t>
            </a:r>
            <a:r>
              <a:rPr lang="en-US" sz="1800" dirty="0">
                <a:solidFill>
                  <a:schemeClr val="tx1">
                    <a:lumMod val="65000"/>
                    <a:lumOff val="35000"/>
                  </a:schemeClr>
                </a:solidFill>
                <a:latin typeface="Century Gothic" panose="020B0502020202020204" pitchFamily="34" charset="0"/>
                <a:hlinkClick r:id="rId5"/>
              </a:rPr>
              <a:t>here</a:t>
            </a:r>
            <a:r>
              <a:rPr lang="en-US" sz="1800" dirty="0">
                <a:solidFill>
                  <a:schemeClr val="tx1">
                    <a:lumMod val="65000"/>
                    <a:lumOff val="35000"/>
                  </a:schemeClr>
                </a:solidFill>
                <a:latin typeface="Century Gothic" panose="020B0502020202020204" pitchFamily="34" charset="0"/>
              </a:rPr>
              <a:t> on our website</a:t>
            </a:r>
          </a:p>
        </p:txBody>
      </p:sp>
    </p:spTree>
    <p:extLst>
      <p:ext uri="{BB962C8B-B14F-4D97-AF65-F5344CB8AC3E}">
        <p14:creationId xmlns:p14="http://schemas.microsoft.com/office/powerpoint/2010/main" val="14766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3</a:t>
            </a:fld>
            <a:endParaRPr lang="en-US" dirty="0">
              <a:solidFill>
                <a:schemeClr val="bg1"/>
              </a:solidFill>
              <a:latin typeface="Helvetica"/>
              <a:cs typeface="Helvetica"/>
            </a:endParaRPr>
          </a:p>
        </p:txBody>
      </p:sp>
      <p:pic>
        <p:nvPicPr>
          <p:cNvPr id="3" name="Picture 2">
            <a:extLst>
              <a:ext uri="{FF2B5EF4-FFF2-40B4-BE49-F238E27FC236}">
                <a16:creationId xmlns:a16="http://schemas.microsoft.com/office/drawing/2014/main" id="{4D75E8DF-760D-4B6A-81E0-017EA1E1781B}"/>
              </a:ext>
            </a:extLst>
          </p:cNvPr>
          <p:cNvPicPr>
            <a:picLocks noChangeAspect="1"/>
          </p:cNvPicPr>
          <p:nvPr/>
        </p:nvPicPr>
        <p:blipFill>
          <a:blip r:embed="rId3"/>
          <a:stretch>
            <a:fillRect/>
          </a:stretch>
        </p:blipFill>
        <p:spPr>
          <a:xfrm>
            <a:off x="198760" y="4665367"/>
            <a:ext cx="2032238" cy="406987"/>
          </a:xfrm>
          <a:prstGeom prst="rect">
            <a:avLst/>
          </a:prstGeom>
        </p:spPr>
      </p:pic>
      <p:sp>
        <p:nvSpPr>
          <p:cNvPr id="8" name="Content Placeholder 2">
            <a:extLst>
              <a:ext uri="{FF2B5EF4-FFF2-40B4-BE49-F238E27FC236}">
                <a16:creationId xmlns:a16="http://schemas.microsoft.com/office/drawing/2014/main" id="{E24E3176-8885-4E26-B7AD-A818AD2AA558}"/>
              </a:ext>
            </a:extLst>
          </p:cNvPr>
          <p:cNvSpPr>
            <a:spLocks noGrp="1"/>
          </p:cNvSpPr>
          <p:nvPr>
            <p:ph idx="1"/>
          </p:nvPr>
        </p:nvSpPr>
        <p:spPr>
          <a:xfrm>
            <a:off x="541248" y="825716"/>
            <a:ext cx="6087042" cy="3384777"/>
          </a:xfrm>
        </p:spPr>
        <p:txBody>
          <a:bodyPr>
            <a:noAutofit/>
          </a:bodyPr>
          <a:lstStyle/>
          <a:p>
            <a:pPr marL="0" indent="0">
              <a:lnSpc>
                <a:spcPct val="150000"/>
              </a:lnSpc>
              <a:buNone/>
            </a:pPr>
            <a:r>
              <a:rPr lang="en-US" sz="1400" b="1" dirty="0">
                <a:latin typeface="+mj-lt"/>
              </a:rPr>
              <a:t>Award Funding Sources</a:t>
            </a:r>
          </a:p>
          <a:p>
            <a:pPr marL="0" indent="0">
              <a:lnSpc>
                <a:spcPct val="150000"/>
              </a:lnSpc>
              <a:buNone/>
            </a:pPr>
            <a:r>
              <a:rPr lang="en-US" sz="1400" b="1" dirty="0">
                <a:latin typeface="+mj-lt"/>
              </a:rPr>
              <a:t>Tri-agencies </a:t>
            </a:r>
          </a:p>
          <a:p>
            <a:pPr marL="0" indent="0">
              <a:lnSpc>
                <a:spcPct val="150000"/>
              </a:lnSpc>
              <a:buNone/>
            </a:pPr>
            <a:r>
              <a:rPr lang="en-US" sz="1400" b="1" dirty="0">
                <a:latin typeface="+mj-lt"/>
              </a:rPr>
              <a:t>	</a:t>
            </a:r>
            <a:r>
              <a:rPr lang="en-US" sz="1400" dirty="0">
                <a:latin typeface="+mj-lt"/>
              </a:rPr>
              <a:t>Selecting the right agency &amp; opportunities</a:t>
            </a:r>
            <a:endParaRPr lang="en-US" sz="1400" b="1" dirty="0">
              <a:latin typeface="+mj-lt"/>
            </a:endParaRPr>
          </a:p>
          <a:p>
            <a:pPr marL="0" indent="0">
              <a:lnSpc>
                <a:spcPct val="150000"/>
              </a:lnSpc>
              <a:buNone/>
            </a:pPr>
            <a:r>
              <a:rPr lang="en-US" sz="1400" b="1" dirty="0">
                <a:latin typeface="+mj-lt"/>
              </a:rPr>
              <a:t>Vanier Canada Graduate Scholarship </a:t>
            </a:r>
          </a:p>
          <a:p>
            <a:pPr marL="0" indent="0">
              <a:lnSpc>
                <a:spcPct val="150000"/>
              </a:lnSpc>
              <a:buNone/>
            </a:pPr>
            <a:r>
              <a:rPr lang="en-US" sz="1400" dirty="0">
                <a:latin typeface="+mj-lt"/>
              </a:rPr>
              <a:t>	Eligibility points &amp; process</a:t>
            </a:r>
          </a:p>
          <a:p>
            <a:pPr marL="0" indent="0">
              <a:lnSpc>
                <a:spcPct val="150000"/>
              </a:lnSpc>
              <a:buNone/>
            </a:pPr>
            <a:r>
              <a:rPr lang="en-US" sz="1400" b="1" dirty="0">
                <a:latin typeface="+mj-lt"/>
              </a:rPr>
              <a:t>Trudeau Foundation Scholarship Program </a:t>
            </a:r>
          </a:p>
          <a:p>
            <a:pPr marL="0" indent="0">
              <a:lnSpc>
                <a:spcPct val="150000"/>
              </a:lnSpc>
              <a:buNone/>
            </a:pPr>
            <a:r>
              <a:rPr lang="en-US" sz="1400" b="1" dirty="0">
                <a:latin typeface="+mj-lt"/>
              </a:rPr>
              <a:t>	</a:t>
            </a:r>
            <a:r>
              <a:rPr lang="en-US" sz="1400" dirty="0">
                <a:latin typeface="+mj-lt"/>
              </a:rPr>
              <a:t>Eligibility points &amp; process</a:t>
            </a:r>
          </a:p>
          <a:p>
            <a:pPr marL="0" indent="0">
              <a:lnSpc>
                <a:spcPct val="150000"/>
              </a:lnSpc>
              <a:buNone/>
            </a:pPr>
            <a:r>
              <a:rPr lang="en-US" sz="1400" b="1" dirty="0">
                <a:latin typeface="+mj-lt"/>
              </a:rPr>
              <a:t>Graduate Studies Website &amp; Sample Document Library </a:t>
            </a:r>
          </a:p>
          <a:p>
            <a:pPr marL="0" indent="0">
              <a:lnSpc>
                <a:spcPct val="150000"/>
              </a:lnSpc>
              <a:buNone/>
            </a:pPr>
            <a:r>
              <a:rPr lang="en-US" sz="1400" b="1" dirty="0">
                <a:latin typeface="+mj-lt"/>
              </a:rPr>
              <a:t>Q &amp; A</a:t>
            </a:r>
          </a:p>
        </p:txBody>
      </p:sp>
      <p:pic>
        <p:nvPicPr>
          <p:cNvPr id="10" name="Picture Placeholder 9">
            <a:extLst>
              <a:ext uri="{FF2B5EF4-FFF2-40B4-BE49-F238E27FC236}">
                <a16:creationId xmlns:a16="http://schemas.microsoft.com/office/drawing/2014/main" id="{BCAA1556-A8CA-43BD-9992-DDFC4BB7443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628290" y="-12504"/>
            <a:ext cx="2526030" cy="4606728"/>
          </a:xfrm>
          <a:prstGeom prst="rect">
            <a:avLst/>
          </a:prstGeom>
          <a:solidFill>
            <a:schemeClr val="bg1"/>
          </a:solidFill>
        </p:spPr>
      </p:pic>
      <p:sp>
        <p:nvSpPr>
          <p:cNvPr id="11" name="Title 1">
            <a:extLst>
              <a:ext uri="{FF2B5EF4-FFF2-40B4-BE49-F238E27FC236}">
                <a16:creationId xmlns:a16="http://schemas.microsoft.com/office/drawing/2014/main" id="{EC2E0A5E-6D5C-469F-B3E4-9B54E973DCB0}"/>
              </a:ext>
            </a:extLst>
          </p:cNvPr>
          <p:cNvSpPr txBox="1">
            <a:spLocks/>
          </p:cNvSpPr>
          <p:nvPr/>
        </p:nvSpPr>
        <p:spPr>
          <a:xfrm>
            <a:off x="-7377" y="2672"/>
            <a:ext cx="5236602"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C0633"/>
                </a:solidFill>
                <a:latin typeface="Trebuchet MS" panose="020B0603020202020204" pitchFamily="34" charset="0"/>
              </a:rPr>
              <a:t>	</a:t>
            </a:r>
            <a:r>
              <a:rPr lang="en-US" sz="2800" b="1" dirty="0">
                <a:solidFill>
                  <a:srgbClr val="CC0633"/>
                </a:solidFill>
                <a:latin typeface="Trebuchet MS" panose="020B0603020202020204" pitchFamily="34" charset="0"/>
              </a:rPr>
              <a:t>AGENDA</a:t>
            </a:r>
          </a:p>
        </p:txBody>
      </p:sp>
    </p:spTree>
    <p:extLst>
      <p:ext uri="{BB962C8B-B14F-4D97-AF65-F5344CB8AC3E}">
        <p14:creationId xmlns:p14="http://schemas.microsoft.com/office/powerpoint/2010/main" val="67892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29BA8587-9CBF-463F-A462-5AC10645A40C}"/>
              </a:ext>
            </a:extLst>
          </p:cNvPr>
          <p:cNvSpPr/>
          <p:nvPr/>
        </p:nvSpPr>
        <p:spPr>
          <a:xfrm>
            <a:off x="388147" y="2603784"/>
            <a:ext cx="3802854" cy="309664"/>
          </a:xfrm>
          <a:prstGeom prst="roundRect">
            <a:avLst>
              <a:gd name="adj" fmla="val 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1A54F22C-8018-463E-AE62-2C93D7F446B4}"/>
              </a:ext>
            </a:extLst>
          </p:cNvPr>
          <p:cNvSpPr/>
          <p:nvPr/>
        </p:nvSpPr>
        <p:spPr>
          <a:xfrm>
            <a:off x="4469421" y="783053"/>
            <a:ext cx="4293458" cy="309664"/>
          </a:xfrm>
          <a:prstGeom prst="roundRect">
            <a:avLst>
              <a:gd name="adj" fmla="val 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9E88B7E7-BC32-43E6-8171-66B4BDD153E7}"/>
              </a:ext>
            </a:extLst>
          </p:cNvPr>
          <p:cNvSpPr/>
          <p:nvPr/>
        </p:nvSpPr>
        <p:spPr>
          <a:xfrm>
            <a:off x="388145" y="783397"/>
            <a:ext cx="3802855" cy="309664"/>
          </a:xfrm>
          <a:prstGeom prst="roundRect">
            <a:avLst>
              <a:gd name="adj" fmla="val 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4</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C0633"/>
                </a:solidFill>
                <a:latin typeface="Trebuchet MS" panose="020B0603020202020204" pitchFamily="34" charset="0"/>
              </a:rPr>
              <a:t>Award Funding Sources</a:t>
            </a:r>
          </a:p>
        </p:txBody>
      </p:sp>
      <p:sp>
        <p:nvSpPr>
          <p:cNvPr id="20" name="TextBox 19">
            <a:extLst>
              <a:ext uri="{FF2B5EF4-FFF2-40B4-BE49-F238E27FC236}">
                <a16:creationId xmlns:a16="http://schemas.microsoft.com/office/drawing/2014/main" id="{342B919E-5CFC-4502-9A88-F0FF96A981D1}"/>
              </a:ext>
            </a:extLst>
          </p:cNvPr>
          <p:cNvSpPr txBox="1"/>
          <p:nvPr/>
        </p:nvSpPr>
        <p:spPr>
          <a:xfrm>
            <a:off x="379082" y="2625586"/>
            <a:ext cx="3919194" cy="1703030"/>
          </a:xfrm>
          <a:prstGeom prst="rect">
            <a:avLst/>
          </a:prstGeom>
          <a:noFill/>
        </p:spPr>
        <p:txBody>
          <a:bodyPr wrap="square" rtlCol="0">
            <a:spAutoFit/>
          </a:bodyPr>
          <a:lstStyle/>
          <a:p>
            <a:r>
              <a:rPr lang="en-US" sz="1400" b="1" dirty="0">
                <a:latin typeface="Century Gothic" panose="020B0502020202020204" pitchFamily="34" charset="0"/>
              </a:rPr>
              <a:t>TRI-AGENCY (CIHR, NSERC, SSHRC)</a:t>
            </a:r>
            <a:endParaRPr lang="en-US" sz="1050" dirty="0">
              <a:latin typeface="Century Gothic" panose="020B0502020202020204" pitchFamily="34" charset="0"/>
            </a:endParaRPr>
          </a:p>
          <a:p>
            <a:endParaRPr lang="en-US" sz="600" b="1" dirty="0">
              <a:solidFill>
                <a:schemeClr val="tx1">
                  <a:lumMod val="65000"/>
                  <a:lumOff val="35000"/>
                </a:schemeClr>
              </a:solidFill>
              <a:latin typeface="Century Gothic" panose="020B0502020202020204" pitchFamily="34" charset="0"/>
            </a:endParaRP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CGSM Canada Graduate Scholarships – </a:t>
            </a:r>
            <a:r>
              <a:rPr lang="en-US" sz="1400" b="1" dirty="0">
                <a:solidFill>
                  <a:schemeClr val="tx1">
                    <a:lumMod val="65000"/>
                    <a:lumOff val="35000"/>
                  </a:schemeClr>
                </a:solidFill>
              </a:rPr>
              <a:t>Masters </a:t>
            </a:r>
            <a:endParaRPr lang="en-US" sz="1400" dirty="0">
              <a:solidFill>
                <a:schemeClr val="tx1">
                  <a:lumMod val="65000"/>
                  <a:lumOff val="35000"/>
                </a:schemeClr>
              </a:solidFill>
            </a:endParaRP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Vanier Canada Graduate Scholarships – </a:t>
            </a:r>
            <a:r>
              <a:rPr lang="en-US" sz="1400" b="1" dirty="0">
                <a:solidFill>
                  <a:schemeClr val="tx1">
                    <a:lumMod val="65000"/>
                    <a:lumOff val="35000"/>
                  </a:schemeClr>
                </a:solidFill>
              </a:rPr>
              <a:t>Doctoral</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Agency Doctoral Scholarships - </a:t>
            </a:r>
            <a:r>
              <a:rPr lang="en-US" sz="1400" b="1" dirty="0">
                <a:solidFill>
                  <a:schemeClr val="tx1">
                    <a:lumMod val="65000"/>
                    <a:lumOff val="35000"/>
                  </a:schemeClr>
                </a:solidFill>
              </a:rPr>
              <a:t>Doctoral</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Various supplements and partner awards </a:t>
            </a:r>
          </a:p>
          <a:p>
            <a:pPr marL="171450" indent="-171450">
              <a:spcBef>
                <a:spcPts val="400"/>
              </a:spcBef>
              <a:buFont typeface="Arial" panose="020B0604020202020204" pitchFamily="34" charset="0"/>
              <a:buChar char="•"/>
            </a:pPr>
            <a:endParaRPr lang="en-US" sz="1200" dirty="0">
              <a:solidFill>
                <a:schemeClr val="tx1">
                  <a:lumMod val="65000"/>
                  <a:lumOff val="35000"/>
                </a:schemeClr>
              </a:solidFill>
            </a:endParaRP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783914"/>
            <a:ext cx="3796451" cy="1918474"/>
          </a:xfrm>
          <a:prstGeom prst="rect">
            <a:avLst/>
          </a:prstGeom>
          <a:noFill/>
          <a:ln>
            <a:noFill/>
          </a:ln>
        </p:spPr>
        <p:txBody>
          <a:bodyPr wrap="square" rtlCol="0">
            <a:spAutoFit/>
          </a:bodyPr>
          <a:lstStyle/>
          <a:p>
            <a:r>
              <a:rPr lang="en-US" sz="1400" b="1" dirty="0">
                <a:latin typeface="Century Gothic" panose="020B0502020202020204" pitchFamily="34" charset="0"/>
              </a:rPr>
              <a:t>INTERNAL + DONOR FUNDED AWARDS</a:t>
            </a:r>
          </a:p>
          <a:p>
            <a:endParaRPr lang="en-US" sz="600" b="1" dirty="0">
              <a:solidFill>
                <a:schemeClr val="tx1">
                  <a:lumMod val="65000"/>
                  <a:lumOff val="35000"/>
                </a:schemeClr>
              </a:solidFill>
              <a:latin typeface="Century Gothic" panose="020B0502020202020204" pitchFamily="34" charset="0"/>
            </a:endParaRP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Listed on our </a:t>
            </a:r>
            <a:r>
              <a:rPr lang="en-US" sz="1400" dirty="0">
                <a:solidFill>
                  <a:schemeClr val="tx1">
                    <a:lumMod val="65000"/>
                    <a:lumOff val="35000"/>
                  </a:schemeClr>
                </a:solidFill>
                <a:hlinkClick r:id="rId4"/>
              </a:rPr>
              <a:t>website</a:t>
            </a:r>
            <a:r>
              <a:rPr lang="en-US" sz="1400" dirty="0">
                <a:solidFill>
                  <a:schemeClr val="tx1">
                    <a:lumMod val="65000"/>
                    <a:lumOff val="35000"/>
                  </a:schemeClr>
                </a:solidFill>
              </a:rPr>
              <a:t> by academic unit</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Awards vary in value and decision process</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Applied for in GA3, our awards system</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In GA3, search under </a:t>
            </a:r>
            <a:r>
              <a:rPr lang="en-US" sz="1400" i="1" dirty="0">
                <a:solidFill>
                  <a:schemeClr val="tx1">
                    <a:lumMod val="65000"/>
                    <a:lumOff val="35000"/>
                  </a:schemeClr>
                </a:solidFill>
              </a:rPr>
              <a:t>Dean of Graduate Studies </a:t>
            </a:r>
            <a:r>
              <a:rPr lang="en-US" sz="1400" dirty="0">
                <a:solidFill>
                  <a:schemeClr val="tx1">
                    <a:lumMod val="65000"/>
                    <a:lumOff val="35000"/>
                  </a:schemeClr>
                </a:solidFill>
              </a:rPr>
              <a:t>too</a:t>
            </a:r>
            <a:r>
              <a:rPr lang="en-US" sz="1200" dirty="0">
                <a:solidFill>
                  <a:schemeClr val="tx1">
                    <a:lumMod val="65000"/>
                    <a:lumOff val="35000"/>
                  </a:schemeClr>
                </a:solidFill>
              </a:rPr>
              <a:t>!</a:t>
            </a:r>
            <a:r>
              <a:rPr lang="en-US" sz="1200" i="1" dirty="0">
                <a:solidFill>
                  <a:schemeClr val="tx1">
                    <a:lumMod val="65000"/>
                    <a:lumOff val="35000"/>
                  </a:schemeClr>
                </a:solidFill>
              </a:rPr>
              <a:t> </a:t>
            </a:r>
          </a:p>
          <a:p>
            <a:pPr marL="171450" indent="-171450">
              <a:spcBef>
                <a:spcPts val="400"/>
              </a:spcBef>
              <a:buFont typeface="Arial" panose="020B0604020202020204" pitchFamily="34" charset="0"/>
              <a:buChar char="•"/>
            </a:pPr>
            <a:endParaRPr lang="en-US" sz="1200" dirty="0">
              <a:solidFill>
                <a:schemeClr val="tx1">
                  <a:lumMod val="65000"/>
                  <a:lumOff val="35000"/>
                </a:schemeClr>
              </a:solidFill>
            </a:endParaRPr>
          </a:p>
        </p:txBody>
      </p:sp>
      <p:sp>
        <p:nvSpPr>
          <p:cNvPr id="23" name="TextBox 22">
            <a:extLst>
              <a:ext uri="{FF2B5EF4-FFF2-40B4-BE49-F238E27FC236}">
                <a16:creationId xmlns:a16="http://schemas.microsoft.com/office/drawing/2014/main" id="{5C712335-46F3-480D-8080-AE961AEB6C5C}"/>
              </a:ext>
            </a:extLst>
          </p:cNvPr>
          <p:cNvSpPr txBox="1"/>
          <p:nvPr/>
        </p:nvSpPr>
        <p:spPr>
          <a:xfrm>
            <a:off x="4462398" y="787409"/>
            <a:ext cx="4293457" cy="1467068"/>
          </a:xfrm>
          <a:prstGeom prst="rect">
            <a:avLst/>
          </a:prstGeom>
          <a:noFill/>
        </p:spPr>
        <p:txBody>
          <a:bodyPr wrap="square" rtlCol="0">
            <a:spAutoFit/>
          </a:bodyPr>
          <a:lstStyle/>
          <a:p>
            <a:r>
              <a:rPr lang="en-US" sz="1400" b="1" dirty="0">
                <a:latin typeface="Century Gothic" panose="020B0502020202020204" pitchFamily="34" charset="0"/>
              </a:rPr>
              <a:t>EXTERNAL + ADDITIONAL AWARDS</a:t>
            </a:r>
            <a:endParaRPr lang="en-US" sz="1400" dirty="0"/>
          </a:p>
          <a:p>
            <a:endParaRPr lang="en-US" sz="600" b="1" dirty="0">
              <a:solidFill>
                <a:schemeClr val="tx1">
                  <a:lumMod val="65000"/>
                  <a:lumOff val="35000"/>
                </a:schemeClr>
              </a:solidFill>
            </a:endParaRP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Listed on our </a:t>
            </a:r>
            <a:r>
              <a:rPr lang="en-US" sz="1400" dirty="0">
                <a:solidFill>
                  <a:schemeClr val="tx1">
                    <a:lumMod val="65000"/>
                    <a:lumOff val="35000"/>
                  </a:schemeClr>
                </a:solidFill>
                <a:hlinkClick r:id="rId5"/>
              </a:rPr>
              <a:t>website</a:t>
            </a:r>
            <a:r>
              <a:rPr lang="en-US" sz="1400" dirty="0">
                <a:solidFill>
                  <a:schemeClr val="tx1">
                    <a:lumMod val="65000"/>
                    <a:lumOff val="35000"/>
                  </a:schemeClr>
                </a:solidFill>
              </a:rPr>
              <a:t> by external funding agencies </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Awards vary in value and process </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Applied for on external award systems </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Graduate Studies usually handles award payments</a:t>
            </a:r>
          </a:p>
        </p:txBody>
      </p:sp>
      <p:sp>
        <p:nvSpPr>
          <p:cNvPr id="30" name="Rectangle: Rounded Corners 29">
            <a:extLst>
              <a:ext uri="{FF2B5EF4-FFF2-40B4-BE49-F238E27FC236}">
                <a16:creationId xmlns:a16="http://schemas.microsoft.com/office/drawing/2014/main" id="{7787F76E-FC1B-4235-BF9A-2BA907A09531}"/>
              </a:ext>
            </a:extLst>
          </p:cNvPr>
          <p:cNvSpPr/>
          <p:nvPr/>
        </p:nvSpPr>
        <p:spPr>
          <a:xfrm>
            <a:off x="4469421" y="2609675"/>
            <a:ext cx="4286391" cy="309664"/>
          </a:xfrm>
          <a:prstGeom prst="roundRect">
            <a:avLst>
              <a:gd name="adj" fmla="val 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1" name="TextBox 20">
            <a:extLst>
              <a:ext uri="{FF2B5EF4-FFF2-40B4-BE49-F238E27FC236}">
                <a16:creationId xmlns:a16="http://schemas.microsoft.com/office/drawing/2014/main" id="{D9CF39C7-E880-48FB-ACB3-88DB97CD6FC2}"/>
              </a:ext>
            </a:extLst>
          </p:cNvPr>
          <p:cNvSpPr txBox="1"/>
          <p:nvPr/>
        </p:nvSpPr>
        <p:spPr>
          <a:xfrm>
            <a:off x="4482188" y="2608691"/>
            <a:ext cx="4370739" cy="1415772"/>
          </a:xfrm>
          <a:prstGeom prst="rect">
            <a:avLst/>
          </a:prstGeom>
          <a:noFill/>
        </p:spPr>
        <p:txBody>
          <a:bodyPr wrap="square" rtlCol="0">
            <a:spAutoFit/>
          </a:bodyPr>
          <a:lstStyle/>
          <a:p>
            <a:r>
              <a:rPr lang="en-US" sz="1400" b="1" dirty="0">
                <a:latin typeface="Century Gothic" panose="020B0502020202020204" pitchFamily="34" charset="0"/>
              </a:rPr>
              <a:t>OTHERS (not through Graduate Studies)</a:t>
            </a:r>
            <a:endParaRPr lang="en-US" sz="1400" dirty="0"/>
          </a:p>
          <a:p>
            <a:endParaRPr lang="en-US" sz="600" b="1" dirty="0">
              <a:solidFill>
                <a:schemeClr val="tx1">
                  <a:lumMod val="65000"/>
                  <a:lumOff val="35000"/>
                </a:schemeClr>
              </a:solidFill>
              <a:latin typeface="Century Gothic" panose="020B0502020202020204" pitchFamily="34" charset="0"/>
            </a:endParaRPr>
          </a:p>
          <a:p>
            <a:pPr marL="171450" indent="-171450">
              <a:spcBef>
                <a:spcPts val="400"/>
              </a:spcBef>
              <a:buFont typeface="Arial" panose="020B0604020202020204" pitchFamily="34" charset="0"/>
              <a:buChar char="•"/>
            </a:pPr>
            <a:r>
              <a:rPr lang="en-CA" sz="1400" dirty="0">
                <a:solidFill>
                  <a:schemeClr val="tx1">
                    <a:lumMod val="65000"/>
                    <a:lumOff val="35000"/>
                  </a:schemeClr>
                </a:solidFill>
              </a:rPr>
              <a:t>SFU’s </a:t>
            </a:r>
            <a:r>
              <a:rPr lang="en-CA" sz="1400" b="1" dirty="0">
                <a:solidFill>
                  <a:schemeClr val="tx1">
                    <a:lumMod val="65000"/>
                    <a:lumOff val="35000"/>
                  </a:schemeClr>
                </a:solidFill>
                <a:hlinkClick r:id="rId6"/>
              </a:rPr>
              <a:t>Financial Aid and Awards </a:t>
            </a:r>
            <a:r>
              <a:rPr lang="en-CA" sz="1400" dirty="0">
                <a:solidFill>
                  <a:schemeClr val="tx1">
                    <a:lumMod val="65000"/>
                    <a:lumOff val="35000"/>
                  </a:schemeClr>
                </a:solidFill>
              </a:rPr>
              <a:t>handles bursaries, work-study, loans and emergency loans</a:t>
            </a:r>
          </a:p>
          <a:p>
            <a:pPr marL="171450" indent="-171450">
              <a:spcBef>
                <a:spcPts val="400"/>
              </a:spcBef>
              <a:buFont typeface="Arial" panose="020B0604020202020204" pitchFamily="34" charset="0"/>
              <a:buChar char="•"/>
            </a:pPr>
            <a:r>
              <a:rPr lang="en-CA" sz="1400" dirty="0">
                <a:solidFill>
                  <a:schemeClr val="tx1">
                    <a:lumMod val="65000"/>
                    <a:lumOff val="35000"/>
                  </a:schemeClr>
                </a:solidFill>
              </a:rPr>
              <a:t>Visit SFU’s </a:t>
            </a:r>
            <a:r>
              <a:rPr lang="en-CA" sz="1400" b="1" dirty="0">
                <a:solidFill>
                  <a:schemeClr val="tx1">
                    <a:lumMod val="65000"/>
                    <a:lumOff val="35000"/>
                  </a:schemeClr>
                </a:solidFill>
                <a:hlinkClick r:id="rId7"/>
              </a:rPr>
              <a:t>Co-op</a:t>
            </a:r>
            <a:r>
              <a:rPr lang="en-CA" sz="1400" dirty="0">
                <a:solidFill>
                  <a:schemeClr val="tx1">
                    <a:lumMod val="65000"/>
                    <a:lumOff val="35000"/>
                  </a:schemeClr>
                </a:solidFill>
              </a:rPr>
              <a:t> page for paid employment experience </a:t>
            </a:r>
          </a:p>
          <a:p>
            <a:pPr marL="171450" indent="-171450">
              <a:spcBef>
                <a:spcPts val="400"/>
              </a:spcBef>
              <a:buFont typeface="Arial" panose="020B0604020202020204" pitchFamily="34" charset="0"/>
              <a:buChar char="•"/>
            </a:pPr>
            <a:r>
              <a:rPr lang="en-CA" sz="1400" dirty="0">
                <a:solidFill>
                  <a:schemeClr val="tx1">
                    <a:lumMod val="65000"/>
                    <a:lumOff val="35000"/>
                  </a:schemeClr>
                </a:solidFill>
              </a:rPr>
              <a:t>Register for the </a:t>
            </a:r>
            <a:r>
              <a:rPr lang="en-CA" sz="1400" b="1" dirty="0">
                <a:solidFill>
                  <a:schemeClr val="tx1">
                    <a:lumMod val="65000"/>
                    <a:lumOff val="35000"/>
                  </a:schemeClr>
                </a:solidFill>
                <a:hlinkClick r:id="rId8"/>
              </a:rPr>
              <a:t>SFU Food Pantry </a:t>
            </a:r>
            <a:r>
              <a:rPr lang="en-CA" sz="1400" dirty="0">
                <a:solidFill>
                  <a:schemeClr val="tx1">
                    <a:lumMod val="65000"/>
                    <a:lumOff val="35000"/>
                  </a:schemeClr>
                </a:solidFill>
              </a:rPr>
              <a:t>prior to your visit</a:t>
            </a:r>
          </a:p>
        </p:txBody>
      </p:sp>
    </p:spTree>
    <p:extLst>
      <p:ext uri="{BB962C8B-B14F-4D97-AF65-F5344CB8AC3E}">
        <p14:creationId xmlns:p14="http://schemas.microsoft.com/office/powerpoint/2010/main" val="397072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5</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6" name="Title 1">
            <a:extLst>
              <a:ext uri="{FF2B5EF4-FFF2-40B4-BE49-F238E27FC236}">
                <a16:creationId xmlns:a16="http://schemas.microsoft.com/office/drawing/2014/main" id="{90195E25-A0A7-478D-B854-6C3E38542529}"/>
              </a:ext>
            </a:extLst>
          </p:cNvPr>
          <p:cNvSpPr txBox="1">
            <a:spLocks/>
          </p:cNvSpPr>
          <p:nvPr/>
        </p:nvSpPr>
        <p:spPr>
          <a:xfrm>
            <a:off x="-7377" y="130268"/>
            <a:ext cx="5775960"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C0633"/>
                </a:solidFill>
                <a:latin typeface="Trebuchet MS" panose="020B0603020202020204" pitchFamily="34" charset="0"/>
              </a:rPr>
              <a:t>	What are the Tri-Agencies?</a:t>
            </a:r>
          </a:p>
        </p:txBody>
      </p:sp>
      <p:sp>
        <p:nvSpPr>
          <p:cNvPr id="17" name="Title 1">
            <a:extLst>
              <a:ext uri="{FF2B5EF4-FFF2-40B4-BE49-F238E27FC236}">
                <a16:creationId xmlns:a16="http://schemas.microsoft.com/office/drawing/2014/main" id="{A1723F26-B70E-46B3-82FF-B90177361AD7}"/>
              </a:ext>
            </a:extLst>
          </p:cNvPr>
          <p:cNvSpPr txBox="1">
            <a:spLocks/>
          </p:cNvSpPr>
          <p:nvPr/>
        </p:nvSpPr>
        <p:spPr>
          <a:xfrm>
            <a:off x="0" y="2245834"/>
            <a:ext cx="5775960"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C0633"/>
                </a:solidFill>
                <a:latin typeface="Trebuchet MS" panose="020B0603020202020204" pitchFamily="34" charset="0"/>
              </a:rPr>
              <a:t>	Which agency do I choose? </a:t>
            </a:r>
          </a:p>
        </p:txBody>
      </p:sp>
      <p:sp>
        <p:nvSpPr>
          <p:cNvPr id="29" name="TextBox 28">
            <a:extLst>
              <a:ext uri="{FF2B5EF4-FFF2-40B4-BE49-F238E27FC236}">
                <a16:creationId xmlns:a16="http://schemas.microsoft.com/office/drawing/2014/main" id="{226B002F-5932-4ABD-B442-9CFA84B7AE4F}"/>
              </a:ext>
            </a:extLst>
          </p:cNvPr>
          <p:cNvSpPr txBox="1"/>
          <p:nvPr/>
        </p:nvSpPr>
        <p:spPr>
          <a:xfrm>
            <a:off x="465958" y="775607"/>
            <a:ext cx="5414958" cy="1169551"/>
          </a:xfrm>
          <a:prstGeom prst="rect">
            <a:avLst/>
          </a:prstGeom>
          <a:noFill/>
        </p:spPr>
        <p:txBody>
          <a:bodyPr wrap="square" rtlCol="0">
            <a:spAutoFit/>
          </a:bodyPr>
          <a:lstStyle/>
          <a:p>
            <a:r>
              <a:rPr lang="en-US" sz="1400" dirty="0">
                <a:solidFill>
                  <a:schemeClr val="tx1">
                    <a:lumMod val="65000"/>
                    <a:lumOff val="35000"/>
                  </a:schemeClr>
                </a:solidFill>
              </a:rPr>
              <a:t>Tri-agencies refers to these federal research funding agencies: </a:t>
            </a:r>
          </a:p>
          <a:p>
            <a:endParaRPr lang="en-US" sz="1400" b="1" dirty="0">
              <a:solidFill>
                <a:schemeClr val="tx1">
                  <a:lumMod val="65000"/>
                  <a:lumOff val="35000"/>
                </a:schemeClr>
              </a:solidFill>
            </a:endParaRPr>
          </a:p>
          <a:p>
            <a:r>
              <a:rPr lang="en-US" sz="1400" b="1" dirty="0">
                <a:solidFill>
                  <a:schemeClr val="tx1">
                    <a:lumMod val="65000"/>
                    <a:lumOff val="35000"/>
                  </a:schemeClr>
                </a:solidFill>
              </a:rPr>
              <a:t>CIHR</a:t>
            </a:r>
            <a:r>
              <a:rPr lang="en-US" sz="1400" dirty="0">
                <a:solidFill>
                  <a:schemeClr val="tx1">
                    <a:lumMod val="65000"/>
                    <a:lumOff val="35000"/>
                  </a:schemeClr>
                </a:solidFill>
              </a:rPr>
              <a:t>: Canadian Institutes of Health Research</a:t>
            </a:r>
          </a:p>
          <a:p>
            <a:r>
              <a:rPr lang="en-US" sz="1400" b="1" dirty="0">
                <a:solidFill>
                  <a:schemeClr val="tx1">
                    <a:lumMod val="65000"/>
                    <a:lumOff val="35000"/>
                  </a:schemeClr>
                </a:solidFill>
              </a:rPr>
              <a:t>NSERC</a:t>
            </a:r>
            <a:r>
              <a:rPr lang="en-US" sz="1400" dirty="0">
                <a:solidFill>
                  <a:schemeClr val="tx1">
                    <a:lumMod val="65000"/>
                    <a:lumOff val="35000"/>
                  </a:schemeClr>
                </a:solidFill>
              </a:rPr>
              <a:t>: National Sciences and Engineering Research Council</a:t>
            </a:r>
          </a:p>
          <a:p>
            <a:r>
              <a:rPr lang="en-US" sz="1400" b="1" dirty="0">
                <a:solidFill>
                  <a:schemeClr val="tx1">
                    <a:lumMod val="65000"/>
                    <a:lumOff val="35000"/>
                  </a:schemeClr>
                </a:solidFill>
              </a:rPr>
              <a:t>SSHRC</a:t>
            </a:r>
            <a:r>
              <a:rPr lang="en-US" sz="1400" dirty="0">
                <a:solidFill>
                  <a:schemeClr val="tx1">
                    <a:lumMod val="65000"/>
                    <a:lumOff val="35000"/>
                  </a:schemeClr>
                </a:solidFill>
              </a:rPr>
              <a:t>: Social Sciences and Humanities Research Council</a:t>
            </a:r>
            <a:endParaRPr lang="en-US" sz="1400" b="1" dirty="0">
              <a:solidFill>
                <a:schemeClr val="accent5">
                  <a:lumMod val="75000"/>
                </a:schemeClr>
              </a:solidFill>
            </a:endParaRPr>
          </a:p>
        </p:txBody>
      </p:sp>
      <p:sp>
        <p:nvSpPr>
          <p:cNvPr id="4" name="TextBox 3">
            <a:extLst>
              <a:ext uri="{FF2B5EF4-FFF2-40B4-BE49-F238E27FC236}">
                <a16:creationId xmlns:a16="http://schemas.microsoft.com/office/drawing/2014/main" id="{DDAB4AA6-A20C-B126-6C3F-A48E68929ACE}"/>
              </a:ext>
            </a:extLst>
          </p:cNvPr>
          <p:cNvSpPr txBox="1"/>
          <p:nvPr/>
        </p:nvSpPr>
        <p:spPr>
          <a:xfrm>
            <a:off x="563811" y="3387018"/>
            <a:ext cx="7337543" cy="523220"/>
          </a:xfrm>
          <a:prstGeom prst="rect">
            <a:avLst/>
          </a:prstGeom>
          <a:noFill/>
        </p:spPr>
        <p:txBody>
          <a:bodyPr wrap="square" rtlCol="0">
            <a:spAutoFit/>
          </a:bodyPr>
          <a:lstStyle/>
          <a:p>
            <a:r>
              <a:rPr lang="en-US" sz="1400" dirty="0">
                <a:hlinkClick r:id="rId4"/>
              </a:rPr>
              <a:t>https://science.gc.ca/site/science/en/interagency-research-funding/policies-and-guidelines/selecting-appropriate-federal-granting-agency</a:t>
            </a:r>
            <a:endParaRPr lang="en-US" sz="1400" dirty="0"/>
          </a:p>
        </p:txBody>
      </p:sp>
      <p:sp>
        <p:nvSpPr>
          <p:cNvPr id="6" name="TextBox 5">
            <a:extLst>
              <a:ext uri="{FF2B5EF4-FFF2-40B4-BE49-F238E27FC236}">
                <a16:creationId xmlns:a16="http://schemas.microsoft.com/office/drawing/2014/main" id="{5F21A999-69B4-F74F-5EB2-99FD5E2A43BA}"/>
              </a:ext>
            </a:extLst>
          </p:cNvPr>
          <p:cNvSpPr txBox="1"/>
          <p:nvPr/>
        </p:nvSpPr>
        <p:spPr>
          <a:xfrm>
            <a:off x="567350" y="2885384"/>
            <a:ext cx="7183785" cy="523220"/>
          </a:xfrm>
          <a:prstGeom prst="rect">
            <a:avLst/>
          </a:prstGeom>
          <a:noFill/>
        </p:spPr>
        <p:txBody>
          <a:bodyPr wrap="square" rtlCol="0">
            <a:spAutoFit/>
          </a:bodyPr>
          <a:lstStyle/>
          <a:p>
            <a:r>
              <a:rPr lang="en-CA" sz="1400" b="0" i="0" dirty="0">
                <a:solidFill>
                  <a:srgbClr val="333333"/>
                </a:solidFill>
                <a:effectLst/>
                <a:highlight>
                  <a:srgbClr val="FFFFFF"/>
                </a:highlight>
              </a:rPr>
              <a:t>The following webpage has general </a:t>
            </a:r>
            <a:r>
              <a:rPr lang="en-CA" sz="1400" dirty="0">
                <a:solidFill>
                  <a:srgbClr val="333333"/>
                </a:solidFill>
                <a:highlight>
                  <a:srgbClr val="FFFFFF"/>
                </a:highlight>
              </a:rPr>
              <a:t>g</a:t>
            </a:r>
            <a:r>
              <a:rPr lang="en-CA" sz="1400" b="0" i="0" dirty="0">
                <a:solidFill>
                  <a:srgbClr val="333333"/>
                </a:solidFill>
                <a:effectLst/>
                <a:highlight>
                  <a:srgbClr val="FFFFFF"/>
                </a:highlight>
              </a:rPr>
              <a:t>uidelines for the eligibility of subject matter + for health related research topics: </a:t>
            </a:r>
            <a:endParaRPr lang="en-US" sz="1400" dirty="0"/>
          </a:p>
        </p:txBody>
      </p:sp>
    </p:spTree>
    <p:extLst>
      <p:ext uri="{BB962C8B-B14F-4D97-AF65-F5344CB8AC3E}">
        <p14:creationId xmlns:p14="http://schemas.microsoft.com/office/powerpoint/2010/main" val="116530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6</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6" name="Title 1">
            <a:extLst>
              <a:ext uri="{FF2B5EF4-FFF2-40B4-BE49-F238E27FC236}">
                <a16:creationId xmlns:a16="http://schemas.microsoft.com/office/drawing/2014/main" id="{90195E25-A0A7-478D-B854-6C3E38542529}"/>
              </a:ext>
            </a:extLst>
          </p:cNvPr>
          <p:cNvSpPr txBox="1">
            <a:spLocks/>
          </p:cNvSpPr>
          <p:nvPr/>
        </p:nvSpPr>
        <p:spPr>
          <a:xfrm>
            <a:off x="-7377" y="130268"/>
            <a:ext cx="5775960" cy="823044"/>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C0633"/>
                </a:solidFill>
                <a:latin typeface="Trebuchet MS" panose="020B0603020202020204" pitchFamily="34" charset="0"/>
              </a:rPr>
              <a:t>	Which opportunity do I choose? </a:t>
            </a:r>
          </a:p>
        </p:txBody>
      </p:sp>
      <p:sp>
        <p:nvSpPr>
          <p:cNvPr id="17" name="Title 1">
            <a:extLst>
              <a:ext uri="{FF2B5EF4-FFF2-40B4-BE49-F238E27FC236}">
                <a16:creationId xmlns:a16="http://schemas.microsoft.com/office/drawing/2014/main" id="{A1723F26-B70E-46B3-82FF-B90177361AD7}"/>
              </a:ext>
            </a:extLst>
          </p:cNvPr>
          <p:cNvSpPr txBox="1">
            <a:spLocks/>
          </p:cNvSpPr>
          <p:nvPr/>
        </p:nvSpPr>
        <p:spPr>
          <a:xfrm>
            <a:off x="0" y="2245834"/>
            <a:ext cx="5775960"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C0633"/>
                </a:solidFill>
                <a:latin typeface="Trebuchet MS" panose="020B0603020202020204" pitchFamily="34" charset="0"/>
              </a:rPr>
              <a:t>	</a:t>
            </a:r>
          </a:p>
        </p:txBody>
      </p:sp>
      <p:sp>
        <p:nvSpPr>
          <p:cNvPr id="6" name="TextBox 5">
            <a:extLst>
              <a:ext uri="{FF2B5EF4-FFF2-40B4-BE49-F238E27FC236}">
                <a16:creationId xmlns:a16="http://schemas.microsoft.com/office/drawing/2014/main" id="{5F21A999-69B4-F74F-5EB2-99FD5E2A43BA}"/>
              </a:ext>
            </a:extLst>
          </p:cNvPr>
          <p:cNvSpPr txBox="1"/>
          <p:nvPr/>
        </p:nvSpPr>
        <p:spPr>
          <a:xfrm>
            <a:off x="456032" y="959941"/>
            <a:ext cx="7183785" cy="523220"/>
          </a:xfrm>
          <a:prstGeom prst="rect">
            <a:avLst/>
          </a:prstGeom>
          <a:noFill/>
        </p:spPr>
        <p:txBody>
          <a:bodyPr wrap="square" rtlCol="0">
            <a:spAutoFit/>
          </a:bodyPr>
          <a:lstStyle/>
          <a:p>
            <a:r>
              <a:rPr lang="en-CA" sz="1400" b="0" i="0" dirty="0">
                <a:solidFill>
                  <a:srgbClr val="333333"/>
                </a:solidFill>
                <a:effectLst/>
                <a:highlight>
                  <a:srgbClr val="FFFFFF"/>
                </a:highlight>
              </a:rPr>
              <a:t>Here is an overview of the funding opportunities and deadlines for Fall 2024: </a:t>
            </a:r>
          </a:p>
          <a:p>
            <a:endParaRPr lang="en-US" sz="1400" dirty="0"/>
          </a:p>
        </p:txBody>
      </p:sp>
      <p:graphicFrame>
        <p:nvGraphicFramePr>
          <p:cNvPr id="2" name="Table 2">
            <a:extLst>
              <a:ext uri="{FF2B5EF4-FFF2-40B4-BE49-F238E27FC236}">
                <a16:creationId xmlns:a16="http://schemas.microsoft.com/office/drawing/2014/main" id="{C533273C-A132-416D-B6EA-E60D1B7D37FD}"/>
              </a:ext>
            </a:extLst>
          </p:cNvPr>
          <p:cNvGraphicFramePr>
            <a:graphicFrameLocks noGrp="1"/>
          </p:cNvGraphicFramePr>
          <p:nvPr>
            <p:extLst>
              <p:ext uri="{D42A27DB-BD31-4B8C-83A1-F6EECF244321}">
                <p14:modId xmlns:p14="http://schemas.microsoft.com/office/powerpoint/2010/main" val="1978853530"/>
              </p:ext>
            </p:extLst>
          </p:nvPr>
        </p:nvGraphicFramePr>
        <p:xfrm>
          <a:off x="373711" y="1288112"/>
          <a:ext cx="8460189" cy="3287864"/>
        </p:xfrm>
        <a:graphic>
          <a:graphicData uri="http://schemas.openxmlformats.org/drawingml/2006/table">
            <a:tbl>
              <a:tblPr firstRow="1" bandRow="1">
                <a:tableStyleId>{5C22544A-7EE6-4342-B048-85BDC9FD1C3A}</a:tableStyleId>
              </a:tblPr>
              <a:tblGrid>
                <a:gridCol w="402005">
                  <a:extLst>
                    <a:ext uri="{9D8B030D-6E8A-4147-A177-3AD203B41FA5}">
                      <a16:colId xmlns:a16="http://schemas.microsoft.com/office/drawing/2014/main" val="3515235548"/>
                    </a:ext>
                  </a:extLst>
                </a:gridCol>
                <a:gridCol w="2905827">
                  <a:extLst>
                    <a:ext uri="{9D8B030D-6E8A-4147-A177-3AD203B41FA5}">
                      <a16:colId xmlns:a16="http://schemas.microsoft.com/office/drawing/2014/main" val="397207114"/>
                    </a:ext>
                  </a:extLst>
                </a:gridCol>
                <a:gridCol w="1061875">
                  <a:extLst>
                    <a:ext uri="{9D8B030D-6E8A-4147-A177-3AD203B41FA5}">
                      <a16:colId xmlns:a16="http://schemas.microsoft.com/office/drawing/2014/main" val="1412083805"/>
                    </a:ext>
                  </a:extLst>
                </a:gridCol>
                <a:gridCol w="2253915">
                  <a:extLst>
                    <a:ext uri="{9D8B030D-6E8A-4147-A177-3AD203B41FA5}">
                      <a16:colId xmlns:a16="http://schemas.microsoft.com/office/drawing/2014/main" val="1634909603"/>
                    </a:ext>
                  </a:extLst>
                </a:gridCol>
                <a:gridCol w="1836567">
                  <a:extLst>
                    <a:ext uri="{9D8B030D-6E8A-4147-A177-3AD203B41FA5}">
                      <a16:colId xmlns:a16="http://schemas.microsoft.com/office/drawing/2014/main" val="2953272658"/>
                    </a:ext>
                  </a:extLst>
                </a:gridCol>
              </a:tblGrid>
              <a:tr h="340059">
                <a:tc>
                  <a:txBody>
                    <a:bodyPr/>
                    <a:lstStyle/>
                    <a:p>
                      <a:endParaRPr lang="en-US" sz="1400" dirty="0"/>
                    </a:p>
                  </a:txBody>
                  <a:tcPr/>
                </a:tc>
                <a:tc>
                  <a:txBody>
                    <a:bodyPr/>
                    <a:lstStyle/>
                    <a:p>
                      <a:r>
                        <a:rPr lang="en-US" sz="1200" dirty="0"/>
                        <a:t>Name</a:t>
                      </a:r>
                    </a:p>
                  </a:txBody>
                  <a:tcPr/>
                </a:tc>
                <a:tc>
                  <a:txBody>
                    <a:bodyPr/>
                    <a:lstStyle/>
                    <a:p>
                      <a:r>
                        <a:rPr lang="en-US" sz="1200" dirty="0"/>
                        <a:t>Deadline</a:t>
                      </a:r>
                    </a:p>
                  </a:txBody>
                  <a:tcPr/>
                </a:tc>
                <a:tc>
                  <a:txBody>
                    <a:bodyPr/>
                    <a:lstStyle/>
                    <a:p>
                      <a:r>
                        <a:rPr lang="en-US" sz="1200" dirty="0"/>
                        <a:t>Funds research in:</a:t>
                      </a:r>
                    </a:p>
                  </a:txBody>
                  <a:tcPr/>
                </a:tc>
                <a:tc>
                  <a:txBody>
                    <a:bodyPr/>
                    <a:lstStyle/>
                    <a:p>
                      <a:r>
                        <a:rPr lang="en-US" sz="1200" dirty="0"/>
                        <a:t>What if I win?</a:t>
                      </a:r>
                    </a:p>
                  </a:txBody>
                  <a:tcPr/>
                </a:tc>
                <a:extLst>
                  <a:ext uri="{0D108BD9-81ED-4DB2-BD59-A6C34878D82A}">
                    <a16:rowId xmlns:a16="http://schemas.microsoft.com/office/drawing/2014/main" val="2585773802"/>
                  </a:ext>
                </a:extLst>
              </a:tr>
              <a:tr h="478925">
                <a:tc>
                  <a:txBody>
                    <a:bodyPr/>
                    <a:lstStyle/>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Trudeau Foundation</a:t>
                      </a:r>
                    </a:p>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Nov 20-25</a:t>
                      </a:r>
                    </a:p>
                    <a:p>
                      <a:endParaRPr lang="en-US" sz="1200" dirty="0"/>
                    </a:p>
                  </a:txBody>
                  <a:tcPr/>
                </a:tc>
                <a:tc>
                  <a:txBody>
                    <a:bodyPr/>
                    <a:lstStyle/>
                    <a:p>
                      <a:r>
                        <a:rPr lang="en-US" sz="1200" dirty="0"/>
                        <a:t>PhD – Social Sciences</a:t>
                      </a:r>
                    </a:p>
                  </a:txBody>
                  <a:tcPr/>
                </a:tc>
                <a:tc>
                  <a:txBody>
                    <a:bodyPr/>
                    <a:lstStyle/>
                    <a:p>
                      <a:r>
                        <a:rPr lang="en-US" sz="1200" kern="1200" dirty="0">
                          <a:solidFill>
                            <a:schemeClr val="dk1"/>
                          </a:solidFill>
                          <a:latin typeface="+mn-lt"/>
                          <a:ea typeface="+mn-ea"/>
                          <a:cs typeface="+mn-cs"/>
                        </a:rPr>
                        <a:t>Accept! Your scholarship is paid outside of SFU.</a:t>
                      </a:r>
                    </a:p>
                  </a:txBody>
                  <a:tcPr/>
                </a:tc>
                <a:extLst>
                  <a:ext uri="{0D108BD9-81ED-4DB2-BD59-A6C34878D82A}">
                    <a16:rowId xmlns:a16="http://schemas.microsoft.com/office/drawing/2014/main" val="1831430413"/>
                  </a:ext>
                </a:extLst>
              </a:tr>
              <a:tr h="393684">
                <a:tc rowSpan="5">
                  <a:txBody>
                    <a:bodyPr/>
                    <a:lstStyle/>
                    <a:p>
                      <a:pPr algn="ctr"/>
                      <a:r>
                        <a:rPr lang="en-US" sz="1200" b="1" dirty="0"/>
                        <a:t>Tri-agency funding</a:t>
                      </a:r>
                    </a:p>
                  </a:txBody>
                  <a:tcPr vert="vert270"/>
                </a:tc>
                <a:tc>
                  <a:txBody>
                    <a:bodyPr/>
                    <a:lstStyle/>
                    <a:p>
                      <a:r>
                        <a:rPr lang="en-US" sz="1200" dirty="0"/>
                        <a:t>Vanier CGS</a:t>
                      </a:r>
                    </a:p>
                  </a:txBody>
                  <a:tcPr/>
                </a:tc>
                <a:tc>
                  <a:txBody>
                    <a:bodyPr/>
                    <a:lstStyle/>
                    <a:p>
                      <a:r>
                        <a:rPr lang="en-US" sz="1200" dirty="0"/>
                        <a:t>Sept 5, 2024</a:t>
                      </a:r>
                    </a:p>
                  </a:txBody>
                  <a:tcPr/>
                </a:tc>
                <a:tc>
                  <a:txBody>
                    <a:bodyPr/>
                    <a:lstStyle/>
                    <a:p>
                      <a:r>
                        <a:rPr lang="en-US" sz="1200" dirty="0"/>
                        <a:t>PhD – CIHR, NSERC and SSHRC  </a:t>
                      </a:r>
                    </a:p>
                  </a:txBody>
                  <a:tcPr/>
                </a:tc>
                <a:tc rowSpan="5">
                  <a:txBody>
                    <a:bodyPr/>
                    <a:lstStyle/>
                    <a:p>
                      <a:r>
                        <a:rPr lang="en-US" sz="1200" kern="1200" dirty="0">
                          <a:solidFill>
                            <a:schemeClr val="dk1"/>
                          </a:solidFill>
                          <a:latin typeface="+mn-lt"/>
                          <a:ea typeface="+mn-ea"/>
                          <a:cs typeface="+mn-cs"/>
                        </a:rPr>
                        <a:t>You can apply for Trudeau, Vanier + 1 other opportunity. </a:t>
                      </a:r>
                    </a:p>
                    <a:p>
                      <a:endParaRPr lang="en-US" sz="1200" kern="1200" dirty="0">
                        <a:solidFill>
                          <a:schemeClr val="dk1"/>
                        </a:solidFill>
                        <a:latin typeface="+mn-lt"/>
                        <a:ea typeface="+mn-ea"/>
                        <a:cs typeface="+mn-cs"/>
                      </a:endParaRPr>
                    </a:p>
                    <a:p>
                      <a:r>
                        <a:rPr lang="en-US" sz="1200" kern="1200" dirty="0">
                          <a:solidFill>
                            <a:schemeClr val="dk1"/>
                          </a:solidFill>
                          <a:latin typeface="+mn-lt"/>
                          <a:ea typeface="+mn-ea"/>
                          <a:cs typeface="+mn-cs"/>
                        </a:rPr>
                        <a:t>If you win both a Vanier and another Tri-agency award, you can only accept 1. </a:t>
                      </a:r>
                    </a:p>
                    <a:p>
                      <a:endParaRPr lang="en-US" sz="1200" kern="1200" dirty="0">
                        <a:solidFill>
                          <a:schemeClr val="dk1"/>
                        </a:solidFill>
                        <a:latin typeface="+mn-lt"/>
                        <a:ea typeface="+mn-ea"/>
                        <a:cs typeface="+mn-cs"/>
                      </a:endParaRPr>
                    </a:p>
                    <a:p>
                      <a:r>
                        <a:rPr lang="en-US" sz="1200" kern="1200" dirty="0">
                          <a:solidFill>
                            <a:schemeClr val="dk1"/>
                          </a:solidFill>
                          <a:latin typeface="+mn-lt"/>
                          <a:ea typeface="+mn-ea"/>
                          <a:cs typeface="+mn-cs"/>
                        </a:rPr>
                        <a:t>If you accept a Vanier or other doctoral level tri-</a:t>
                      </a:r>
                      <a:r>
                        <a:rPr lang="en-US" sz="1200" kern="1200" dirty="0" err="1">
                          <a:solidFill>
                            <a:schemeClr val="dk1"/>
                          </a:solidFill>
                          <a:latin typeface="+mn-lt"/>
                          <a:ea typeface="+mn-ea"/>
                          <a:cs typeface="+mn-cs"/>
                        </a:rPr>
                        <a:t>gency</a:t>
                      </a:r>
                      <a:r>
                        <a:rPr lang="en-US" sz="1200" kern="1200" dirty="0">
                          <a:solidFill>
                            <a:schemeClr val="dk1"/>
                          </a:solidFill>
                          <a:latin typeface="+mn-lt"/>
                          <a:ea typeface="+mn-ea"/>
                          <a:cs typeface="+mn-cs"/>
                        </a:rPr>
                        <a:t> award, you cannot apply </a:t>
                      </a:r>
                      <a:endParaRPr lang="en-US" sz="1200" dirty="0"/>
                    </a:p>
                  </a:txBody>
                  <a:tcPr/>
                </a:tc>
                <a:extLst>
                  <a:ext uri="{0D108BD9-81ED-4DB2-BD59-A6C34878D82A}">
                    <a16:rowId xmlns:a16="http://schemas.microsoft.com/office/drawing/2014/main" val="1877883182"/>
                  </a:ext>
                </a:extLst>
              </a:tr>
              <a:tr h="260905">
                <a:tc vMerge="1">
                  <a:txBody>
                    <a:bodyPr/>
                    <a:lstStyle/>
                    <a:p>
                      <a:endParaRPr lang="en-US" sz="1200" dirty="0"/>
                    </a:p>
                  </a:txBody>
                  <a:tcPr/>
                </a:tc>
                <a:tc>
                  <a:txBody>
                    <a:bodyPr/>
                    <a:lstStyle/>
                    <a:p>
                      <a:r>
                        <a:rPr lang="en-US" sz="1200" dirty="0"/>
                        <a:t>CIHR Doctoral Awards</a:t>
                      </a:r>
                    </a:p>
                  </a:txBody>
                  <a:tcPr/>
                </a:tc>
                <a:tc>
                  <a:txBody>
                    <a:bodyPr/>
                    <a:lstStyle/>
                    <a:p>
                      <a:r>
                        <a:rPr lang="en-US" sz="1200" dirty="0"/>
                        <a:t>Oct 1, 2024</a:t>
                      </a:r>
                    </a:p>
                  </a:txBody>
                  <a:tcPr/>
                </a:tc>
                <a:tc>
                  <a:txBody>
                    <a:bodyPr/>
                    <a:lstStyle/>
                    <a:p>
                      <a:r>
                        <a:rPr lang="en-US" sz="1200" dirty="0"/>
                        <a:t>PhD - health research</a:t>
                      </a:r>
                    </a:p>
                  </a:txBody>
                  <a:tcPr/>
                </a:tc>
                <a:tc vMerge="1">
                  <a:txBody>
                    <a:bodyPr/>
                    <a:lstStyle/>
                    <a:p>
                      <a:endParaRPr lang="en-US" dirty="0"/>
                    </a:p>
                  </a:txBody>
                  <a:tcPr/>
                </a:tc>
                <a:extLst>
                  <a:ext uri="{0D108BD9-81ED-4DB2-BD59-A6C34878D82A}">
                    <a16:rowId xmlns:a16="http://schemas.microsoft.com/office/drawing/2014/main" val="648161187"/>
                  </a:ext>
                </a:extLst>
              </a:tr>
              <a:tr h="425074">
                <a:tc vMerge="1">
                  <a:txBody>
                    <a:bodyPr/>
                    <a:lstStyle/>
                    <a:p>
                      <a:endParaRPr lang="en-US" sz="1200" dirty="0"/>
                    </a:p>
                  </a:txBody>
                  <a:tcPr/>
                </a:tc>
                <a:tc>
                  <a:txBody>
                    <a:bodyPr/>
                    <a:lstStyle/>
                    <a:p>
                      <a:r>
                        <a:rPr lang="en-US" sz="1200" dirty="0"/>
                        <a:t>NSERC Doctoral Scholarship</a:t>
                      </a:r>
                    </a:p>
                  </a:txBody>
                  <a:tcPr/>
                </a:tc>
                <a:tc>
                  <a:txBody>
                    <a:bodyPr/>
                    <a:lstStyle/>
                    <a:p>
                      <a:r>
                        <a:rPr lang="en-US" sz="1200" dirty="0"/>
                        <a:t>Oct 1, 2024</a:t>
                      </a:r>
                    </a:p>
                  </a:txBody>
                  <a:tcPr/>
                </a:tc>
                <a:tc>
                  <a:txBody>
                    <a:bodyPr/>
                    <a:lstStyle/>
                    <a:p>
                      <a:r>
                        <a:rPr lang="en-US" sz="1200" dirty="0"/>
                        <a:t>PhD - natural sciences and engineering  </a:t>
                      </a:r>
                    </a:p>
                  </a:txBody>
                  <a:tcPr/>
                </a:tc>
                <a:tc vMerge="1">
                  <a:txBody>
                    <a:bodyPr/>
                    <a:lstStyle/>
                    <a:p>
                      <a:endParaRPr lang="en-US" dirty="0"/>
                    </a:p>
                  </a:txBody>
                  <a:tcPr/>
                </a:tc>
                <a:extLst>
                  <a:ext uri="{0D108BD9-81ED-4DB2-BD59-A6C34878D82A}">
                    <a16:rowId xmlns:a16="http://schemas.microsoft.com/office/drawing/2014/main" val="1921693232"/>
                  </a:ext>
                </a:extLst>
              </a:tr>
              <a:tr h="425074">
                <a:tc vMerge="1">
                  <a:txBody>
                    <a:bodyPr/>
                    <a:lstStyle/>
                    <a:p>
                      <a:endParaRPr lang="en-US" sz="1200" dirty="0"/>
                    </a:p>
                  </a:txBody>
                  <a:tcPr/>
                </a:tc>
                <a:tc>
                  <a:txBody>
                    <a:bodyPr/>
                    <a:lstStyle/>
                    <a:p>
                      <a:r>
                        <a:rPr lang="en-US" sz="1200" dirty="0"/>
                        <a:t>SSHRC Doctoral Awards</a:t>
                      </a:r>
                    </a:p>
                  </a:txBody>
                  <a:tcPr/>
                </a:tc>
                <a:tc>
                  <a:txBody>
                    <a:bodyPr/>
                    <a:lstStyle/>
                    <a:p>
                      <a:r>
                        <a:rPr lang="en-US" sz="1200" dirty="0"/>
                        <a:t>Oct 1, 2024</a:t>
                      </a:r>
                    </a:p>
                  </a:txBody>
                  <a:tcPr/>
                </a:tc>
                <a:tc>
                  <a:txBody>
                    <a:bodyPr/>
                    <a:lstStyle/>
                    <a:p>
                      <a:r>
                        <a:rPr lang="en-US" sz="1200" dirty="0"/>
                        <a:t>PhD - social sciences and humanities</a:t>
                      </a:r>
                    </a:p>
                  </a:txBody>
                  <a:tcPr/>
                </a:tc>
                <a:tc vMerge="1">
                  <a:txBody>
                    <a:bodyPr/>
                    <a:lstStyle/>
                    <a:p>
                      <a:endParaRPr lang="en-US" dirty="0"/>
                    </a:p>
                  </a:txBody>
                  <a:tcPr/>
                </a:tc>
                <a:extLst>
                  <a:ext uri="{0D108BD9-81ED-4DB2-BD59-A6C34878D82A}">
                    <a16:rowId xmlns:a16="http://schemas.microsoft.com/office/drawing/2014/main" val="1305556470"/>
                  </a:ext>
                </a:extLst>
              </a:tr>
              <a:tr h="790664">
                <a:tc vMerge="1">
                  <a:txBody>
                    <a:bodyPr/>
                    <a:lstStyle/>
                    <a:p>
                      <a:endParaRPr lang="en-US" sz="1200" dirty="0"/>
                    </a:p>
                  </a:txBody>
                  <a:tcPr/>
                </a:tc>
                <a:tc>
                  <a:txBody>
                    <a:bodyPr/>
                    <a:lstStyle/>
                    <a:p>
                      <a:r>
                        <a:rPr lang="en-US" sz="1200" dirty="0"/>
                        <a:t>CGS Masters </a:t>
                      </a:r>
                    </a:p>
                  </a:txBody>
                  <a:tcPr/>
                </a:tc>
                <a:tc>
                  <a:txBody>
                    <a:bodyPr/>
                    <a:lstStyle/>
                    <a:p>
                      <a:r>
                        <a:rPr lang="en-US" sz="1200" dirty="0"/>
                        <a:t>Dec 1, 2024</a:t>
                      </a:r>
                    </a:p>
                  </a:txBody>
                  <a:tcPr/>
                </a:tc>
                <a:tc>
                  <a:txBody>
                    <a:bodyPr/>
                    <a:lstStyle/>
                    <a:p>
                      <a:r>
                        <a:rPr lang="en-US" sz="1200" dirty="0"/>
                        <a:t>Master’s/first year PhD – research in CIHR, NSERC and SSHRC</a:t>
                      </a:r>
                    </a:p>
                  </a:txBody>
                  <a:tcPr/>
                </a:tc>
                <a:tc vMerge="1">
                  <a:txBody>
                    <a:bodyPr/>
                    <a:lstStyle/>
                    <a:p>
                      <a:endParaRPr lang="en-US" dirty="0"/>
                    </a:p>
                  </a:txBody>
                  <a:tcPr/>
                </a:tc>
                <a:extLst>
                  <a:ext uri="{0D108BD9-81ED-4DB2-BD59-A6C34878D82A}">
                    <a16:rowId xmlns:a16="http://schemas.microsoft.com/office/drawing/2014/main" val="2464241086"/>
                  </a:ext>
                </a:extLst>
              </a:tr>
            </a:tbl>
          </a:graphicData>
        </a:graphic>
      </p:graphicFrame>
    </p:spTree>
    <p:extLst>
      <p:ext uri="{BB962C8B-B14F-4D97-AF65-F5344CB8AC3E}">
        <p14:creationId xmlns:p14="http://schemas.microsoft.com/office/powerpoint/2010/main" val="1680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7</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Vanier Canada Graduate Scholarship: $50,000 for 3 years </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896859"/>
            <a:ext cx="7741267" cy="4144724"/>
          </a:xfrm>
          <a:prstGeom prst="rect">
            <a:avLst/>
          </a:prstGeom>
          <a:noFill/>
          <a:ln>
            <a:noFill/>
          </a:ln>
        </p:spPr>
        <p:txBody>
          <a:bodyPr wrap="square" rtlCol="0">
            <a:spAutoFit/>
          </a:bodyPr>
          <a:lstStyle/>
          <a:p>
            <a:r>
              <a:rPr lang="en-US" sz="1400" b="1" dirty="0"/>
              <a:t>Open! | </a:t>
            </a:r>
            <a:r>
              <a:rPr lang="en-US" sz="1400" b="1" u="sng" dirty="0"/>
              <a:t>Deadline: September 5 </a:t>
            </a:r>
            <a:endParaRPr lang="en-US" sz="1400" b="1" dirty="0"/>
          </a:p>
          <a:p>
            <a:endParaRPr lang="en-US" sz="1400" b="1" dirty="0"/>
          </a:p>
          <a:p>
            <a:r>
              <a:rPr lang="en-US" sz="1400" b="1" dirty="0"/>
              <a:t>Funds: </a:t>
            </a:r>
            <a:r>
              <a:rPr lang="en-US" sz="1400" dirty="0"/>
              <a:t>Doctoral researchers in </a:t>
            </a:r>
            <a:r>
              <a:rPr lang="en-CA" sz="1400" dirty="0"/>
              <a:t>social sciences &amp; humanities, natural sciences/engineering and health.</a:t>
            </a:r>
            <a:endParaRPr lang="en-US" sz="1400" dirty="0"/>
          </a:p>
          <a:p>
            <a:endParaRPr lang="en-US" sz="1400" b="1" dirty="0"/>
          </a:p>
          <a:p>
            <a:r>
              <a:rPr lang="en-US" sz="1400" b="1" dirty="0"/>
              <a:t>Harmonized program: </a:t>
            </a:r>
            <a:r>
              <a:rPr lang="en-US" sz="1400" dirty="0"/>
              <a:t>Eligibility, application process &amp; deadline are the same for CIHR, NSERC or SSHRC </a:t>
            </a:r>
          </a:p>
          <a:p>
            <a:endParaRPr lang="en-US" sz="1400" b="1" dirty="0">
              <a:solidFill>
                <a:schemeClr val="tx1">
                  <a:lumMod val="65000"/>
                  <a:lumOff val="35000"/>
                </a:schemeClr>
              </a:solidFill>
            </a:endParaRPr>
          </a:p>
          <a:p>
            <a:r>
              <a:rPr lang="en-US" sz="1400" b="1" dirty="0"/>
              <a:t>Application: </a:t>
            </a:r>
            <a:r>
              <a:rPr lang="en-US" sz="1400" dirty="0"/>
              <a:t>apply on</a:t>
            </a:r>
            <a:r>
              <a:rPr lang="en-US" sz="1400" dirty="0">
                <a:latin typeface="+mj-lt"/>
              </a:rPr>
              <a:t> </a:t>
            </a:r>
            <a:r>
              <a:rPr lang="en-CA" sz="1400" b="0" i="0" u="sng" dirty="0">
                <a:solidFill>
                  <a:srgbClr val="295376"/>
                </a:solidFill>
                <a:effectLst/>
                <a:highlight>
                  <a:srgbClr val="FFFFFF"/>
                </a:highlight>
                <a:latin typeface="+mj-lt"/>
                <a:hlinkClick r:id="rId4"/>
              </a:rPr>
              <a:t>ResearchNet</a:t>
            </a:r>
            <a:r>
              <a:rPr lang="en-US" sz="1400" dirty="0">
                <a:latin typeface="+mj-lt"/>
              </a:rPr>
              <a:t> </a:t>
            </a:r>
            <a:r>
              <a:rPr lang="en-US" sz="1400" dirty="0"/>
              <a:t>+ users need to create a </a:t>
            </a:r>
            <a:r>
              <a:rPr lang="en-US" sz="1400" dirty="0">
                <a:hlinkClick r:id="rId5"/>
              </a:rPr>
              <a:t>Canadian Common CV</a:t>
            </a:r>
            <a:endParaRPr lang="en-US" sz="1400" dirty="0"/>
          </a:p>
          <a:p>
            <a:endParaRPr lang="en-US" sz="1400" dirty="0"/>
          </a:p>
          <a:p>
            <a:r>
              <a:rPr lang="en-US" sz="1400" b="1" dirty="0"/>
              <a:t>Initiative + Supplements</a:t>
            </a:r>
            <a:r>
              <a:rPr lang="en-US" sz="1400" dirty="0"/>
              <a:t>: Applicants who identify as Indigenous can choose to bypass committee review and have 1:1 assistance from Indigenous faculty member instead. </a:t>
            </a:r>
          </a:p>
          <a:p>
            <a:pPr marL="285750" indent="-285750">
              <a:buFont typeface="Arial" panose="020B0604020202020204" pitchFamily="34" charset="0"/>
              <a:buChar char="•"/>
            </a:pPr>
            <a:r>
              <a:rPr lang="en-US" sz="1400" dirty="0"/>
              <a:t>Winners of Vanier CGS can apply for additional supplements (MSFSS). </a:t>
            </a:r>
          </a:p>
          <a:p>
            <a:endParaRPr lang="en-US" sz="1400" dirty="0"/>
          </a:p>
          <a:p>
            <a:r>
              <a:rPr lang="en-US" sz="1400" b="1" dirty="0"/>
              <a:t>Information + Instructions  </a:t>
            </a:r>
          </a:p>
          <a:p>
            <a:pPr marL="285750" indent="-285750">
              <a:spcBef>
                <a:spcPts val="400"/>
              </a:spcBef>
              <a:buFont typeface="Arial" panose="020B0604020202020204" pitchFamily="34" charset="0"/>
              <a:buChar char="•"/>
            </a:pPr>
            <a:r>
              <a:rPr lang="en-US" sz="1400" dirty="0"/>
              <a:t>Visit the </a:t>
            </a:r>
            <a:r>
              <a:rPr lang="en-US" sz="1400" dirty="0">
                <a:hlinkClick r:id="rId6"/>
              </a:rPr>
              <a:t>Vanier CGS website </a:t>
            </a:r>
            <a:r>
              <a:rPr lang="en-US" sz="1400" dirty="0"/>
              <a:t>for full eligibility and </a:t>
            </a:r>
            <a:r>
              <a:rPr lang="en-US" sz="1400" dirty="0">
                <a:hlinkClick r:id="rId7"/>
              </a:rPr>
              <a:t>Application Instructions</a:t>
            </a:r>
            <a:r>
              <a:rPr lang="en-US" sz="1400" dirty="0"/>
              <a:t> for how to complete the application, attachments, CCV and referee assessment form. </a:t>
            </a:r>
          </a:p>
          <a:p>
            <a:pPr marL="285750" indent="-285750">
              <a:spcBef>
                <a:spcPts val="400"/>
              </a:spcBef>
              <a:buFont typeface="Arial" panose="020B0604020202020204" pitchFamily="34" charset="0"/>
              <a:buChar char="•"/>
            </a:pPr>
            <a:r>
              <a:rPr lang="en-US" sz="1400" dirty="0"/>
              <a:t>Visit </a:t>
            </a:r>
            <a:r>
              <a:rPr lang="en-US" sz="1400" dirty="0">
                <a:hlinkClick r:id="rId8"/>
              </a:rPr>
              <a:t>Graduate Studies Vanier CGS page</a:t>
            </a:r>
            <a:r>
              <a:rPr lang="en-US" sz="1400" dirty="0"/>
              <a:t>, for SFU’s process. Step 3 includes a downloadable checklist! </a:t>
            </a:r>
          </a:p>
          <a:p>
            <a:pPr>
              <a:spcBef>
                <a:spcPts val="400"/>
              </a:spcBef>
            </a:pPr>
            <a:endParaRPr lang="en-US" sz="1400" dirty="0"/>
          </a:p>
          <a:p>
            <a:pPr>
              <a:spcBef>
                <a:spcPts val="400"/>
              </a:spcBef>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22622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8</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Vanier CGS: notes on main eligibility points </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896859"/>
            <a:ext cx="6123483" cy="4637167"/>
          </a:xfrm>
          <a:prstGeom prst="rect">
            <a:avLst/>
          </a:prstGeom>
          <a:noFill/>
          <a:ln>
            <a:noFill/>
          </a:ln>
        </p:spPr>
        <p:txBody>
          <a:bodyPr wrap="square" rtlCol="0">
            <a:spAutoFit/>
          </a:bodyPr>
          <a:lstStyle/>
          <a:p>
            <a:r>
              <a:rPr lang="en-US" sz="1400" b="1" dirty="0"/>
              <a:t>Eligibility basics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Must be Canadian citizen, permanent resident of Canada or </a:t>
            </a:r>
            <a:r>
              <a:rPr lang="en-CA" sz="1400" dirty="0"/>
              <a:t>foreign citizens</a:t>
            </a:r>
            <a:endParaRPr lang="en-US" sz="1400" dirty="0"/>
          </a:p>
          <a:p>
            <a:pPr marL="285750" indent="-285750">
              <a:buFont typeface="Arial" panose="020B0604020202020204" pitchFamily="34" charset="0"/>
              <a:buChar char="•"/>
            </a:pPr>
            <a:endParaRPr lang="en-CA" sz="1400" b="0" i="0" dirty="0">
              <a:solidFill>
                <a:srgbClr val="333333"/>
              </a:solidFill>
              <a:effectLst/>
              <a:highlight>
                <a:srgbClr val="FFFFFF"/>
              </a:highlight>
            </a:endParaRPr>
          </a:p>
          <a:p>
            <a:pPr marL="285750" indent="-285750">
              <a:buFont typeface="Arial" panose="020B0604020202020204" pitchFamily="34" charset="0"/>
              <a:buChar char="•"/>
            </a:pPr>
            <a:r>
              <a:rPr lang="en-CA" sz="1400" b="0" i="0" dirty="0">
                <a:solidFill>
                  <a:srgbClr val="333333"/>
                </a:solidFill>
                <a:effectLst/>
                <a:highlight>
                  <a:srgbClr val="FFFFFF"/>
                </a:highlight>
              </a:rPr>
              <a:t>be pursuing your first doctoral degree</a:t>
            </a:r>
          </a:p>
          <a:p>
            <a:pPr marL="285750" indent="-285750">
              <a:buFont typeface="Arial" panose="020B0604020202020204" pitchFamily="34" charset="0"/>
              <a:buChar char="•"/>
            </a:pPr>
            <a:endParaRPr lang="en-CA" sz="1400" b="0" i="0" dirty="0">
              <a:solidFill>
                <a:srgbClr val="333333"/>
              </a:solidFill>
              <a:effectLst/>
              <a:highlight>
                <a:srgbClr val="FFFFFF"/>
              </a:highlight>
            </a:endParaRPr>
          </a:p>
          <a:p>
            <a:pPr marL="285750" indent="-285750">
              <a:buFont typeface="Arial" panose="020B0604020202020204" pitchFamily="34" charset="0"/>
              <a:buChar char="•"/>
            </a:pPr>
            <a:r>
              <a:rPr lang="en-CA" sz="1400" b="0" i="0" dirty="0">
                <a:solidFill>
                  <a:srgbClr val="333333"/>
                </a:solidFill>
                <a:effectLst/>
                <a:highlight>
                  <a:srgbClr val="FFFFFF"/>
                </a:highlight>
              </a:rPr>
              <a:t>have completed </a:t>
            </a:r>
            <a:r>
              <a:rPr lang="en-CA" sz="1400" b="1" i="0" dirty="0">
                <a:solidFill>
                  <a:srgbClr val="333333"/>
                </a:solidFill>
                <a:effectLst/>
                <a:highlight>
                  <a:srgbClr val="FFFFFF"/>
                </a:highlight>
              </a:rPr>
              <a:t>no more than 20 months</a:t>
            </a:r>
            <a:r>
              <a:rPr lang="en-CA" sz="1400" b="0" i="0" dirty="0">
                <a:solidFill>
                  <a:srgbClr val="333333"/>
                </a:solidFill>
                <a:effectLst/>
                <a:highlight>
                  <a:srgbClr val="FFFFFF"/>
                </a:highlight>
              </a:rPr>
              <a:t> of full-time study in your doctoral program as of May 1, 2025</a:t>
            </a:r>
          </a:p>
          <a:p>
            <a:pPr marL="285750" indent="-285750">
              <a:buFont typeface="Arial" panose="020B0604020202020204" pitchFamily="34" charset="0"/>
              <a:buChar char="•"/>
            </a:pPr>
            <a:endParaRPr lang="en-CA" sz="1400" b="0" i="0" dirty="0">
              <a:solidFill>
                <a:srgbClr val="333333"/>
              </a:solidFill>
              <a:effectLst/>
              <a:highlight>
                <a:srgbClr val="FFFFFF"/>
              </a:highlight>
            </a:endParaRPr>
          </a:p>
          <a:p>
            <a:pPr marL="285750" indent="-285750">
              <a:buFont typeface="Arial" panose="020B0604020202020204" pitchFamily="34" charset="0"/>
              <a:buChar char="•"/>
            </a:pPr>
            <a:r>
              <a:rPr lang="en-CA" sz="1400" b="0" i="0" dirty="0">
                <a:solidFill>
                  <a:srgbClr val="333333"/>
                </a:solidFill>
                <a:effectLst/>
                <a:highlight>
                  <a:srgbClr val="FFFFFF"/>
                </a:highlight>
              </a:rPr>
              <a:t>have completed </a:t>
            </a:r>
            <a:r>
              <a:rPr lang="en-CA" sz="1400" b="1" i="0" dirty="0">
                <a:solidFill>
                  <a:srgbClr val="333333"/>
                </a:solidFill>
                <a:effectLst/>
                <a:highlight>
                  <a:srgbClr val="FFFFFF"/>
                </a:highlight>
              </a:rPr>
              <a:t>no more than 32 months</a:t>
            </a:r>
            <a:r>
              <a:rPr lang="en-CA" sz="1400" b="0" i="0" dirty="0">
                <a:solidFill>
                  <a:srgbClr val="333333"/>
                </a:solidFill>
                <a:effectLst/>
                <a:highlight>
                  <a:srgbClr val="FFFFFF"/>
                </a:highlight>
              </a:rPr>
              <a:t> of full-time study in your doctoral program (i.e., joint graduate research program, directly from bachelor's, previously enrolled without obtaining master's degree, transferring), by May 1, 2025. </a:t>
            </a:r>
          </a:p>
          <a:p>
            <a:endParaRPr lang="en-US" sz="1400" dirty="0"/>
          </a:p>
          <a:p>
            <a:pPr marL="285750" indent="-285750">
              <a:buFont typeface="Arial" panose="020B0604020202020204" pitchFamily="34" charset="0"/>
              <a:buChar char="•"/>
            </a:pPr>
            <a:r>
              <a:rPr lang="en-US" sz="1400" dirty="0"/>
              <a:t>have achieved a </a:t>
            </a:r>
            <a:r>
              <a:rPr lang="en-US" sz="1400" u="sng" dirty="0"/>
              <a:t>first-class average</a:t>
            </a:r>
            <a:r>
              <a:rPr lang="en-US" sz="1400" dirty="0"/>
              <a:t>, as determined by the host institution, in each of the last two completed years of study (full-time equivalent)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
        <p:nvSpPr>
          <p:cNvPr id="2" name="Callout: Line 1">
            <a:extLst>
              <a:ext uri="{FF2B5EF4-FFF2-40B4-BE49-F238E27FC236}">
                <a16:creationId xmlns:a16="http://schemas.microsoft.com/office/drawing/2014/main" id="{8BA870D5-1ACB-4B98-BF96-1DE2B3363DDD}"/>
              </a:ext>
            </a:extLst>
          </p:cNvPr>
          <p:cNvSpPr/>
          <p:nvPr/>
        </p:nvSpPr>
        <p:spPr>
          <a:xfrm>
            <a:off x="6670430" y="1256282"/>
            <a:ext cx="2145323" cy="368516"/>
          </a:xfrm>
          <a:prstGeom prst="borderCallout1">
            <a:avLst>
              <a:gd name="adj1" fmla="val 49175"/>
              <a:gd name="adj2" fmla="val -419"/>
              <a:gd name="adj3" fmla="val 48872"/>
              <a:gd name="adj4" fmla="val -11098"/>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By Sept 5, 2024</a:t>
            </a:r>
          </a:p>
        </p:txBody>
      </p:sp>
      <p:sp>
        <p:nvSpPr>
          <p:cNvPr id="9" name="Callout: Line 8">
            <a:extLst>
              <a:ext uri="{FF2B5EF4-FFF2-40B4-BE49-F238E27FC236}">
                <a16:creationId xmlns:a16="http://schemas.microsoft.com/office/drawing/2014/main" id="{36123A8A-FCD1-4A94-B2EA-C3E20564DFC0}"/>
              </a:ext>
            </a:extLst>
          </p:cNvPr>
          <p:cNvSpPr/>
          <p:nvPr/>
        </p:nvSpPr>
        <p:spPr>
          <a:xfrm>
            <a:off x="6670430" y="2055364"/>
            <a:ext cx="2145323" cy="1571969"/>
          </a:xfrm>
          <a:prstGeom prst="borderCallout1">
            <a:avLst>
              <a:gd name="adj1" fmla="val 24003"/>
              <a:gd name="adj2" fmla="val -317"/>
              <a:gd name="adj3" fmla="val 24280"/>
              <a:gd name="adj4" fmla="val -16054"/>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Check the scenarios and count carefully! </a:t>
            </a:r>
          </a:p>
          <a:p>
            <a:pPr algn="ctr"/>
            <a:r>
              <a:rPr lang="en-US" sz="1400" dirty="0">
                <a:solidFill>
                  <a:schemeClr val="tx1"/>
                </a:solidFill>
              </a:rPr>
              <a:t>If you are masters/PhD transfer, the count starts at your master’s start date.</a:t>
            </a:r>
          </a:p>
        </p:txBody>
      </p:sp>
      <p:sp>
        <p:nvSpPr>
          <p:cNvPr id="10" name="Callout: Line 9">
            <a:extLst>
              <a:ext uri="{FF2B5EF4-FFF2-40B4-BE49-F238E27FC236}">
                <a16:creationId xmlns:a16="http://schemas.microsoft.com/office/drawing/2014/main" id="{AE4065BA-A0E5-4556-B184-E568B233AA79}"/>
              </a:ext>
            </a:extLst>
          </p:cNvPr>
          <p:cNvSpPr/>
          <p:nvPr/>
        </p:nvSpPr>
        <p:spPr>
          <a:xfrm>
            <a:off x="6682154" y="3773876"/>
            <a:ext cx="2145323" cy="685436"/>
          </a:xfrm>
          <a:prstGeom prst="borderCallout1">
            <a:avLst>
              <a:gd name="adj1" fmla="val 46397"/>
              <a:gd name="adj2" fmla="val 674"/>
              <a:gd name="adj3" fmla="val 46490"/>
              <a:gd name="adj4" fmla="val -13424"/>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CGPA 3.67 = pass </a:t>
            </a:r>
          </a:p>
          <a:p>
            <a:pPr algn="ctr"/>
            <a:r>
              <a:rPr lang="en-US" sz="1400" dirty="0">
                <a:solidFill>
                  <a:schemeClr val="tx1"/>
                </a:solidFill>
              </a:rPr>
              <a:t>If not, we calculate your last 24 -30 credits</a:t>
            </a:r>
          </a:p>
        </p:txBody>
      </p:sp>
    </p:spTree>
    <p:extLst>
      <p:ext uri="{BB962C8B-B14F-4D97-AF65-F5344CB8AC3E}">
        <p14:creationId xmlns:p14="http://schemas.microsoft.com/office/powerpoint/2010/main" val="315480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allout: Line 49">
            <a:extLst>
              <a:ext uri="{FF2B5EF4-FFF2-40B4-BE49-F238E27FC236}">
                <a16:creationId xmlns:a16="http://schemas.microsoft.com/office/drawing/2014/main" id="{D6D338FA-4840-432F-A763-172A773CE6BC}"/>
              </a:ext>
            </a:extLst>
          </p:cNvPr>
          <p:cNvSpPr/>
          <p:nvPr/>
        </p:nvSpPr>
        <p:spPr>
          <a:xfrm>
            <a:off x="1461132" y="3874780"/>
            <a:ext cx="2407819" cy="411326"/>
          </a:xfrm>
          <a:prstGeom prst="borderCallout1">
            <a:avLst>
              <a:gd name="adj1" fmla="val -6265"/>
              <a:gd name="adj2" fmla="val 13357"/>
              <a:gd name="adj3" fmla="val -38657"/>
              <a:gd name="adj4" fmla="val 1516"/>
            </a:avLst>
          </a:prstGeom>
          <a:solidFill>
            <a:schemeClr val="bg1">
              <a:lumMod val="95000"/>
            </a:schemeClr>
          </a:solidFill>
          <a:ln>
            <a:solidFill>
              <a:schemeClr val="accent5"/>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9</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8" name="Title 1">
            <a:extLst>
              <a:ext uri="{FF2B5EF4-FFF2-40B4-BE49-F238E27FC236}">
                <a16:creationId xmlns:a16="http://schemas.microsoft.com/office/drawing/2014/main" id="{01DB72F0-0DAF-4977-BC2D-6FEBD89292D6}"/>
              </a:ext>
            </a:extLst>
          </p:cNvPr>
          <p:cNvSpPr>
            <a:spLocks noGrp="1"/>
          </p:cNvSpPr>
          <p:nvPr>
            <p:ph type="title"/>
          </p:nvPr>
        </p:nvSpPr>
        <p:spPr>
          <a:xfrm>
            <a:off x="0" y="0"/>
            <a:ext cx="9144000" cy="770034"/>
          </a:xfrm>
        </p:spPr>
        <p:txBody>
          <a:bodyPr>
            <a:noAutofit/>
          </a:bodyPr>
          <a:lstStyle/>
          <a:p>
            <a:pPr algn="l"/>
            <a:r>
              <a:rPr lang="en-US" sz="2800" b="1" dirty="0">
                <a:solidFill>
                  <a:srgbClr val="CC0633"/>
                </a:solidFill>
                <a:latin typeface="Trebuchet MS" panose="020B0603020202020204" pitchFamily="34" charset="0"/>
              </a:rPr>
              <a:t>	VANIER CGS Timeline</a:t>
            </a:r>
          </a:p>
        </p:txBody>
      </p:sp>
      <p:sp>
        <p:nvSpPr>
          <p:cNvPr id="13" name="TextBox 12">
            <a:extLst>
              <a:ext uri="{FF2B5EF4-FFF2-40B4-BE49-F238E27FC236}">
                <a16:creationId xmlns:a16="http://schemas.microsoft.com/office/drawing/2014/main" id="{DE43395E-FEE9-440E-AA83-897566942966}"/>
              </a:ext>
            </a:extLst>
          </p:cNvPr>
          <p:cNvSpPr txBox="1"/>
          <p:nvPr/>
        </p:nvSpPr>
        <p:spPr>
          <a:xfrm>
            <a:off x="1872515" y="3069811"/>
            <a:ext cx="1344661" cy="553998"/>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Two levels of University review: Dept rankings + USSC</a:t>
            </a:r>
          </a:p>
        </p:txBody>
      </p:sp>
      <p:sp>
        <p:nvSpPr>
          <p:cNvPr id="14" name="TextBox 13">
            <a:extLst>
              <a:ext uri="{FF2B5EF4-FFF2-40B4-BE49-F238E27FC236}">
                <a16:creationId xmlns:a16="http://schemas.microsoft.com/office/drawing/2014/main" id="{77AEFE97-AD6C-4E3C-A60F-676A5A4E3683}"/>
              </a:ext>
            </a:extLst>
          </p:cNvPr>
          <p:cNvSpPr txBox="1"/>
          <p:nvPr/>
        </p:nvSpPr>
        <p:spPr>
          <a:xfrm>
            <a:off x="3425042" y="2772390"/>
            <a:ext cx="1206353" cy="400110"/>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Selected students update applications</a:t>
            </a:r>
          </a:p>
        </p:txBody>
      </p:sp>
      <p:sp>
        <p:nvSpPr>
          <p:cNvPr id="15" name="TextBox 14">
            <a:extLst>
              <a:ext uri="{FF2B5EF4-FFF2-40B4-BE49-F238E27FC236}">
                <a16:creationId xmlns:a16="http://schemas.microsoft.com/office/drawing/2014/main" id="{A8F53958-1E4C-4B43-A683-B9F46B9BBD14}"/>
              </a:ext>
            </a:extLst>
          </p:cNvPr>
          <p:cNvSpPr txBox="1"/>
          <p:nvPr/>
        </p:nvSpPr>
        <p:spPr>
          <a:xfrm>
            <a:off x="4864952" y="2366652"/>
            <a:ext cx="1359534" cy="400110"/>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University submits applications to agency</a:t>
            </a:r>
          </a:p>
        </p:txBody>
      </p:sp>
      <p:sp>
        <p:nvSpPr>
          <p:cNvPr id="16" name="TextBox 15">
            <a:extLst>
              <a:ext uri="{FF2B5EF4-FFF2-40B4-BE49-F238E27FC236}">
                <a16:creationId xmlns:a16="http://schemas.microsoft.com/office/drawing/2014/main" id="{D56FCD9E-8CD4-424D-AA72-FF2D5C756597}"/>
              </a:ext>
            </a:extLst>
          </p:cNvPr>
          <p:cNvSpPr txBox="1"/>
          <p:nvPr/>
        </p:nvSpPr>
        <p:spPr>
          <a:xfrm>
            <a:off x="6506619" y="1986407"/>
            <a:ext cx="1074463" cy="861774"/>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Agency decisions </a:t>
            </a:r>
          </a:p>
          <a:p>
            <a:pPr algn="ctr"/>
            <a:r>
              <a:rPr lang="en-CA" sz="1000" dirty="0">
                <a:solidFill>
                  <a:schemeClr val="tx1">
                    <a:lumMod val="65000"/>
                    <a:lumOff val="35000"/>
                  </a:schemeClr>
                </a:solidFill>
                <a:cs typeface="Times New Roman" panose="02020603050405020304" pitchFamily="18" charset="0"/>
              </a:rPr>
              <a:t>are announced. </a:t>
            </a:r>
          </a:p>
          <a:p>
            <a:pPr algn="ctr"/>
            <a:r>
              <a:rPr lang="en-CA" sz="1000" dirty="0">
                <a:solidFill>
                  <a:schemeClr val="tx1">
                    <a:lumMod val="65000"/>
                    <a:lumOff val="35000"/>
                  </a:schemeClr>
                </a:solidFill>
                <a:cs typeface="Times New Roman" panose="02020603050405020304" pitchFamily="18" charset="0"/>
              </a:rPr>
              <a:t>Top ranked applicants offered CGSD</a:t>
            </a:r>
          </a:p>
        </p:txBody>
      </p:sp>
      <p:sp>
        <p:nvSpPr>
          <p:cNvPr id="17" name="TextBox 16">
            <a:extLst>
              <a:ext uri="{FF2B5EF4-FFF2-40B4-BE49-F238E27FC236}">
                <a16:creationId xmlns:a16="http://schemas.microsoft.com/office/drawing/2014/main" id="{6D411FE3-9950-4D34-9219-66331D2DF41C}"/>
              </a:ext>
            </a:extLst>
          </p:cNvPr>
          <p:cNvSpPr txBox="1"/>
          <p:nvPr/>
        </p:nvSpPr>
        <p:spPr>
          <a:xfrm>
            <a:off x="8036581" y="1571475"/>
            <a:ext cx="1040961" cy="246221"/>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GS pays award</a:t>
            </a:r>
          </a:p>
        </p:txBody>
      </p:sp>
      <p:sp>
        <p:nvSpPr>
          <p:cNvPr id="18" name="TextBox 17">
            <a:extLst>
              <a:ext uri="{FF2B5EF4-FFF2-40B4-BE49-F238E27FC236}">
                <a16:creationId xmlns:a16="http://schemas.microsoft.com/office/drawing/2014/main" id="{004FB410-E189-4B27-80EC-5CC7ADBC126E}"/>
              </a:ext>
            </a:extLst>
          </p:cNvPr>
          <p:cNvSpPr txBox="1"/>
          <p:nvPr/>
        </p:nvSpPr>
        <p:spPr>
          <a:xfrm>
            <a:off x="436789" y="3457219"/>
            <a:ext cx="1153886" cy="400110"/>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Student applies on </a:t>
            </a:r>
          </a:p>
          <a:p>
            <a:pPr algn="ctr"/>
            <a:r>
              <a:rPr lang="en-CA" sz="1000" dirty="0" err="1">
                <a:solidFill>
                  <a:schemeClr val="tx1">
                    <a:lumMod val="65000"/>
                    <a:lumOff val="35000"/>
                  </a:schemeClr>
                </a:solidFill>
                <a:cs typeface="Times New Roman" panose="02020603050405020304" pitchFamily="18" charset="0"/>
              </a:rPr>
              <a:t>ResearchNet</a:t>
            </a:r>
            <a:endParaRPr lang="en-CA" sz="1000" dirty="0">
              <a:solidFill>
                <a:schemeClr val="tx1">
                  <a:lumMod val="65000"/>
                  <a:lumOff val="35000"/>
                </a:schemeClr>
              </a:solidFill>
              <a:cs typeface="Times New Roman" panose="02020603050405020304" pitchFamily="18" charset="0"/>
            </a:endParaRPr>
          </a:p>
        </p:txBody>
      </p:sp>
      <p:sp>
        <p:nvSpPr>
          <p:cNvPr id="19" name="TextBox 18">
            <a:extLst>
              <a:ext uri="{FF2B5EF4-FFF2-40B4-BE49-F238E27FC236}">
                <a16:creationId xmlns:a16="http://schemas.microsoft.com/office/drawing/2014/main" id="{F222A7B2-1EC2-4393-A34E-7FEAD086BE5B}"/>
              </a:ext>
            </a:extLst>
          </p:cNvPr>
          <p:cNvSpPr txBox="1"/>
          <p:nvPr/>
        </p:nvSpPr>
        <p:spPr>
          <a:xfrm>
            <a:off x="103675" y="2333638"/>
            <a:ext cx="1694866" cy="615553"/>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SEPTEMBER 5</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4:30 PM</a:t>
            </a:r>
          </a:p>
          <a:p>
            <a:pPr algn="ctr"/>
            <a:r>
              <a:rPr lang="en-CA" sz="1000" dirty="0">
                <a:solidFill>
                  <a:schemeClr val="tx1">
                    <a:lumMod val="65000"/>
                    <a:lumOff val="35000"/>
                  </a:schemeClr>
                </a:solidFill>
                <a:latin typeface="Trebuchet MS" panose="020B0603020202020204" pitchFamily="34" charset="0"/>
                <a:cs typeface="Times New Roman" panose="02020603050405020304" pitchFamily="18" charset="0"/>
              </a:rPr>
              <a:t> (SFU Internal Deadline)</a:t>
            </a:r>
          </a:p>
        </p:txBody>
      </p:sp>
      <p:sp>
        <p:nvSpPr>
          <p:cNvPr id="20" name="TextBox 19">
            <a:extLst>
              <a:ext uri="{FF2B5EF4-FFF2-40B4-BE49-F238E27FC236}">
                <a16:creationId xmlns:a16="http://schemas.microsoft.com/office/drawing/2014/main" id="{5840D1B1-55D2-42C2-A2D0-FA53F75098C4}"/>
              </a:ext>
            </a:extLst>
          </p:cNvPr>
          <p:cNvSpPr txBox="1"/>
          <p:nvPr/>
        </p:nvSpPr>
        <p:spPr>
          <a:xfrm>
            <a:off x="1769788" y="2166876"/>
            <a:ext cx="1400403" cy="461665"/>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SEPTEMBER 9 – </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OCTOBER 16</a:t>
            </a:r>
          </a:p>
        </p:txBody>
      </p:sp>
      <p:sp>
        <p:nvSpPr>
          <p:cNvPr id="21" name="TextBox 20">
            <a:extLst>
              <a:ext uri="{FF2B5EF4-FFF2-40B4-BE49-F238E27FC236}">
                <a16:creationId xmlns:a16="http://schemas.microsoft.com/office/drawing/2014/main" id="{064988DE-3738-4B2C-AE29-463031E0F3BB}"/>
              </a:ext>
            </a:extLst>
          </p:cNvPr>
          <p:cNvSpPr txBox="1"/>
          <p:nvPr/>
        </p:nvSpPr>
        <p:spPr>
          <a:xfrm>
            <a:off x="3188125" y="1784800"/>
            <a:ext cx="1584589" cy="461665"/>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OCTOBER</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17 - 30 </a:t>
            </a:r>
          </a:p>
        </p:txBody>
      </p:sp>
      <p:sp>
        <p:nvSpPr>
          <p:cNvPr id="22" name="TextBox 21">
            <a:extLst>
              <a:ext uri="{FF2B5EF4-FFF2-40B4-BE49-F238E27FC236}">
                <a16:creationId xmlns:a16="http://schemas.microsoft.com/office/drawing/2014/main" id="{B56A52B5-9F50-452D-AC96-40C000C4E110}"/>
              </a:ext>
            </a:extLst>
          </p:cNvPr>
          <p:cNvSpPr txBox="1"/>
          <p:nvPr/>
        </p:nvSpPr>
        <p:spPr>
          <a:xfrm>
            <a:off x="4790648" y="1439208"/>
            <a:ext cx="1400403" cy="461665"/>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OCTOBER</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30</a:t>
            </a:r>
          </a:p>
        </p:txBody>
      </p:sp>
      <p:sp>
        <p:nvSpPr>
          <p:cNvPr id="23" name="TextBox 22">
            <a:extLst>
              <a:ext uri="{FF2B5EF4-FFF2-40B4-BE49-F238E27FC236}">
                <a16:creationId xmlns:a16="http://schemas.microsoft.com/office/drawing/2014/main" id="{F9AC99C1-6CE7-444A-9D4C-B8E6B58ADD88}"/>
              </a:ext>
            </a:extLst>
          </p:cNvPr>
          <p:cNvSpPr txBox="1"/>
          <p:nvPr/>
        </p:nvSpPr>
        <p:spPr>
          <a:xfrm>
            <a:off x="6301076" y="1064510"/>
            <a:ext cx="1400403" cy="461665"/>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APRIL</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2025</a:t>
            </a:r>
          </a:p>
        </p:txBody>
      </p:sp>
      <p:sp>
        <p:nvSpPr>
          <p:cNvPr id="24" name="TextBox 23">
            <a:extLst>
              <a:ext uri="{FF2B5EF4-FFF2-40B4-BE49-F238E27FC236}">
                <a16:creationId xmlns:a16="http://schemas.microsoft.com/office/drawing/2014/main" id="{DC6A4FCA-B009-47A5-8EA1-C6298BBD692F}"/>
              </a:ext>
            </a:extLst>
          </p:cNvPr>
          <p:cNvSpPr txBox="1"/>
          <p:nvPr/>
        </p:nvSpPr>
        <p:spPr>
          <a:xfrm>
            <a:off x="7916791" y="703550"/>
            <a:ext cx="1185117" cy="461665"/>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MAY</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2025</a:t>
            </a:r>
          </a:p>
        </p:txBody>
      </p:sp>
      <p:cxnSp>
        <p:nvCxnSpPr>
          <p:cNvPr id="4" name="Straight Connector 3">
            <a:extLst>
              <a:ext uri="{FF2B5EF4-FFF2-40B4-BE49-F238E27FC236}">
                <a16:creationId xmlns:a16="http://schemas.microsoft.com/office/drawing/2014/main" id="{88135151-EC8A-4610-BC87-33D35DE1CCAB}"/>
              </a:ext>
            </a:extLst>
          </p:cNvPr>
          <p:cNvCxnSpPr>
            <a:cxnSpLocks/>
          </p:cNvCxnSpPr>
          <p:nvPr/>
        </p:nvCxnSpPr>
        <p:spPr>
          <a:xfrm flipV="1">
            <a:off x="0" y="1198984"/>
            <a:ext cx="9144000" cy="2263775"/>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9ED96474-8CDD-4631-AA4D-B3893C60A31E}"/>
              </a:ext>
            </a:extLst>
          </p:cNvPr>
          <p:cNvSpPr/>
          <p:nvPr/>
        </p:nvSpPr>
        <p:spPr>
          <a:xfrm>
            <a:off x="901989" y="3173912"/>
            <a:ext cx="115146" cy="1188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AC17F221-88D7-4389-805B-52D09CACDEE4}"/>
              </a:ext>
            </a:extLst>
          </p:cNvPr>
          <p:cNvSpPr/>
          <p:nvPr/>
        </p:nvSpPr>
        <p:spPr>
          <a:xfrm>
            <a:off x="2412418" y="2800356"/>
            <a:ext cx="115146" cy="1188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64B0F206-3D30-4547-9A65-050E47F5CAE6}"/>
              </a:ext>
            </a:extLst>
          </p:cNvPr>
          <p:cNvSpPr/>
          <p:nvPr/>
        </p:nvSpPr>
        <p:spPr>
          <a:xfrm>
            <a:off x="3922847" y="2426179"/>
            <a:ext cx="115146" cy="1188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093CCB1C-857B-4C1F-AB25-7160B14A3457}"/>
              </a:ext>
            </a:extLst>
          </p:cNvPr>
          <p:cNvSpPr/>
          <p:nvPr/>
        </p:nvSpPr>
        <p:spPr>
          <a:xfrm>
            <a:off x="5433276" y="2045186"/>
            <a:ext cx="115146" cy="1188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64784647-79BD-4511-96E8-D99333CC6561}"/>
              </a:ext>
            </a:extLst>
          </p:cNvPr>
          <p:cNvSpPr/>
          <p:nvPr/>
        </p:nvSpPr>
        <p:spPr>
          <a:xfrm>
            <a:off x="6943705" y="1673257"/>
            <a:ext cx="115146" cy="1188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6EA97832-D3B2-4322-A2D6-EE0E25E480C3}"/>
              </a:ext>
            </a:extLst>
          </p:cNvPr>
          <p:cNvSpPr/>
          <p:nvPr/>
        </p:nvSpPr>
        <p:spPr>
          <a:xfrm>
            <a:off x="8454135" y="1304665"/>
            <a:ext cx="115146" cy="1188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Content Placeholder 2">
            <a:extLst>
              <a:ext uri="{FF2B5EF4-FFF2-40B4-BE49-F238E27FC236}">
                <a16:creationId xmlns:a16="http://schemas.microsoft.com/office/drawing/2014/main" id="{46B02B0E-702B-4830-8EE0-65B157A6A2B4}"/>
              </a:ext>
            </a:extLst>
          </p:cNvPr>
          <p:cNvSpPr txBox="1">
            <a:spLocks/>
          </p:cNvSpPr>
          <p:nvPr/>
        </p:nvSpPr>
        <p:spPr>
          <a:xfrm>
            <a:off x="1461133" y="3901872"/>
            <a:ext cx="2461714" cy="384233"/>
          </a:xfrm>
          <a:prstGeom prst="rect">
            <a:avLst/>
          </a:prstGeom>
          <a:noFill/>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sz="1000" dirty="0">
                <a:solidFill>
                  <a:schemeClr val="tx1">
                    <a:lumMod val="50000"/>
                    <a:lumOff val="50000"/>
                  </a:schemeClr>
                </a:solidFill>
                <a:latin typeface="+mn-lt"/>
              </a:rPr>
              <a:t>Referees must also submit by their deadline; usually 2 days before the applicant deadline. </a:t>
            </a:r>
          </a:p>
        </p:txBody>
      </p:sp>
    </p:spTree>
    <p:extLst>
      <p:ext uri="{BB962C8B-B14F-4D97-AF65-F5344CB8AC3E}">
        <p14:creationId xmlns:p14="http://schemas.microsoft.com/office/powerpoint/2010/main" val="507418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2787</Words>
  <Application>Microsoft Office PowerPoint</Application>
  <PresentationFormat>On-screen Show (16:9)</PresentationFormat>
  <Paragraphs>280</Paragraphs>
  <Slides>21</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Aptos</vt:lpstr>
      <vt:lpstr>Arial</vt:lpstr>
      <vt:lpstr>Calibri</vt:lpstr>
      <vt:lpstr>Century Gothic</vt:lpstr>
      <vt:lpstr>Helvetica</vt:lpstr>
      <vt:lpstr>Maitree</vt:lpstr>
      <vt:lpstr>Segoe UI</vt:lpstr>
      <vt:lpstr>SF Pro Text</vt:lpstr>
      <vt:lpstr>Trebuchet MS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VANIER CGS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Fraser University</dc:creator>
  <cp:lastModifiedBy>Rachel Dawson</cp:lastModifiedBy>
  <cp:revision>254</cp:revision>
  <cp:lastPrinted>2024-06-24T23:07:50Z</cp:lastPrinted>
  <dcterms:created xsi:type="dcterms:W3CDTF">2016-10-11T20:55:23Z</dcterms:created>
  <dcterms:modified xsi:type="dcterms:W3CDTF">2024-07-18T18:01:59Z</dcterms:modified>
</cp:coreProperties>
</file>