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85" r:id="rId4"/>
    <p:sldId id="286" r:id="rId5"/>
    <p:sldId id="276" r:id="rId6"/>
    <p:sldId id="273" r:id="rId7"/>
    <p:sldId id="265" r:id="rId8"/>
    <p:sldId id="288" r:id="rId9"/>
    <p:sldId id="291" r:id="rId10"/>
    <p:sldId id="259" r:id="rId11"/>
    <p:sldId id="261" r:id="rId12"/>
    <p:sldId id="266" r:id="rId13"/>
    <p:sldId id="275" r:id="rId14"/>
    <p:sldId id="270" r:id="rId15"/>
    <p:sldId id="271" r:id="rId16"/>
    <p:sldId id="272" r:id="rId17"/>
    <p:sldId id="297" r:id="rId18"/>
    <p:sldId id="281" r:id="rId19"/>
    <p:sldId id="269" r:id="rId20"/>
    <p:sldId id="283" r:id="rId21"/>
    <p:sldId id="294" r:id="rId22"/>
    <p:sldId id="295" r:id="rId23"/>
    <p:sldId id="260" r:id="rId24"/>
    <p:sldId id="299" r:id="rId25"/>
    <p:sldId id="292" r:id="rId26"/>
    <p:sldId id="293" r:id="rId27"/>
    <p:sldId id="274" r:id="rId28"/>
    <p:sldId id="29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633"/>
    <a:srgbClr val="A6192E"/>
    <a:srgbClr val="A619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690DA-2A0D-DCBB-AC50-2E51F028DC82}" v="1377" dt="2024-09-04T18:00:40.189"/>
    <p1510:client id="{546FA0CD-2BF2-944A-8EAB-EA629C8B3F38}" v="288" dt="2024-09-04T18:13:30.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8"/>
    <p:restoredTop sz="78830"/>
  </p:normalViewPr>
  <p:slideViewPr>
    <p:cSldViewPr snapToGrid="0" snapToObjects="1">
      <p:cViewPr varScale="1">
        <p:scale>
          <a:sx n="146" d="100"/>
          <a:sy n="146" d="100"/>
        </p:scale>
        <p:origin x="168" y="33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2" d="100"/>
          <a:sy n="92" d="100"/>
        </p:scale>
        <p:origin x="233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CE2DAA-AF71-426B-A03D-03B6CBC2AA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D5F7A1-D76E-4233-87FD-206C8F048A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26F90D-BA05-4A5C-AC0D-EA2346500CC1}" type="datetimeFigureOut">
              <a:rPr lang="en-US" smtClean="0"/>
              <a:t>9/5/24</a:t>
            </a:fld>
            <a:endParaRPr lang="en-US"/>
          </a:p>
        </p:txBody>
      </p:sp>
      <p:sp>
        <p:nvSpPr>
          <p:cNvPr id="4" name="Footer Placeholder 3">
            <a:extLst>
              <a:ext uri="{FF2B5EF4-FFF2-40B4-BE49-F238E27FC236}">
                <a16:creationId xmlns:a16="http://schemas.microsoft.com/office/drawing/2014/main" id="{982FD408-1901-4792-A191-7CA387284F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E1DF0D-EDFB-4741-B069-A3B958BBF0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06815-C98B-4658-ADC4-E0EE9B7CBD53}" type="slidenum">
              <a:rPr lang="en-US" smtClean="0"/>
              <a:t>‹#›</a:t>
            </a:fld>
            <a:endParaRPr lang="en-US"/>
          </a:p>
        </p:txBody>
      </p:sp>
    </p:spTree>
    <p:extLst>
      <p:ext uri="{BB962C8B-B14F-4D97-AF65-F5344CB8AC3E}">
        <p14:creationId xmlns:p14="http://schemas.microsoft.com/office/powerpoint/2010/main" val="30996823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3T01:11:20.45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92,'80'0,"3"0,-12 0,18 0,-37-1,1 0,3 0,1-1,-5 1,-1-1,43-5,-11 1,-8 0,6 1,0 4,-3 1,-5 0,-13 0,-11 0,-5 0,-1 0,4 0,2 0,-2 0,-6 0,-5 0,-3 0,-2 0,1 0,-1 0,-2 0,0 0,0 0,4 0,7 0,9 0,3 0,-2 0,-6 0,-5 0,-3 0,1 0,0 0,-3 0,-2 0,-3 0,-3 0,1 0,-1 0,0 0,1 0,0 0,3 0,2 0,3 0,1 0,3 2,2 2,4 4,6 1,0 1,4-2,2-4,-1 0,4-1,1 3,3 2,3 2,-4 0,-1-4,-2-2,0-4,4 0,2 0,5 0,-3 0,-7 0,-5 0,-4 0,3-1,5-3,1-4,-4 0,-9 1,-10 5,-10 1,-4-1,-2-2,-3-2,0 1,-3 1,-1 2,9 2,2-1,12-1,0-1,1-1,-2-1,-1 0,3-2,5-2,7-1,3-2,-3 2,-5 2,-9 4,-3 2,1 1,2-1,3-3,2 0,0 1,-3 2,-3 2,-2 0,2 0,4 0,5 0,5 0,5 0,3 0,4 0,2 0,0 0,-5 0,-2 0,-1 0,6 0,9 0,12 0,9 0,6 2,1 5,-1 4,-3 4,-3-4,-1-5,-4-3,0-3,-4 0,-3 0,-4 0,-6 0,-4 0,-9 0,-5 0,-2 0,5 0,9 0,9 0,5-3,-3 1,-7-1,-10 1,-4 2,-3 0,3 0,1 0,-4 0,-1 0,-4 0,0 1,4 2,6 2,5 2,6 1,5 2,2 0,3 0,0 1,-3-1,3 1,4-1,6 0,4-2,-6 0,-9-1,-13 0,-8 0,-2-2,1-3,4-1,1-1,1 0,1 0,3 0,3 0,3 0,-1 0,-7 0,-9 0,-6 0,-7 0,-7 0,-5 0,-12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3T01:11:28.14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1 145,'50'0,"0"0,50 0,-16 0,0 0,15-4,-40 2,22-4,-31 3,16-2,2-2,-6 1,-9 0,-5 1,0 3,4 0,11 1,6 1,-3 0,-12 0,-16 0,-11 0,5 0,13 0,15-2,4-1,-6 0,-5-1,3-1,17-2,14-1,5 2,-9 3,-17 1,-8-3,3-3,18-3,14 0,-42 6,1 1,43-2,-17 4,-17 2,-10 0,0 0,3 0,1 0,-2 0,-8 0,-10 0,-10 0,-3 0,-1 2,8 0,8 1,7 1,2-1,0 2,2 0,8-2,5-2,3-1,-4 1,-6 2,3 0,3-1,14-1,10-1,7 0,1 0,-8 0,-14 0,-20 0,-9 0,-2 0,13 0,14 0,1 0,-7 0,-15 0,-8 0,0 2,5 0,1 1,-5-1,-6 0,0 1,16 1,18 2,22 1,4 2,-11 0,-17-1,-16-2,-4-3,9 2,12-2,7 2,-3 3,-13-3,-13 3,3 1,12 5,19 5,12 3,-9-2,-18-4,-22-5,-15-6,1-1,9-1,14 0,6-1,-7-1,-12-1,-13 0,-8 0,3 0,4 0,2 0,-1 0,-7 0,1 0,1 0,5 0,1 0,-1 0,-10 0,3 0,-1 0,5 0,1 0,-4 0,-4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3T01:12:00.0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1 136,'55'6,"-5"0,-23 2,-1 1,-2-3,-9 0,3 0,-5 0,5 3,3-1,0 0,-1-1,-2-3,-1 0,-1 0,1 2,1 1,2-1,-1-1,0-3,0 0,2 0,6 3,2-1,2-1,0-2,-4-1,-1 0,-3 0,1 0,-1 0,-2 0,-2 0,-4 0,2 0,-2 0,6 0,-5 0,2 0,-1-2,7-3,10-3,8-3,2 2,-4 2,-5 2,-6 2,-5 1,0 2,-1-2,1 0,1-1,1 1,1 1,6-1,4-1,3 1,2 1,-2 1,-1 0,-3 0,-2 0,-1 0,2 0,1 0,0 0,4 0,-1 0,2 0,3 0,0 0,1 0,1 0,-2 0,-1 0,4 0,5 0,8 0,6 0,2 0,-2 0,-6 0,-4 0,2 0,-2 0,0-2,-7-1,-11 1,-9 0,-15 2,-1 0,7 0,11 0,22 0,3 0,3 0,-3 0,-4 0,2 0,3 0,8-3,2-1,3-4,-5-2,-4 0,-3 1,-4 0,4-1,0 3,-1 0,-3 2,-7 1,-5-1,-3 1,-2-2,-1 2,-1-1,-5 3,-5 1,-2-1,6 0,11-3,14 1,8 1,-1 0,-5 1,-10-1,-5 0,0-1,4 1,7 1,3 0,2 2,-2 0,-1 0,5 0,6 0,5 0,3 0,-2 0,-8 0,-5 0,-4 0,0 0,4 0,2 0,-2-3,0-4,-6-2,-3 0,-4 1,-5 3,-1 2,-2 1,-6 2,-4 0,-8 0,-7 0,6 0,1 0,17 0,9 0,4 2,-3 1,-12 1,-4 3,2 0,9 0,2-3,-1-2,-10-2,-8 0,1 0,7 0,16 0,14 0,3 0,-6 0,-12 0,-12 0,-3 0,5 2,9 3,6 1,-2 1,-11-3,-10 1,-5-2,1 1,8 3,7-1,8 1,2-2,4-3,2-2,1 0,0 0,-8 0,-9 0,-6 0,4 0,7 0,6 0,-2 0,-10 0,-8 0,-3 0,12 0,17 0,16 0,4 0,-3 0,-8 0,-7-2,-5 0,-9-1,-12 1,-9 0,4-2,13-2,21-2,15 0,2-1,-10 3,-20 3,-12 0,-6 3,3 0,9 0,-2 0,-4 0,-3 0,-5 0,2 0,-2 0,-4 0,0 0,-2 0,6 0,8 0,6 2,3 1,-4 2,3 0,10 0,14 2,10-1,0-1,-6 0,-7-2,-4 1,-1-1,-6 0,-7-1,-12 1,-12-1,-4 0,-4 0,3-2,0 0,0 0,0 0,-3 0,3 0,-2 0,10 0,14 5,-8-1,22 7,-16 1,13 3,0 2,-3 0,0 0,-4-4,0-3,-3-3,1-2,2-1,0 1,3 2,-2-2,0-1,0-2,6-2,14 0,18 0,13-2,-45-1,1-2,0-1,0-1,44-10,-8 4,-11 4,-13 5,-9 0,-8-1,-6-1,-3-1,1 0,6-1,12 0,13-2,5 1,3 0,-4 3,-7 2,-4 2,-3 2,-1 0,0 0,0 0,3 0,4 0,4 0,3 0,-1 0,-1 0,-2 0,5 0,4 0,3 0,-3 0,-13 0,-14 0,-10 0,0 0,7-2,6-1,8-2,4 0,3 2,3 2,-2 1,-7 0,-7 0,-6 0,0 0,4 0,5 0,4 0,0-2,-4-3,-4-3,-4 1,-3 2,2 4,3 1,11 0,14-2,14-1,-42 2,0-1,1 1,-1 0,0 0,-1 1,1 0,0 0,0 0,-1 0,45-3,-14-2,-23 0,-18-2,-17 3,-9 2,-2 0,14 2,2 0,12 0,-10 0,-5 0,-9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DE748-CED7-B94D-9479-F3F9CB57EF1C}" type="datetimeFigureOut">
              <a:rPr lang="en-US" smtClean="0"/>
              <a:t>9/5/24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F2D4D-EDDD-4F46-BA4D-D026B462C964}" type="slidenum">
              <a:rPr lang="en-US" smtClean="0"/>
              <a:t>‹#›</a:t>
            </a:fld>
            <a:endParaRPr lang="en-US"/>
          </a:p>
        </p:txBody>
      </p:sp>
    </p:spTree>
    <p:extLst>
      <p:ext uri="{BB962C8B-B14F-4D97-AF65-F5344CB8AC3E}">
        <p14:creationId xmlns:p14="http://schemas.microsoft.com/office/powerpoint/2010/main" val="3729125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F2D4D-EDDD-4F46-BA4D-D026B462C964}" type="slidenum">
              <a:rPr lang="en-US" smtClean="0"/>
              <a:t>1</a:t>
            </a:fld>
            <a:endParaRPr lang="en-US"/>
          </a:p>
        </p:txBody>
      </p:sp>
    </p:spTree>
    <p:extLst>
      <p:ext uri="{BB962C8B-B14F-4D97-AF65-F5344CB8AC3E}">
        <p14:creationId xmlns:p14="http://schemas.microsoft.com/office/powerpoint/2010/main" val="383071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19</a:t>
            </a:fld>
            <a:endParaRPr lang="en-US"/>
          </a:p>
        </p:txBody>
      </p:sp>
    </p:spTree>
    <p:extLst>
      <p:ext uri="{BB962C8B-B14F-4D97-AF65-F5344CB8AC3E}">
        <p14:creationId xmlns:p14="http://schemas.microsoft.com/office/powerpoint/2010/main" val="171153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20</a:t>
            </a:fld>
            <a:endParaRPr lang="en-US"/>
          </a:p>
        </p:txBody>
      </p:sp>
    </p:spTree>
    <p:extLst>
      <p:ext uri="{BB962C8B-B14F-4D97-AF65-F5344CB8AC3E}">
        <p14:creationId xmlns:p14="http://schemas.microsoft.com/office/powerpoint/2010/main" val="261860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www.yorku.ca</a:t>
            </a:r>
            <a:r>
              <a:rPr lang="en-US" dirty="0"/>
              <a:t>/</a:t>
            </a:r>
            <a:r>
              <a:rPr lang="en-US" dirty="0" err="1"/>
              <a:t>gradstudies</a:t>
            </a:r>
            <a:r>
              <a:rPr lang="en-US" dirty="0"/>
              <a:t>/students/current-students/awards-and-scholarships/a-guide-for-developing-successful-grant-proposals/</a:t>
            </a:r>
          </a:p>
        </p:txBody>
      </p:sp>
      <p:sp>
        <p:nvSpPr>
          <p:cNvPr id="4" name="Slide Number Placeholder 3"/>
          <p:cNvSpPr>
            <a:spLocks noGrp="1"/>
          </p:cNvSpPr>
          <p:nvPr>
            <p:ph type="sldNum" sz="quarter" idx="5"/>
          </p:nvPr>
        </p:nvSpPr>
        <p:spPr/>
        <p:txBody>
          <a:bodyPr/>
          <a:lstStyle/>
          <a:p>
            <a:fld id="{F0FF2D4D-EDDD-4F46-BA4D-D026B462C964}" type="slidenum">
              <a:rPr lang="en-US" smtClean="0"/>
              <a:t>21</a:t>
            </a:fld>
            <a:endParaRPr lang="en-US"/>
          </a:p>
        </p:txBody>
      </p:sp>
    </p:spTree>
    <p:extLst>
      <p:ext uri="{BB962C8B-B14F-4D97-AF65-F5344CB8AC3E}">
        <p14:creationId xmlns:p14="http://schemas.microsoft.com/office/powerpoint/2010/main" val="225596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www.yorku.ca</a:t>
            </a:r>
            <a:r>
              <a:rPr lang="en-US" dirty="0"/>
              <a:t>/</a:t>
            </a:r>
            <a:r>
              <a:rPr lang="en-US" dirty="0" err="1"/>
              <a:t>gradstudies</a:t>
            </a:r>
            <a:r>
              <a:rPr lang="en-US" dirty="0"/>
              <a:t>/students/current-students/awards-and-scholarships/a-guide-for-developing-successful-grant-proposals/</a:t>
            </a:r>
          </a:p>
        </p:txBody>
      </p:sp>
      <p:sp>
        <p:nvSpPr>
          <p:cNvPr id="4" name="Slide Number Placeholder 3"/>
          <p:cNvSpPr>
            <a:spLocks noGrp="1"/>
          </p:cNvSpPr>
          <p:nvPr>
            <p:ph type="sldNum" sz="quarter" idx="5"/>
          </p:nvPr>
        </p:nvSpPr>
        <p:spPr/>
        <p:txBody>
          <a:bodyPr/>
          <a:lstStyle/>
          <a:p>
            <a:fld id="{F0FF2D4D-EDDD-4F46-BA4D-D026B462C964}" type="slidenum">
              <a:rPr lang="en-US" smtClean="0"/>
              <a:t>22</a:t>
            </a:fld>
            <a:endParaRPr lang="en-US"/>
          </a:p>
        </p:txBody>
      </p:sp>
    </p:spTree>
    <p:extLst>
      <p:ext uri="{BB962C8B-B14F-4D97-AF65-F5344CB8AC3E}">
        <p14:creationId xmlns:p14="http://schemas.microsoft.com/office/powerpoint/2010/main" val="49240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title is your first chance to ignite interest. If you feel you are not good at titles, ask for help. </a:t>
            </a:r>
          </a:p>
        </p:txBody>
      </p:sp>
      <p:sp>
        <p:nvSpPr>
          <p:cNvPr id="4" name="Slide Number Placeholder 3"/>
          <p:cNvSpPr>
            <a:spLocks noGrp="1"/>
          </p:cNvSpPr>
          <p:nvPr>
            <p:ph type="sldNum" sz="quarter" idx="5"/>
          </p:nvPr>
        </p:nvSpPr>
        <p:spPr/>
        <p:txBody>
          <a:bodyPr/>
          <a:lstStyle/>
          <a:p>
            <a:fld id="{F0FF2D4D-EDDD-4F46-BA4D-D026B462C964}" type="slidenum">
              <a:rPr lang="en-US" smtClean="0"/>
              <a:t>23</a:t>
            </a:fld>
            <a:endParaRPr lang="en-US"/>
          </a:p>
        </p:txBody>
      </p:sp>
    </p:spTree>
    <p:extLst>
      <p:ext uri="{BB962C8B-B14F-4D97-AF65-F5344CB8AC3E}">
        <p14:creationId xmlns:p14="http://schemas.microsoft.com/office/powerpoint/2010/main" val="345311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image of the text to go to the document.</a:t>
            </a:r>
          </a:p>
          <a:p>
            <a:r>
              <a:rPr lang="en-US" dirty="0"/>
              <a:t>Additional subheadings used include:</a:t>
            </a:r>
          </a:p>
          <a:p>
            <a:r>
              <a:rPr lang="en-US" dirty="0"/>
              <a:t>Methodology</a:t>
            </a:r>
          </a:p>
          <a:p>
            <a:r>
              <a:rPr lang="en-US" dirty="0"/>
              <a:t>Hypothesis</a:t>
            </a:r>
          </a:p>
          <a:p>
            <a:r>
              <a:rPr lang="en-US" dirty="0"/>
              <a:t>Advancement of Knowledge</a:t>
            </a:r>
          </a:p>
          <a:p>
            <a:r>
              <a:rPr lang="en-US" dirty="0"/>
              <a:t>My Qualifications</a:t>
            </a:r>
          </a:p>
        </p:txBody>
      </p:sp>
      <p:sp>
        <p:nvSpPr>
          <p:cNvPr id="4" name="Slide Number Placeholder 3"/>
          <p:cNvSpPr>
            <a:spLocks noGrp="1"/>
          </p:cNvSpPr>
          <p:nvPr>
            <p:ph type="sldNum" sz="quarter" idx="5"/>
          </p:nvPr>
        </p:nvSpPr>
        <p:spPr/>
        <p:txBody>
          <a:bodyPr/>
          <a:lstStyle/>
          <a:p>
            <a:fld id="{F0FF2D4D-EDDD-4F46-BA4D-D026B462C964}" type="slidenum">
              <a:rPr lang="en-US" smtClean="0"/>
              <a:t>24</a:t>
            </a:fld>
            <a:endParaRPr lang="en-US"/>
          </a:p>
        </p:txBody>
      </p:sp>
    </p:spTree>
    <p:extLst>
      <p:ext uri="{BB962C8B-B14F-4D97-AF65-F5344CB8AC3E}">
        <p14:creationId xmlns:p14="http://schemas.microsoft.com/office/powerpoint/2010/main" val="58301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25</a:t>
            </a:fld>
            <a:endParaRPr lang="en-US"/>
          </a:p>
        </p:txBody>
      </p:sp>
    </p:spTree>
    <p:extLst>
      <p:ext uri="{BB962C8B-B14F-4D97-AF65-F5344CB8AC3E}">
        <p14:creationId xmlns:p14="http://schemas.microsoft.com/office/powerpoint/2010/main" val="3851564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26</a:t>
            </a:fld>
            <a:endParaRPr lang="en-US"/>
          </a:p>
        </p:txBody>
      </p:sp>
    </p:spTree>
    <p:extLst>
      <p:ext uri="{BB962C8B-B14F-4D97-AF65-F5344CB8AC3E}">
        <p14:creationId xmlns:p14="http://schemas.microsoft.com/office/powerpoint/2010/main" val="154321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28</a:t>
            </a:fld>
            <a:endParaRPr lang="en-US"/>
          </a:p>
        </p:txBody>
      </p:sp>
    </p:spTree>
    <p:extLst>
      <p:ext uri="{BB962C8B-B14F-4D97-AF65-F5344CB8AC3E}">
        <p14:creationId xmlns:p14="http://schemas.microsoft.com/office/powerpoint/2010/main" val="395419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2</a:t>
            </a:fld>
            <a:endParaRPr lang="en-US"/>
          </a:p>
        </p:txBody>
      </p:sp>
    </p:spTree>
    <p:extLst>
      <p:ext uri="{BB962C8B-B14F-4D97-AF65-F5344CB8AC3E}">
        <p14:creationId xmlns:p14="http://schemas.microsoft.com/office/powerpoint/2010/main" val="76973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Write your topic in the chat.</a:t>
            </a:r>
          </a:p>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5</a:t>
            </a:fld>
            <a:endParaRPr lang="en-US"/>
          </a:p>
        </p:txBody>
      </p:sp>
    </p:spTree>
    <p:extLst>
      <p:ext uri="{BB962C8B-B14F-4D97-AF65-F5344CB8AC3E}">
        <p14:creationId xmlns:p14="http://schemas.microsoft.com/office/powerpoint/2010/main" val="352525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8</a:t>
            </a:fld>
            <a:endParaRPr lang="en-US"/>
          </a:p>
        </p:txBody>
      </p:sp>
    </p:spTree>
    <p:extLst>
      <p:ext uri="{BB962C8B-B14F-4D97-AF65-F5344CB8AC3E}">
        <p14:creationId xmlns:p14="http://schemas.microsoft.com/office/powerpoint/2010/main" val="135992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 are screen shots from this page.</a:t>
            </a:r>
          </a:p>
        </p:txBody>
      </p:sp>
      <p:sp>
        <p:nvSpPr>
          <p:cNvPr id="4" name="Slide Number Placeholder 3"/>
          <p:cNvSpPr>
            <a:spLocks noGrp="1"/>
          </p:cNvSpPr>
          <p:nvPr>
            <p:ph type="sldNum" sz="quarter" idx="5"/>
          </p:nvPr>
        </p:nvSpPr>
        <p:spPr/>
        <p:txBody>
          <a:bodyPr/>
          <a:lstStyle/>
          <a:p>
            <a:fld id="{F0FF2D4D-EDDD-4F46-BA4D-D026B462C964}" type="slidenum">
              <a:rPr lang="en-US" smtClean="0"/>
              <a:t>10</a:t>
            </a:fld>
            <a:endParaRPr lang="en-US"/>
          </a:p>
        </p:txBody>
      </p:sp>
    </p:spTree>
    <p:extLst>
      <p:ext uri="{BB962C8B-B14F-4D97-AF65-F5344CB8AC3E}">
        <p14:creationId xmlns:p14="http://schemas.microsoft.com/office/powerpoint/2010/main" val="410444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information is directly from the Tri-Council website https://</a:t>
            </a:r>
            <a:r>
              <a:rPr lang="en-US" dirty="0" err="1"/>
              <a:t>www.nserc-crsng.gc.ca</a:t>
            </a:r>
            <a:r>
              <a:rPr lang="en-US" dirty="0"/>
              <a:t>/</a:t>
            </a:r>
            <a:r>
              <a:rPr lang="en-US" dirty="0" err="1"/>
              <a:t>ResearchPortal-PortailDeRecherche</a:t>
            </a:r>
            <a:r>
              <a:rPr lang="en-US" dirty="0"/>
              <a:t>/Instructions-Instructions/</a:t>
            </a:r>
            <a:r>
              <a:rPr lang="en-US" dirty="0" err="1"/>
              <a:t>CGS_M-BESC_M_eng.asp#presentation_standards</a:t>
            </a:r>
            <a:endParaRPr lang="en-US" dirty="0"/>
          </a:p>
        </p:txBody>
      </p:sp>
      <p:sp>
        <p:nvSpPr>
          <p:cNvPr id="4" name="Slide Number Placeholder 3"/>
          <p:cNvSpPr>
            <a:spLocks noGrp="1"/>
          </p:cNvSpPr>
          <p:nvPr>
            <p:ph type="sldNum" sz="quarter" idx="5"/>
          </p:nvPr>
        </p:nvSpPr>
        <p:spPr/>
        <p:txBody>
          <a:bodyPr/>
          <a:lstStyle/>
          <a:p>
            <a:fld id="{F0FF2D4D-EDDD-4F46-BA4D-D026B462C964}" type="slidenum">
              <a:rPr lang="en-US" smtClean="0"/>
              <a:t>11</a:t>
            </a:fld>
            <a:endParaRPr lang="en-US"/>
          </a:p>
        </p:txBody>
      </p:sp>
    </p:spTree>
    <p:extLst>
      <p:ext uri="{BB962C8B-B14F-4D97-AF65-F5344CB8AC3E}">
        <p14:creationId xmlns:p14="http://schemas.microsoft.com/office/powerpoint/2010/main" val="139336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criteria is directly copied from the Tri-Agency webpage.</a:t>
            </a:r>
          </a:p>
        </p:txBody>
      </p:sp>
      <p:sp>
        <p:nvSpPr>
          <p:cNvPr id="4" name="Slide Number Placeholder 3"/>
          <p:cNvSpPr>
            <a:spLocks noGrp="1"/>
          </p:cNvSpPr>
          <p:nvPr>
            <p:ph type="sldNum" sz="quarter" idx="5"/>
          </p:nvPr>
        </p:nvSpPr>
        <p:spPr/>
        <p:txBody>
          <a:bodyPr/>
          <a:lstStyle/>
          <a:p>
            <a:fld id="{F0FF2D4D-EDDD-4F46-BA4D-D026B462C964}" type="slidenum">
              <a:rPr lang="en-US" smtClean="0"/>
              <a:t>12</a:t>
            </a:fld>
            <a:endParaRPr lang="en-US"/>
          </a:p>
        </p:txBody>
      </p:sp>
    </p:spTree>
    <p:extLst>
      <p:ext uri="{BB962C8B-B14F-4D97-AF65-F5344CB8AC3E}">
        <p14:creationId xmlns:p14="http://schemas.microsoft.com/office/powerpoint/2010/main" val="208470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NSERC Doctoral</a:t>
            </a:r>
          </a:p>
        </p:txBody>
      </p:sp>
      <p:sp>
        <p:nvSpPr>
          <p:cNvPr id="4" name="Slide Number Placeholder 3"/>
          <p:cNvSpPr>
            <a:spLocks noGrp="1"/>
          </p:cNvSpPr>
          <p:nvPr>
            <p:ph type="sldNum" sz="quarter" idx="5"/>
          </p:nvPr>
        </p:nvSpPr>
        <p:spPr/>
        <p:txBody>
          <a:bodyPr/>
          <a:lstStyle/>
          <a:p>
            <a:fld id="{F0FF2D4D-EDDD-4F46-BA4D-D026B462C964}" type="slidenum">
              <a:rPr lang="en-US" smtClean="0"/>
              <a:t>14</a:t>
            </a:fld>
            <a:endParaRPr lang="en-US"/>
          </a:p>
        </p:txBody>
      </p:sp>
    </p:spTree>
    <p:extLst>
      <p:ext uri="{BB962C8B-B14F-4D97-AF65-F5344CB8AC3E}">
        <p14:creationId xmlns:p14="http://schemas.microsoft.com/office/powerpoint/2010/main" val="241680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image of the text to go to the document.</a:t>
            </a:r>
          </a:p>
          <a:p>
            <a:r>
              <a:rPr lang="en-US" dirty="0"/>
              <a:t>Additional subheadings used include:</a:t>
            </a:r>
          </a:p>
          <a:p>
            <a:r>
              <a:rPr lang="en-US" dirty="0"/>
              <a:t>Methodology</a:t>
            </a:r>
          </a:p>
          <a:p>
            <a:r>
              <a:rPr lang="en-US" dirty="0"/>
              <a:t>Hypothesis</a:t>
            </a:r>
          </a:p>
          <a:p>
            <a:r>
              <a:rPr lang="en-US" dirty="0"/>
              <a:t>Advancement of Knowledge</a:t>
            </a:r>
          </a:p>
          <a:p>
            <a:r>
              <a:rPr lang="en-US" dirty="0"/>
              <a:t>My Qualifications</a:t>
            </a:r>
          </a:p>
        </p:txBody>
      </p:sp>
      <p:sp>
        <p:nvSpPr>
          <p:cNvPr id="4" name="Slide Number Placeholder 3"/>
          <p:cNvSpPr>
            <a:spLocks noGrp="1"/>
          </p:cNvSpPr>
          <p:nvPr>
            <p:ph type="sldNum" sz="quarter" idx="5"/>
          </p:nvPr>
        </p:nvSpPr>
        <p:spPr/>
        <p:txBody>
          <a:bodyPr/>
          <a:lstStyle/>
          <a:p>
            <a:fld id="{F0FF2D4D-EDDD-4F46-BA4D-D026B462C964}" type="slidenum">
              <a:rPr lang="en-US" smtClean="0"/>
              <a:t>17</a:t>
            </a:fld>
            <a:endParaRPr lang="en-US"/>
          </a:p>
        </p:txBody>
      </p:sp>
    </p:spTree>
    <p:extLst>
      <p:ext uri="{BB962C8B-B14F-4D97-AF65-F5344CB8AC3E}">
        <p14:creationId xmlns:p14="http://schemas.microsoft.com/office/powerpoint/2010/main" val="13183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BC1644-905A-5F45-81C5-317EF83C0B13}"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a:p>
        </p:txBody>
      </p:sp>
      <p:sp>
        <p:nvSpPr>
          <p:cNvPr id="8" name="Content Placeholder 7">
            <a:extLst>
              <a:ext uri="{FF2B5EF4-FFF2-40B4-BE49-F238E27FC236}">
                <a16:creationId xmlns:a16="http://schemas.microsoft.com/office/drawing/2014/main" id="{4F6F75AB-27C4-402E-BD8D-8CAA2C20EF91}"/>
              </a:ext>
            </a:extLst>
          </p:cNvPr>
          <p:cNvSpPr>
            <a:spLocks noGrp="1"/>
          </p:cNvSpPr>
          <p:nvPr>
            <p:ph sz="quarter" idx="13"/>
          </p:nvPr>
        </p:nvSpPr>
        <p:spPr>
          <a:xfrm>
            <a:off x="149225" y="13049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86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223932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108166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C1644-905A-5F45-81C5-317EF83C0B13}"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169197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C1644-905A-5F45-81C5-317EF83C0B13}"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152080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BC1644-905A-5F45-81C5-317EF83C0B13}"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27384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C1644-905A-5F45-81C5-317EF83C0B13}" type="datetimeFigureOut">
              <a:rPr lang="en-US" smtClean="0"/>
              <a:t>9/5/24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387475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BC1644-905A-5F45-81C5-317EF83C0B13}" type="datetimeFigureOut">
              <a:rPr lang="en-US" smtClean="0"/>
              <a:t>9/5/24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185773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C1644-905A-5F45-81C5-317EF83C0B13}" type="datetimeFigureOut">
              <a:rPr lang="en-US" smtClean="0"/>
              <a:t>9/5/24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265890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C1644-905A-5F45-81C5-317EF83C0B13}"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400942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C1644-905A-5F45-81C5-317EF83C0B13}"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A9CCD-7C12-C147-B0A2-0453B8C1F83F}" type="slidenum">
              <a:rPr lang="en-US" smtClean="0"/>
              <a:t>‹#›</a:t>
            </a:fld>
            <a:endParaRPr lang="en-US"/>
          </a:p>
        </p:txBody>
      </p:sp>
    </p:spTree>
    <p:extLst>
      <p:ext uri="{BB962C8B-B14F-4D97-AF65-F5344CB8AC3E}">
        <p14:creationId xmlns:p14="http://schemas.microsoft.com/office/powerpoint/2010/main" val="144835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BC1644-905A-5F45-81C5-317EF83C0B13}" type="datetimeFigureOut">
              <a:rPr lang="en-US" smtClean="0"/>
              <a:t>9/5/24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15A9CCD-7C12-C147-B0A2-0453B8C1F83F}" type="slidenum">
              <a:rPr lang="en-US" smtClean="0"/>
              <a:t>‹#›</a:t>
            </a:fld>
            <a:endParaRPr lang="en-US"/>
          </a:p>
        </p:txBody>
      </p:sp>
    </p:spTree>
    <p:extLst>
      <p:ext uri="{BB962C8B-B14F-4D97-AF65-F5344CB8AC3E}">
        <p14:creationId xmlns:p14="http://schemas.microsoft.com/office/powerpoint/2010/main" val="236342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nserc-crsng.gc.ca/ResearchPortal-PortailDeRecherche/Instructions-Instructions/CGS_M-BESC_M_eng.asp#presentation_standar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nserc-crsng.gc.ca/Students-Etudiants/Guides-Guides/TriRTA-TriBFR_eng.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serc-crsng.gc.ca/OnlineServices-ServicesEnLigne/instructions/201/pgs-pdf_eng.as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ihr-irsc.gc.ca/e/38887.html#t3" TargetMode="External"/></Relationships>
</file>

<file path=ppt/slides/_rels/slide1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hyperlink" Target="https://www.sshrc-crsh.gc.ca/funding-financement/instructions/doctoral/applicant-candidat-eng.aspx#prop" TargetMode="External"/><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3.xml"/><Relationship Id="rId4" Type="http://schemas.openxmlformats.org/officeDocument/2006/relationships/image" Target="../media/image10.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chrome-extension://efaidnbmnnnibpcajpcglclefindmkaj/https:/isgp2.sites.olt.ubc.ca/files/2018/08/Sample-Proposal-2-SSHRC.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rku.ca/gradstudies/students/current-students/awards-and-scholarships/a-guide-for-developing-successful-grant-proposa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rku.ca/gradstudies/students/current-students/awards-and-scholarships/a-guide-for-developing-successful-grant-proposa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chrome-extension://efaidnbmnnnibpcajpcglclefindmkaj/https:/isgp2.sites.olt.ubc.ca/files/2018/08/Sample-Proposal-2-SSHRC.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chrome-extension://efaidnbmnnnibpcajpcglclefindmkaj/https:/guides.lib.uoguelph.ca/ld.php?content_id=36075832" TargetMode="External"/><Relationship Id="rId7" Type="http://schemas.openxmlformats.org/officeDocument/2006/relationships/image" Target="../media/image4.png"/><Relationship Id="rId2" Type="http://schemas.openxmlformats.org/officeDocument/2006/relationships/hyperlink" Target="https://guides.lib.uoguelph.ca/ResearchProposal" TargetMode="External"/><Relationship Id="rId1" Type="http://schemas.openxmlformats.org/officeDocument/2006/relationships/slideLayout" Target="../slideLayouts/slideLayout2.xml"/><Relationship Id="rId6" Type="http://schemas.openxmlformats.org/officeDocument/2006/relationships/hyperlink" Target="https://www.lib.sfu.ca/about/branches-depts/rc/writing-theses/writing" TargetMode="External"/><Relationship Id="rId5" Type="http://schemas.openxmlformats.org/officeDocument/2006/relationships/hyperlink" Target="https://www.academia.edu/42088129/SSHRC_Scholarship_Proposal_Tips" TargetMode="External"/><Relationship Id="rId4" Type="http://schemas.openxmlformats.org/officeDocument/2006/relationships/hyperlink" Target="https://research.com/research/how-to-write-a-research-ques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serc-crsng.gc.ca/ResearchPortal-PortailDeRecherche/Instructions-Instructions/CGS_M-BESC_M_eng.asp#presentation_standard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fu.ca/gradstudies/awards-funding.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fu.ca/gradstudies/awards-funding/external-gov-funde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serc-crsng.gc.ca/students-etudiants/pg-cs/cgsm-bescm_eng.as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serc-crsng.gc.ca/Students-Etudiants/PG-CS/CGSD-BESCD_eng.as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A picture containing mountain, sky, outdoor, nature&#10;&#10;Description automatically generated">
            <a:extLst>
              <a:ext uri="{FF2B5EF4-FFF2-40B4-BE49-F238E27FC236}">
                <a16:creationId xmlns:a16="http://schemas.microsoft.com/office/drawing/2014/main" id="{B3DCF582-7F7B-7DC4-0454-42C0D78D510E}"/>
              </a:ext>
            </a:extLst>
          </p:cNvPr>
          <p:cNvPicPr>
            <a:picLocks noChangeAspect="1"/>
          </p:cNvPicPr>
          <p:nvPr/>
        </p:nvPicPr>
        <p:blipFill>
          <a:blip r:embed="rId3"/>
          <a:stretch>
            <a:fillRect/>
          </a:stretch>
        </p:blipFill>
        <p:spPr>
          <a:xfrm>
            <a:off x="-120925" y="-694910"/>
            <a:ext cx="9327872" cy="6210299"/>
          </a:xfrm>
          <a:prstGeom prst="rect">
            <a:avLst/>
          </a:prstGeom>
        </p:spPr>
      </p:pic>
      <p:pic>
        <p:nvPicPr>
          <p:cNvPr id="3" name="Picture 6">
            <a:extLst>
              <a:ext uri="{FF2B5EF4-FFF2-40B4-BE49-F238E27FC236}">
                <a16:creationId xmlns:a16="http://schemas.microsoft.com/office/drawing/2014/main" id="{CEB641CD-7DA4-FDC5-0104-1FAFB4B033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58519" y="3351847"/>
            <a:ext cx="3960534" cy="1842445"/>
          </a:xfrm>
          <a:prstGeom prst="rect">
            <a:avLst/>
          </a:prstGeom>
        </p:spPr>
      </p:pic>
      <p:pic>
        <p:nvPicPr>
          <p:cNvPr id="9" name="Picture 9">
            <a:extLst>
              <a:ext uri="{FF2B5EF4-FFF2-40B4-BE49-F238E27FC236}">
                <a16:creationId xmlns:a16="http://schemas.microsoft.com/office/drawing/2014/main" id="{921D0498-7F21-A6F3-E0A5-FCD05B14837F}"/>
              </a:ext>
            </a:extLst>
          </p:cNvPr>
          <p:cNvPicPr>
            <a:picLocks noChangeAspect="1"/>
          </p:cNvPicPr>
          <p:nvPr/>
        </p:nvPicPr>
        <p:blipFill rotWithShape="1">
          <a:blip r:embed="rId5"/>
          <a:srcRect l="102" t="19243" r="-1150" b="10726"/>
          <a:stretch/>
        </p:blipFill>
        <p:spPr>
          <a:xfrm>
            <a:off x="5258519" y="-363607"/>
            <a:ext cx="3993894" cy="1849182"/>
          </a:xfrm>
          <a:prstGeom prst="rect">
            <a:avLst/>
          </a:prstGeom>
        </p:spPr>
      </p:pic>
      <p:sp>
        <p:nvSpPr>
          <p:cNvPr id="5" name="Rectangle 4"/>
          <p:cNvSpPr/>
          <p:nvPr/>
        </p:nvSpPr>
        <p:spPr>
          <a:xfrm>
            <a:off x="-131063" y="1701541"/>
            <a:ext cx="7560563" cy="1484473"/>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noFill/>
            </a:endParaRPr>
          </a:p>
        </p:txBody>
      </p:sp>
      <p:sp>
        <p:nvSpPr>
          <p:cNvPr id="4" name="Rectangle 3"/>
          <p:cNvSpPr/>
          <p:nvPr/>
        </p:nvSpPr>
        <p:spPr>
          <a:xfrm>
            <a:off x="145915" y="1701542"/>
            <a:ext cx="6572523" cy="1354217"/>
          </a:xfrm>
          <a:prstGeom prst="rect">
            <a:avLst/>
          </a:prstGeom>
        </p:spPr>
        <p:txBody>
          <a:bodyPr wrap="square" lIns="91440" tIns="45720" rIns="91440" bIns="45720" anchor="t">
            <a:spAutoFit/>
          </a:bodyPr>
          <a:lstStyle/>
          <a:p>
            <a:r>
              <a:rPr lang="en-US" sz="3200" b="1">
                <a:solidFill>
                  <a:schemeClr val="bg1"/>
                </a:solidFill>
                <a:latin typeface="Arial"/>
                <a:cs typeface="Arial"/>
              </a:rPr>
              <a:t>Writing</a:t>
            </a:r>
            <a:r>
              <a:rPr lang="en-US" sz="3200" b="1" dirty="0">
                <a:solidFill>
                  <a:schemeClr val="bg1"/>
                </a:solidFill>
                <a:latin typeface="Arial"/>
                <a:cs typeface="Arial"/>
              </a:rPr>
              <a:t> a </a:t>
            </a:r>
            <a:r>
              <a:rPr lang="en-US" sz="3200" b="1">
                <a:solidFill>
                  <a:schemeClr val="bg1"/>
                </a:solidFill>
                <a:latin typeface="Arial"/>
                <a:cs typeface="Arial"/>
              </a:rPr>
              <a:t>Tri-Agency Research</a:t>
            </a:r>
            <a:r>
              <a:rPr lang="en-US" sz="3200" b="1" dirty="0">
                <a:solidFill>
                  <a:schemeClr val="bg1"/>
                </a:solidFill>
                <a:latin typeface="Arial"/>
                <a:cs typeface="Arial"/>
              </a:rPr>
              <a:t> Proposal</a:t>
            </a:r>
          </a:p>
          <a:p>
            <a:r>
              <a:rPr lang="en-US" dirty="0">
                <a:solidFill>
                  <a:schemeClr val="bg1"/>
                </a:solidFill>
                <a:latin typeface="Times New Roman"/>
                <a:cs typeface="Times New Roman"/>
              </a:rPr>
              <a:t>September 5, 2023 - Dr. El Chenier</a:t>
            </a:r>
          </a:p>
        </p:txBody>
      </p:sp>
      <p:pic>
        <p:nvPicPr>
          <p:cNvPr id="6" name="Picture 5">
            <a:extLst>
              <a:ext uri="{FF2B5EF4-FFF2-40B4-BE49-F238E27FC236}">
                <a16:creationId xmlns:a16="http://schemas.microsoft.com/office/drawing/2014/main" id="{64D7031F-B4EA-44D6-8747-A80FE2F17CA7}"/>
              </a:ext>
            </a:extLst>
          </p:cNvPr>
          <p:cNvPicPr>
            <a:picLocks noChangeAspect="1"/>
          </p:cNvPicPr>
          <p:nvPr/>
        </p:nvPicPr>
        <p:blipFill>
          <a:blip r:embed="rId6"/>
          <a:stretch>
            <a:fillRect/>
          </a:stretch>
        </p:blipFill>
        <p:spPr>
          <a:xfrm>
            <a:off x="262625" y="4734932"/>
            <a:ext cx="2298197" cy="460249"/>
          </a:xfrm>
          <a:prstGeom prst="rect">
            <a:avLst/>
          </a:prstGeom>
        </p:spPr>
      </p:pic>
      <p:pic>
        <p:nvPicPr>
          <p:cNvPr id="10" name="Picture 10">
            <a:extLst>
              <a:ext uri="{FF2B5EF4-FFF2-40B4-BE49-F238E27FC236}">
                <a16:creationId xmlns:a16="http://schemas.microsoft.com/office/drawing/2014/main" id="{50EBE126-15D4-2F4A-3816-EF613B85DA40}"/>
              </a:ext>
            </a:extLst>
          </p:cNvPr>
          <p:cNvPicPr>
            <a:picLocks noChangeAspect="1"/>
          </p:cNvPicPr>
          <p:nvPr/>
        </p:nvPicPr>
        <p:blipFill rotWithShape="1">
          <a:blip r:embed="rId7"/>
          <a:srcRect t="10265" r="-440" b="15894"/>
          <a:stretch/>
        </p:blipFill>
        <p:spPr>
          <a:xfrm>
            <a:off x="-120926" y="-363606"/>
            <a:ext cx="3795136" cy="1858032"/>
          </a:xfrm>
          <a:prstGeom prst="rect">
            <a:avLst/>
          </a:prstGeom>
        </p:spPr>
      </p:pic>
    </p:spTree>
    <p:extLst>
      <p:ext uri="{BB962C8B-B14F-4D97-AF65-F5344CB8AC3E}">
        <p14:creationId xmlns:p14="http://schemas.microsoft.com/office/powerpoint/2010/main" val="159271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10</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C10000"/>
                </a:solidFill>
                <a:latin typeface="Helvetica"/>
                <a:cs typeface="Helvetica"/>
              </a:rPr>
              <a:t>CGS-M (Tri-Agency Masters Scholarship)</a:t>
            </a: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400" dirty="0">
                <a:latin typeface="Helvetica"/>
                <a:cs typeface="Helvetica"/>
                <a:hlinkClick r:id="rId3"/>
              </a:rPr>
              <a:t>Instructions for completing an application</a:t>
            </a: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4"/>
          <a:stretch>
            <a:fillRect/>
          </a:stretch>
        </p:blipFill>
        <p:spPr>
          <a:xfrm>
            <a:off x="198760" y="4665367"/>
            <a:ext cx="2032238" cy="406987"/>
          </a:xfrm>
          <a:prstGeom prst="rect">
            <a:avLst/>
          </a:prstGeom>
        </p:spPr>
      </p:pic>
    </p:spTree>
    <p:extLst>
      <p:ext uri="{BB962C8B-B14F-4D97-AF65-F5344CB8AC3E}">
        <p14:creationId xmlns:p14="http://schemas.microsoft.com/office/powerpoint/2010/main" val="64104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FD7D1-B216-8D64-625D-E67509FFDDF3}"/>
              </a:ext>
            </a:extLst>
          </p:cNvPr>
          <p:cNvSpPr>
            <a:spLocks noGrp="1"/>
          </p:cNvSpPr>
          <p:nvPr>
            <p:ph idx="1"/>
          </p:nvPr>
        </p:nvSpPr>
        <p:spPr>
          <a:xfrm>
            <a:off x="457200" y="214009"/>
            <a:ext cx="8229600" cy="4786008"/>
          </a:xfrm>
        </p:spPr>
        <p:txBody>
          <a:bodyPr>
            <a:normAutofit fontScale="40000" lnSpcReduction="20000"/>
          </a:bodyPr>
          <a:lstStyle/>
          <a:p>
            <a:pPr marL="0" indent="0" algn="l">
              <a:buNone/>
            </a:pPr>
            <a:r>
              <a:rPr lang="en-CA" b="1" i="0" dirty="0">
                <a:solidFill>
                  <a:srgbClr val="000000"/>
                </a:solidFill>
                <a:effectLst/>
                <a:highlight>
                  <a:srgbClr val="FFFFFF"/>
                </a:highlight>
                <a:latin typeface="Untitled Bold"/>
              </a:rPr>
              <a:t>4. Outline of proposed research (attachment)</a:t>
            </a:r>
          </a:p>
          <a:p>
            <a:pPr marL="0" indent="0" algn="l">
              <a:buNone/>
            </a:pPr>
            <a:endParaRPr lang="en-CA" b="1" i="0" dirty="0">
              <a:solidFill>
                <a:srgbClr val="000000"/>
              </a:solidFill>
              <a:effectLst/>
              <a:highlight>
                <a:srgbClr val="FFFFFF"/>
              </a:highlight>
              <a:latin typeface="Untitled Bold"/>
            </a:endParaRPr>
          </a:p>
          <a:p>
            <a:pPr marL="0" indent="0" algn="l">
              <a:buNone/>
            </a:pPr>
            <a:r>
              <a:rPr lang="en-CA" b="0" i="0" dirty="0">
                <a:solidFill>
                  <a:srgbClr val="000000"/>
                </a:solidFill>
                <a:effectLst/>
                <a:highlight>
                  <a:srgbClr val="FFFFFF"/>
                </a:highlight>
                <a:latin typeface="Untitled Regular"/>
              </a:rPr>
              <a:t>The single attachment consists of two separate sections: </a:t>
            </a:r>
            <a:r>
              <a:rPr lang="en-CA" b="0" i="1" dirty="0">
                <a:solidFill>
                  <a:srgbClr val="000000"/>
                </a:solidFill>
                <a:effectLst/>
                <a:highlight>
                  <a:srgbClr val="FFFFFF"/>
                </a:highlight>
                <a:latin typeface="Untitled Regular Italic"/>
              </a:rPr>
              <a:t>Outline of proposed research</a:t>
            </a:r>
            <a:r>
              <a:rPr lang="en-CA" b="0" i="0" dirty="0">
                <a:solidFill>
                  <a:srgbClr val="000000"/>
                </a:solidFill>
                <a:effectLst/>
                <a:highlight>
                  <a:srgbClr val="FFFFFF"/>
                </a:highlight>
                <a:latin typeface="Untitled Regular"/>
              </a:rPr>
              <a:t> and </a:t>
            </a:r>
            <a:r>
              <a:rPr lang="en-CA" b="0" i="1" dirty="0">
                <a:solidFill>
                  <a:srgbClr val="000000"/>
                </a:solidFill>
                <a:effectLst/>
                <a:highlight>
                  <a:srgbClr val="FFFFFF"/>
                </a:highlight>
                <a:latin typeface="Untitled Regular Italic"/>
              </a:rPr>
              <a:t>Bibliography and citations</a:t>
            </a:r>
            <a:r>
              <a:rPr lang="en-CA" b="0" i="0" dirty="0">
                <a:solidFill>
                  <a:srgbClr val="000000"/>
                </a:solidFill>
                <a:effectLst/>
                <a:highlight>
                  <a:srgbClr val="FFFFFF"/>
                </a:highlight>
                <a:latin typeface="Untitled Regular"/>
              </a:rPr>
              <a:t>. </a:t>
            </a:r>
            <a:r>
              <a:rPr lang="en-CA" b="0" i="0" dirty="0">
                <a:solidFill>
                  <a:srgbClr val="000000"/>
                </a:solidFill>
                <a:effectLst/>
                <a:highlight>
                  <a:srgbClr val="FFFFFF"/>
                </a:highlight>
                <a:latin typeface="Untitled Medium"/>
              </a:rPr>
              <a:t>Each of these sections must be only one page</a:t>
            </a:r>
            <a:r>
              <a:rPr lang="en-CA" b="0" i="0" dirty="0">
                <a:solidFill>
                  <a:srgbClr val="000000"/>
                </a:solidFill>
                <a:effectLst/>
                <a:highlight>
                  <a:srgbClr val="FFFFFF"/>
                </a:highlight>
                <a:latin typeface="Untitled Regular"/>
              </a:rPr>
              <a:t>. Pages in excess of the number permitted may be removed before the selection process, and your application may be at a disadvantage as a result.</a:t>
            </a:r>
          </a:p>
          <a:p>
            <a:pPr marL="0" indent="0" algn="l">
              <a:buNone/>
            </a:pPr>
            <a:endParaRPr lang="en-CA" b="0" i="0" dirty="0">
              <a:solidFill>
                <a:srgbClr val="000000"/>
              </a:solidFill>
              <a:effectLst/>
              <a:highlight>
                <a:srgbClr val="FFFFFF"/>
              </a:highlight>
              <a:latin typeface="Untitled Medium"/>
            </a:endParaRPr>
          </a:p>
          <a:p>
            <a:pPr marL="0" indent="0">
              <a:buNone/>
            </a:pPr>
            <a:r>
              <a:rPr lang="en-CA" b="0" i="0" u="sng" dirty="0">
                <a:solidFill>
                  <a:srgbClr val="000000"/>
                </a:solidFill>
                <a:effectLst/>
                <a:highlight>
                  <a:srgbClr val="FFFFFF"/>
                </a:highlight>
                <a:latin typeface="Untitled Medium"/>
              </a:rPr>
              <a:t>Outline of proposed research </a:t>
            </a:r>
            <a:r>
              <a:rPr lang="en-CA" dirty="0"/>
              <a:t>(one page maximum)</a:t>
            </a:r>
          </a:p>
          <a:p>
            <a:pPr marL="0" indent="0" algn="l">
              <a:buNone/>
            </a:pPr>
            <a:endParaRPr lang="en-CA" b="0" i="0" dirty="0">
              <a:solidFill>
                <a:srgbClr val="000000"/>
              </a:solidFill>
              <a:effectLst/>
              <a:highlight>
                <a:srgbClr val="FFFFFF"/>
              </a:highlight>
              <a:latin typeface="Untitled Regular"/>
            </a:endParaRPr>
          </a:p>
          <a:p>
            <a:pPr marL="0" indent="0" algn="l">
              <a:buNone/>
            </a:pPr>
            <a:r>
              <a:rPr lang="en-CA" b="0" i="0" dirty="0">
                <a:solidFill>
                  <a:srgbClr val="000000"/>
                </a:solidFill>
                <a:effectLst/>
                <a:highlight>
                  <a:srgbClr val="FFFF00"/>
                </a:highlight>
                <a:latin typeface="Untitled Regular"/>
              </a:rPr>
              <a:t>Provide a detailed description of your proposed research project for the period during which you will hold the award. Be as specific as possible. Provide background information to position your proposed research within the context of current knowledge in the field. State the objectives and hypothesis, and outline the experimental or theoretical approach to be taken (citing literature pertinent to the proposal) and the methods and procedures to be used. State the significance of the proposed research to a field or fields in the health sciences, natural sciences and/or engineering or social sciences and/or humanities, as appropriate.</a:t>
            </a:r>
          </a:p>
          <a:p>
            <a:pPr marL="0" indent="0" algn="l">
              <a:buNone/>
            </a:pPr>
            <a:endParaRPr lang="en-CA" b="0" i="0" dirty="0">
              <a:solidFill>
                <a:srgbClr val="000000"/>
              </a:solidFill>
              <a:effectLst/>
              <a:highlight>
                <a:srgbClr val="FFFFFF"/>
              </a:highlight>
              <a:latin typeface="Untitled Regular"/>
            </a:endParaRPr>
          </a:p>
          <a:p>
            <a:pPr marL="0" indent="0" algn="l">
              <a:buNone/>
            </a:pPr>
            <a:r>
              <a:rPr lang="en-CA" b="0" i="0" dirty="0">
                <a:solidFill>
                  <a:srgbClr val="000000"/>
                </a:solidFill>
                <a:effectLst/>
                <a:highlight>
                  <a:srgbClr val="FFFFFF"/>
                </a:highlight>
                <a:latin typeface="Untitled Regular"/>
              </a:rPr>
              <a:t>If the output of your degree program is an artistic creation rather than a thesis, clearly indicate the research component of your proposed work. Outline the objectives of your research, the context, methodology and contribution to the advancement of knowledge.</a:t>
            </a:r>
          </a:p>
          <a:p>
            <a:pPr marL="0" indent="0" algn="l">
              <a:buNone/>
            </a:pPr>
            <a:endParaRPr lang="en-CA" b="0" i="0" dirty="0">
              <a:solidFill>
                <a:srgbClr val="000000"/>
              </a:solidFill>
              <a:effectLst/>
              <a:highlight>
                <a:srgbClr val="FFFFFF"/>
              </a:highlight>
              <a:latin typeface="Untitled Regular"/>
            </a:endParaRPr>
          </a:p>
          <a:p>
            <a:pPr marL="0" indent="0" algn="l">
              <a:buNone/>
            </a:pPr>
            <a:r>
              <a:rPr lang="en-CA" b="0" i="0" dirty="0">
                <a:solidFill>
                  <a:srgbClr val="000000"/>
                </a:solidFill>
                <a:effectLst/>
                <a:highlight>
                  <a:srgbClr val="FFFFFF"/>
                </a:highlight>
                <a:latin typeface="Untitled Regular"/>
              </a:rPr>
              <a:t>If your degree program does not involve a thesis, a major research paper/essay or a major research project, clearly outline the research component of the degree.</a:t>
            </a:r>
          </a:p>
          <a:p>
            <a:pPr marL="0" indent="0" algn="l">
              <a:buNone/>
            </a:pPr>
            <a:endParaRPr lang="en-CA" b="0" i="0" dirty="0">
              <a:solidFill>
                <a:srgbClr val="000000"/>
              </a:solidFill>
              <a:effectLst/>
              <a:highlight>
                <a:srgbClr val="FFFFFF"/>
              </a:highlight>
              <a:latin typeface="Untitled Regular"/>
            </a:endParaRPr>
          </a:p>
          <a:p>
            <a:pPr marL="0" indent="0" algn="l">
              <a:buNone/>
            </a:pPr>
            <a:r>
              <a:rPr lang="en-CA" b="0" i="0" dirty="0">
                <a:solidFill>
                  <a:srgbClr val="000000"/>
                </a:solidFill>
                <a:effectLst/>
                <a:highlight>
                  <a:srgbClr val="FFFFFF"/>
                </a:highlight>
                <a:latin typeface="Untitled Regular"/>
              </a:rPr>
              <a:t>If you have not yet decided on a specific project, you must still provide a detailed description of a proposed research project. You may change your research direction or activities during the course of the award. Certain restrictions may apply. Refer to the </a:t>
            </a:r>
            <a:r>
              <a:rPr lang="en-CA" b="0" i="0" u="sng" dirty="0">
                <a:solidFill>
                  <a:srgbClr val="000000"/>
                </a:solidFill>
                <a:effectLst/>
                <a:highlight>
                  <a:srgbClr val="FFFFFF"/>
                </a:highlight>
                <a:latin typeface="Untitled Regular"/>
                <a:hlinkClick r:id="rId3"/>
              </a:rPr>
              <a:t>Tri-agency research training award holder’s guide</a:t>
            </a:r>
            <a:r>
              <a:rPr lang="en-CA" b="0" i="0" dirty="0">
                <a:solidFill>
                  <a:srgbClr val="000000"/>
                </a:solidFill>
                <a:effectLst/>
                <a:highlight>
                  <a:srgbClr val="FFFFFF"/>
                </a:highlight>
                <a:latin typeface="Untitled Regular"/>
              </a:rPr>
              <a:t>.</a:t>
            </a:r>
          </a:p>
          <a:p>
            <a:pPr marL="0" indent="0">
              <a:buNone/>
            </a:pPr>
            <a:endParaRPr lang="en-US" dirty="0"/>
          </a:p>
        </p:txBody>
      </p:sp>
    </p:spTree>
    <p:extLst>
      <p:ext uri="{BB962C8B-B14F-4D97-AF65-F5344CB8AC3E}">
        <p14:creationId xmlns:p14="http://schemas.microsoft.com/office/powerpoint/2010/main" val="130852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12</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
        <p:nvSpPr>
          <p:cNvPr id="4" name="TextBox 3">
            <a:extLst>
              <a:ext uri="{FF2B5EF4-FFF2-40B4-BE49-F238E27FC236}">
                <a16:creationId xmlns:a16="http://schemas.microsoft.com/office/drawing/2014/main" id="{9A637AEB-FD65-F13F-A550-B30DDC7B3521}"/>
              </a:ext>
            </a:extLst>
          </p:cNvPr>
          <p:cNvSpPr txBox="1"/>
          <p:nvPr/>
        </p:nvSpPr>
        <p:spPr>
          <a:xfrm>
            <a:off x="541247" y="825358"/>
            <a:ext cx="8301670" cy="3693319"/>
          </a:xfrm>
          <a:prstGeom prst="rect">
            <a:avLst/>
          </a:prstGeom>
          <a:noFill/>
        </p:spPr>
        <p:txBody>
          <a:bodyPr wrap="square">
            <a:spAutoFit/>
          </a:bodyPr>
          <a:lstStyle/>
          <a:p>
            <a:pPr marL="0" indent="0">
              <a:buNone/>
            </a:pPr>
            <a:r>
              <a:rPr lang="en-CA" b="0" i="0" dirty="0">
                <a:solidFill>
                  <a:srgbClr val="000000"/>
                </a:solidFill>
                <a:effectLst/>
                <a:latin typeface="Helvetica" pitchFamily="2" charset="0"/>
              </a:rPr>
              <a:t>Provide a detailed description of your proposed research project </a:t>
            </a:r>
            <a:r>
              <a:rPr lang="en-CA" b="0" i="0" dirty="0">
                <a:solidFill>
                  <a:srgbClr val="000000"/>
                </a:solidFill>
                <a:effectLst/>
                <a:highlight>
                  <a:srgbClr val="FFFF00"/>
                </a:highlight>
                <a:latin typeface="Helvetica" pitchFamily="2" charset="0"/>
              </a:rPr>
              <a:t>for the period during which you will hold the award. </a:t>
            </a:r>
            <a:r>
              <a:rPr lang="en-CA" b="1" i="0" dirty="0">
                <a:solidFill>
                  <a:srgbClr val="000000"/>
                </a:solidFill>
                <a:effectLst/>
                <a:latin typeface="Helvetica" pitchFamily="2" charset="0"/>
              </a:rPr>
              <a:t>Be as specific as possible. </a:t>
            </a:r>
          </a:p>
          <a:p>
            <a:pPr marL="0" indent="0">
              <a:buNone/>
            </a:pPr>
            <a:endParaRPr lang="en-CA" b="1" i="0" dirty="0">
              <a:solidFill>
                <a:srgbClr val="000000"/>
              </a:solidFill>
              <a:effectLst/>
              <a:latin typeface="Helvetica" pitchFamily="2" charset="0"/>
            </a:endParaRPr>
          </a:p>
          <a:p>
            <a:r>
              <a:rPr lang="en-CA" b="0" i="0" dirty="0">
                <a:solidFill>
                  <a:srgbClr val="000000"/>
                </a:solidFill>
                <a:effectLst/>
                <a:latin typeface="Helvetica" pitchFamily="2" charset="0"/>
              </a:rPr>
              <a:t>Provide background information to position your proposed research within the context of current knowledge in the field. </a:t>
            </a:r>
          </a:p>
          <a:p>
            <a:endParaRPr lang="en-CA" b="0" i="0" dirty="0">
              <a:solidFill>
                <a:srgbClr val="000000"/>
              </a:solidFill>
              <a:effectLst/>
              <a:latin typeface="Helvetica" pitchFamily="2" charset="0"/>
            </a:endParaRPr>
          </a:p>
          <a:p>
            <a:r>
              <a:rPr lang="en-CA" b="0" i="0" dirty="0">
                <a:solidFill>
                  <a:srgbClr val="000000"/>
                </a:solidFill>
                <a:effectLst/>
                <a:latin typeface="Helvetica" pitchFamily="2" charset="0"/>
              </a:rPr>
              <a:t>State the objectives and hypothesis, and outline the experimental or theoretical approach to be taken (citing literature pertinent to the proposal) and </a:t>
            </a:r>
          </a:p>
          <a:p>
            <a:r>
              <a:rPr lang="en-CA" b="0" i="0" dirty="0">
                <a:solidFill>
                  <a:srgbClr val="000000"/>
                </a:solidFill>
                <a:effectLst/>
                <a:latin typeface="Helvetica" pitchFamily="2" charset="0"/>
              </a:rPr>
              <a:t>the methods and procedures to be used. </a:t>
            </a:r>
          </a:p>
          <a:p>
            <a:endParaRPr lang="en-CA" b="0" i="0" dirty="0">
              <a:solidFill>
                <a:srgbClr val="000000"/>
              </a:solidFill>
              <a:effectLst/>
              <a:latin typeface="Helvetica" pitchFamily="2" charset="0"/>
            </a:endParaRPr>
          </a:p>
          <a:p>
            <a:r>
              <a:rPr lang="en-CA" b="0" i="0" dirty="0">
                <a:solidFill>
                  <a:srgbClr val="000000"/>
                </a:solidFill>
                <a:effectLst/>
                <a:latin typeface="Helvetica" pitchFamily="2" charset="0"/>
              </a:rPr>
              <a:t>State the significance of the proposed research to a field or fields in the health sciences, natural sciences and/or engineering or social sciences and/or humanities, as appropriate.</a:t>
            </a:r>
          </a:p>
        </p:txBody>
      </p:sp>
      <p:sp>
        <p:nvSpPr>
          <p:cNvPr id="6" name="TextBox 5">
            <a:extLst>
              <a:ext uri="{FF2B5EF4-FFF2-40B4-BE49-F238E27FC236}">
                <a16:creationId xmlns:a16="http://schemas.microsoft.com/office/drawing/2014/main" id="{02C0027A-E940-BC16-C987-3C4F63D7E196}"/>
              </a:ext>
            </a:extLst>
          </p:cNvPr>
          <p:cNvSpPr txBox="1"/>
          <p:nvPr/>
        </p:nvSpPr>
        <p:spPr>
          <a:xfrm>
            <a:off x="541247" y="335954"/>
            <a:ext cx="7075035" cy="800219"/>
          </a:xfrm>
          <a:prstGeom prst="rect">
            <a:avLst/>
          </a:prstGeom>
          <a:noFill/>
        </p:spPr>
        <p:txBody>
          <a:bodyPr wrap="square" rtlCol="0">
            <a:spAutoFit/>
          </a:bodyPr>
          <a:lstStyle/>
          <a:p>
            <a:r>
              <a:rPr lang="en-US" sz="2800" b="1" dirty="0">
                <a:solidFill>
                  <a:srgbClr val="C10000"/>
                </a:solidFill>
                <a:latin typeface="Helvetica"/>
                <a:cs typeface="Helvetica"/>
              </a:rPr>
              <a:t>Tri-Agency CGS-M Criteria Up Close:</a:t>
            </a:r>
          </a:p>
          <a:p>
            <a:endParaRPr lang="en-US" dirty="0"/>
          </a:p>
        </p:txBody>
      </p:sp>
    </p:spTree>
    <p:extLst>
      <p:ext uri="{BB962C8B-B14F-4D97-AF65-F5344CB8AC3E}">
        <p14:creationId xmlns:p14="http://schemas.microsoft.com/office/powerpoint/2010/main" val="194196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1DE0-90D9-9A31-E53D-46B386258848}"/>
              </a:ext>
            </a:extLst>
          </p:cNvPr>
          <p:cNvSpPr>
            <a:spLocks noGrp="1"/>
          </p:cNvSpPr>
          <p:nvPr>
            <p:ph type="title"/>
          </p:nvPr>
        </p:nvSpPr>
        <p:spPr/>
        <p:txBody>
          <a:bodyPr/>
          <a:lstStyle/>
          <a:p>
            <a:r>
              <a:rPr lang="en-US" dirty="0">
                <a:hlinkClick r:id="rId2"/>
              </a:rPr>
              <a:t>NSERC Doctoral</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FA60E5BE-6469-4C4D-0E56-1E5AF4C08291}"/>
              </a:ext>
            </a:extLst>
          </p:cNvPr>
          <p:cNvPicPr>
            <a:picLocks noGrp="1" noChangeAspect="1"/>
          </p:cNvPicPr>
          <p:nvPr>
            <p:ph idx="1"/>
          </p:nvPr>
        </p:nvPicPr>
        <p:blipFill>
          <a:blip r:embed="rId3"/>
          <a:stretch>
            <a:fillRect/>
          </a:stretch>
        </p:blipFill>
        <p:spPr>
          <a:xfrm>
            <a:off x="814039" y="1063229"/>
            <a:ext cx="7738945" cy="3931589"/>
          </a:xfrm>
        </p:spPr>
      </p:pic>
    </p:spTree>
    <p:extLst>
      <p:ext uri="{BB962C8B-B14F-4D97-AF65-F5344CB8AC3E}">
        <p14:creationId xmlns:p14="http://schemas.microsoft.com/office/powerpoint/2010/main" val="155265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14</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pic>
        <p:nvPicPr>
          <p:cNvPr id="4" name="Picture 3" descr="A paper with text on it&#10;&#10;Description automatically generated">
            <a:extLst>
              <a:ext uri="{FF2B5EF4-FFF2-40B4-BE49-F238E27FC236}">
                <a16:creationId xmlns:a16="http://schemas.microsoft.com/office/drawing/2014/main" id="{D8357D8D-98FE-B83B-2EB0-9C330A5DDA9C}"/>
              </a:ext>
            </a:extLst>
          </p:cNvPr>
          <p:cNvPicPr>
            <a:picLocks noChangeAspect="1"/>
          </p:cNvPicPr>
          <p:nvPr/>
        </p:nvPicPr>
        <p:blipFill>
          <a:blip r:embed="rId4"/>
          <a:stretch>
            <a:fillRect/>
          </a:stretch>
        </p:blipFill>
        <p:spPr>
          <a:xfrm>
            <a:off x="541248" y="4238"/>
            <a:ext cx="7724242" cy="5143500"/>
          </a:xfrm>
          <a:prstGeom prst="rect">
            <a:avLst/>
          </a:prstGeom>
        </p:spPr>
      </p:pic>
      <p:sp>
        <p:nvSpPr>
          <p:cNvPr id="6" name="Rounded Rectangle 5">
            <a:extLst>
              <a:ext uri="{FF2B5EF4-FFF2-40B4-BE49-F238E27FC236}">
                <a16:creationId xmlns:a16="http://schemas.microsoft.com/office/drawing/2014/main" id="{4AB28FC6-A635-246C-0981-DC546811A919}"/>
              </a:ext>
            </a:extLst>
          </p:cNvPr>
          <p:cNvSpPr/>
          <p:nvPr/>
        </p:nvSpPr>
        <p:spPr>
          <a:xfrm>
            <a:off x="878510" y="1185487"/>
            <a:ext cx="7386980" cy="110051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12885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15</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2"/>
          <a:stretch>
            <a:fillRect/>
          </a:stretch>
        </p:blipFill>
        <p:spPr>
          <a:xfrm>
            <a:off x="198760" y="4665367"/>
            <a:ext cx="2032238" cy="406987"/>
          </a:xfrm>
          <a:prstGeom prst="rect">
            <a:avLst/>
          </a:prstGeom>
        </p:spPr>
      </p:pic>
      <p:pic>
        <p:nvPicPr>
          <p:cNvPr id="3" name="Picture 2" descr="A white paper with black text&#10;&#10;Description automatically generated">
            <a:extLst>
              <a:ext uri="{FF2B5EF4-FFF2-40B4-BE49-F238E27FC236}">
                <a16:creationId xmlns:a16="http://schemas.microsoft.com/office/drawing/2014/main" id="{18DF5CFF-7CA5-B8D4-82D3-30D23E542E59}"/>
              </a:ext>
            </a:extLst>
          </p:cNvPr>
          <p:cNvPicPr>
            <a:picLocks noChangeAspect="1"/>
          </p:cNvPicPr>
          <p:nvPr/>
        </p:nvPicPr>
        <p:blipFill>
          <a:blip r:embed="rId3"/>
          <a:stretch>
            <a:fillRect/>
          </a:stretch>
        </p:blipFill>
        <p:spPr>
          <a:xfrm>
            <a:off x="541248" y="917896"/>
            <a:ext cx="8001000" cy="3594592"/>
          </a:xfrm>
          <a:prstGeom prst="rect">
            <a:avLst/>
          </a:prstGeom>
        </p:spPr>
      </p:pic>
      <p:sp>
        <p:nvSpPr>
          <p:cNvPr id="4" name="TextBox 3">
            <a:extLst>
              <a:ext uri="{FF2B5EF4-FFF2-40B4-BE49-F238E27FC236}">
                <a16:creationId xmlns:a16="http://schemas.microsoft.com/office/drawing/2014/main" id="{B703D187-A47D-CD98-5CFC-A6632510DDAD}"/>
              </a:ext>
            </a:extLst>
          </p:cNvPr>
          <p:cNvSpPr txBox="1"/>
          <p:nvPr/>
        </p:nvSpPr>
        <p:spPr>
          <a:xfrm>
            <a:off x="690961" y="261978"/>
            <a:ext cx="4026005" cy="584775"/>
          </a:xfrm>
          <a:prstGeom prst="rect">
            <a:avLst/>
          </a:prstGeom>
          <a:noFill/>
        </p:spPr>
        <p:txBody>
          <a:bodyPr wrap="square" rtlCol="0">
            <a:spAutoFit/>
          </a:bodyPr>
          <a:lstStyle/>
          <a:p>
            <a:r>
              <a:rPr lang="en-US" sz="3200" dirty="0">
                <a:hlinkClick r:id="rId4"/>
              </a:rPr>
              <a:t>CIHR Doctoral</a:t>
            </a:r>
            <a:endParaRPr lang="en-US" sz="3200" dirty="0"/>
          </a:p>
        </p:txBody>
      </p:sp>
    </p:spTree>
    <p:extLst>
      <p:ext uri="{BB962C8B-B14F-4D97-AF65-F5344CB8AC3E}">
        <p14:creationId xmlns:p14="http://schemas.microsoft.com/office/powerpoint/2010/main" val="51507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16</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2"/>
          <a:stretch>
            <a:fillRect/>
          </a:stretch>
        </p:blipFill>
        <p:spPr>
          <a:xfrm>
            <a:off x="198760" y="4665367"/>
            <a:ext cx="2032238" cy="406987"/>
          </a:xfrm>
          <a:prstGeom prst="rect">
            <a:avLst/>
          </a:prstGeom>
        </p:spPr>
      </p:pic>
      <p:sp>
        <p:nvSpPr>
          <p:cNvPr id="2" name="TextBox 1">
            <a:extLst>
              <a:ext uri="{FF2B5EF4-FFF2-40B4-BE49-F238E27FC236}">
                <a16:creationId xmlns:a16="http://schemas.microsoft.com/office/drawing/2014/main" id="{9A60ED03-8A50-63EB-2721-520B1914FBEA}"/>
              </a:ext>
            </a:extLst>
          </p:cNvPr>
          <p:cNvSpPr txBox="1"/>
          <p:nvPr/>
        </p:nvSpPr>
        <p:spPr>
          <a:xfrm>
            <a:off x="541248" y="186433"/>
            <a:ext cx="4688674" cy="523220"/>
          </a:xfrm>
          <a:prstGeom prst="rect">
            <a:avLst/>
          </a:prstGeom>
          <a:noFill/>
        </p:spPr>
        <p:txBody>
          <a:bodyPr wrap="square" rtlCol="0">
            <a:spAutoFit/>
          </a:bodyPr>
          <a:lstStyle/>
          <a:p>
            <a:r>
              <a:rPr lang="en-US" sz="2800" dirty="0">
                <a:hlinkClick r:id="rId3"/>
              </a:rPr>
              <a:t>SSHRC Doctoral</a:t>
            </a:r>
            <a:endParaRPr lang="en-US" sz="2800" dirty="0"/>
          </a:p>
        </p:txBody>
      </p:sp>
      <p:pic>
        <p:nvPicPr>
          <p:cNvPr id="4" name="Picture 3" descr="A close-up of a white background&#10;&#10;Description automatically generated">
            <a:extLst>
              <a:ext uri="{FF2B5EF4-FFF2-40B4-BE49-F238E27FC236}">
                <a16:creationId xmlns:a16="http://schemas.microsoft.com/office/drawing/2014/main" id="{7EF73AA5-D6C7-1D7F-5DA9-8085AC4A1C7F}"/>
              </a:ext>
            </a:extLst>
          </p:cNvPr>
          <p:cNvPicPr>
            <a:picLocks noChangeAspect="1"/>
          </p:cNvPicPr>
          <p:nvPr/>
        </p:nvPicPr>
        <p:blipFill>
          <a:blip r:embed="rId4"/>
          <a:stretch>
            <a:fillRect/>
          </a:stretch>
        </p:blipFill>
        <p:spPr>
          <a:xfrm>
            <a:off x="541248" y="780159"/>
            <a:ext cx="7772400" cy="1303811"/>
          </a:xfrm>
          <a:prstGeom prst="rect">
            <a:avLst/>
          </a:prstGeom>
        </p:spPr>
      </p:pic>
      <p:pic>
        <p:nvPicPr>
          <p:cNvPr id="8" name="Picture 7" descr="A close-up of a research paper&#10;&#10;Description automatically generated">
            <a:extLst>
              <a:ext uri="{FF2B5EF4-FFF2-40B4-BE49-F238E27FC236}">
                <a16:creationId xmlns:a16="http://schemas.microsoft.com/office/drawing/2014/main" id="{FAD5A85B-2ADA-54DE-99E4-AD2B42B77C37}"/>
              </a:ext>
            </a:extLst>
          </p:cNvPr>
          <p:cNvPicPr>
            <a:picLocks noChangeAspect="1"/>
          </p:cNvPicPr>
          <p:nvPr/>
        </p:nvPicPr>
        <p:blipFill>
          <a:blip r:embed="rId5"/>
          <a:stretch>
            <a:fillRect/>
          </a:stretch>
        </p:blipFill>
        <p:spPr>
          <a:xfrm>
            <a:off x="541248" y="2203969"/>
            <a:ext cx="7772400" cy="2868385"/>
          </a:xfrm>
          <a:prstGeom prst="rect">
            <a:avLst/>
          </a:prstGeom>
        </p:spPr>
      </p:pic>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36B250F8-4D62-527B-C27B-2432310797B8}"/>
                  </a:ext>
                </a:extLst>
              </p14:cNvPr>
              <p14:cNvContentPartPr/>
              <p14:nvPr/>
            </p14:nvContentPartPr>
            <p14:xfrm>
              <a:off x="4555677" y="2962212"/>
              <a:ext cx="3808440" cy="70920"/>
            </p14:xfrm>
          </p:contentPart>
        </mc:Choice>
        <mc:Fallback xmlns="">
          <p:pic>
            <p:nvPicPr>
              <p:cNvPr id="12" name="Ink 11">
                <a:extLst>
                  <a:ext uri="{FF2B5EF4-FFF2-40B4-BE49-F238E27FC236}">
                    <a16:creationId xmlns:a16="http://schemas.microsoft.com/office/drawing/2014/main" id="{36B250F8-4D62-527B-C27B-2432310797B8}"/>
                  </a:ext>
                </a:extLst>
              </p:cNvPr>
              <p:cNvPicPr/>
              <p:nvPr/>
            </p:nvPicPr>
            <p:blipFill>
              <a:blip r:embed="rId7"/>
              <a:stretch>
                <a:fillRect/>
              </a:stretch>
            </p:blipFill>
            <p:spPr>
              <a:xfrm>
                <a:off x="4502037" y="2854212"/>
                <a:ext cx="39160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E8355124-118A-06E1-C22E-5169620AB36C}"/>
                  </a:ext>
                </a:extLst>
              </p14:cNvPr>
              <p14:cNvContentPartPr/>
              <p14:nvPr/>
            </p14:nvContentPartPr>
            <p14:xfrm>
              <a:off x="922557" y="3055452"/>
              <a:ext cx="2518200" cy="96480"/>
            </p14:xfrm>
          </p:contentPart>
        </mc:Choice>
        <mc:Fallback xmlns="">
          <p:pic>
            <p:nvPicPr>
              <p:cNvPr id="13" name="Ink 12">
                <a:extLst>
                  <a:ext uri="{FF2B5EF4-FFF2-40B4-BE49-F238E27FC236}">
                    <a16:creationId xmlns:a16="http://schemas.microsoft.com/office/drawing/2014/main" id="{E8355124-118A-06E1-C22E-5169620AB36C}"/>
                  </a:ext>
                </a:extLst>
              </p:cNvPr>
              <p:cNvPicPr/>
              <p:nvPr/>
            </p:nvPicPr>
            <p:blipFill>
              <a:blip r:embed="rId9"/>
              <a:stretch>
                <a:fillRect/>
              </a:stretch>
            </p:blipFill>
            <p:spPr>
              <a:xfrm>
                <a:off x="868917" y="2947812"/>
                <a:ext cx="26258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A2A8D3C6-D54A-CEDC-CF35-C3746FD98464}"/>
                  </a:ext>
                </a:extLst>
              </p14:cNvPr>
              <p14:cNvContentPartPr/>
              <p14:nvPr/>
            </p14:nvContentPartPr>
            <p14:xfrm>
              <a:off x="953517" y="3227172"/>
              <a:ext cx="6106680" cy="99720"/>
            </p14:xfrm>
          </p:contentPart>
        </mc:Choice>
        <mc:Fallback xmlns="">
          <p:pic>
            <p:nvPicPr>
              <p:cNvPr id="17" name="Ink 16">
                <a:extLst>
                  <a:ext uri="{FF2B5EF4-FFF2-40B4-BE49-F238E27FC236}">
                    <a16:creationId xmlns:a16="http://schemas.microsoft.com/office/drawing/2014/main" id="{A2A8D3C6-D54A-CEDC-CF35-C3746FD98464}"/>
                  </a:ext>
                </a:extLst>
              </p:cNvPr>
              <p:cNvPicPr/>
              <p:nvPr/>
            </p:nvPicPr>
            <p:blipFill>
              <a:blip r:embed="rId11"/>
              <a:stretch>
                <a:fillRect/>
              </a:stretch>
            </p:blipFill>
            <p:spPr>
              <a:xfrm>
                <a:off x="899877" y="3119172"/>
                <a:ext cx="6214320" cy="315360"/>
              </a:xfrm>
              <a:prstGeom prst="rect">
                <a:avLst/>
              </a:prstGeom>
            </p:spPr>
          </p:pic>
        </mc:Fallback>
      </mc:AlternateContent>
    </p:spTree>
    <p:extLst>
      <p:ext uri="{BB962C8B-B14F-4D97-AF65-F5344CB8AC3E}">
        <p14:creationId xmlns:p14="http://schemas.microsoft.com/office/powerpoint/2010/main" val="2884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17</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
        <p:nvSpPr>
          <p:cNvPr id="4" name="TextBox 3">
            <a:extLst>
              <a:ext uri="{FF2B5EF4-FFF2-40B4-BE49-F238E27FC236}">
                <a16:creationId xmlns:a16="http://schemas.microsoft.com/office/drawing/2014/main" id="{6768203F-C6A1-D9F4-C358-24BF6A1E88DE}"/>
              </a:ext>
            </a:extLst>
          </p:cNvPr>
          <p:cNvSpPr txBox="1"/>
          <p:nvPr/>
        </p:nvSpPr>
        <p:spPr>
          <a:xfrm>
            <a:off x="339969" y="261978"/>
            <a:ext cx="8970226" cy="523220"/>
          </a:xfrm>
          <a:prstGeom prst="rect">
            <a:avLst/>
          </a:prstGeom>
          <a:noFill/>
        </p:spPr>
        <p:txBody>
          <a:bodyPr wrap="square" rtlCol="0">
            <a:spAutoFit/>
          </a:bodyPr>
          <a:lstStyle/>
          <a:p>
            <a:r>
              <a:rPr lang="en-US" sz="2800" b="1" dirty="0">
                <a:solidFill>
                  <a:srgbClr val="C10000"/>
                </a:solidFill>
                <a:latin typeface="Helvetica"/>
                <a:ea typeface="+mj-ea"/>
              </a:rPr>
              <a:t>Note the Use of Subheadings (2 pp Doctoral App)</a:t>
            </a:r>
          </a:p>
        </p:txBody>
      </p:sp>
      <p:pic>
        <p:nvPicPr>
          <p:cNvPr id="6" name="Picture 5" descr="A close-up of a document&#10;&#10;Description automatically generated">
            <a:hlinkClick r:id="rId4"/>
            <a:extLst>
              <a:ext uri="{FF2B5EF4-FFF2-40B4-BE49-F238E27FC236}">
                <a16:creationId xmlns:a16="http://schemas.microsoft.com/office/drawing/2014/main" id="{299CD1C4-CB0D-F23A-C7C3-9A4A1FD2C32D}"/>
              </a:ext>
            </a:extLst>
          </p:cNvPr>
          <p:cNvPicPr>
            <a:picLocks noChangeAspect="1"/>
          </p:cNvPicPr>
          <p:nvPr/>
        </p:nvPicPr>
        <p:blipFill>
          <a:blip r:embed="rId5"/>
          <a:stretch>
            <a:fillRect/>
          </a:stretch>
        </p:blipFill>
        <p:spPr>
          <a:xfrm>
            <a:off x="1214879" y="785198"/>
            <a:ext cx="6227299" cy="4361794"/>
          </a:xfrm>
          <a:prstGeom prst="rect">
            <a:avLst/>
          </a:prstGeom>
        </p:spPr>
      </p:pic>
    </p:spTree>
    <p:extLst>
      <p:ext uri="{BB962C8B-B14F-4D97-AF65-F5344CB8AC3E}">
        <p14:creationId xmlns:p14="http://schemas.microsoft.com/office/powerpoint/2010/main" val="18409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18</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10000"/>
                </a:solidFill>
                <a:latin typeface="Helvetica"/>
                <a:cs typeface="Helvetica"/>
              </a:rPr>
              <a:t>What is your research question?</a:t>
            </a:r>
          </a:p>
        </p:txBody>
      </p:sp>
      <p:sp>
        <p:nvSpPr>
          <p:cNvPr id="10" name="Rectangle 3"/>
          <p:cNvSpPr txBox="1">
            <a:spLocks noChangeArrowheads="1"/>
          </p:cNvSpPr>
          <p:nvPr/>
        </p:nvSpPr>
        <p:spPr>
          <a:xfrm>
            <a:off x="541248" y="1659742"/>
            <a:ext cx="8001000" cy="1640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a:solidFill>
                  <a:schemeClr val="tx1"/>
                </a:solidFill>
                <a:latin typeface="Helvetica"/>
                <a:cs typeface="Helvetica"/>
              </a:rPr>
              <a:t>Take a moment to write down your research question in a single sentence. Feel free to refer to your grad school application.</a:t>
            </a:r>
          </a:p>
        </p:txBody>
      </p:sp>
      <p:pic>
        <p:nvPicPr>
          <p:cNvPr id="3" name="Picture 2">
            <a:extLst>
              <a:ext uri="{FF2B5EF4-FFF2-40B4-BE49-F238E27FC236}">
                <a16:creationId xmlns:a16="http://schemas.microsoft.com/office/drawing/2014/main" id="{4D75E8DF-760D-4B6A-81E0-017EA1E1781B}"/>
              </a:ext>
            </a:extLst>
          </p:cNvPr>
          <p:cNvPicPr>
            <a:picLocks noChangeAspect="1"/>
          </p:cNvPicPr>
          <p:nvPr/>
        </p:nvPicPr>
        <p:blipFill>
          <a:blip r:embed="rId2"/>
          <a:stretch>
            <a:fillRect/>
          </a:stretch>
        </p:blipFill>
        <p:spPr>
          <a:xfrm>
            <a:off x="198760" y="4665367"/>
            <a:ext cx="2032238" cy="406987"/>
          </a:xfrm>
          <a:prstGeom prst="rect">
            <a:avLst/>
          </a:prstGeom>
        </p:spPr>
      </p:pic>
    </p:spTree>
    <p:extLst>
      <p:ext uri="{BB962C8B-B14F-4D97-AF65-F5344CB8AC3E}">
        <p14:creationId xmlns:p14="http://schemas.microsoft.com/office/powerpoint/2010/main" val="25771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19</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
        <p:nvSpPr>
          <p:cNvPr id="3" name="TextBox 2">
            <a:extLst>
              <a:ext uri="{FF2B5EF4-FFF2-40B4-BE49-F238E27FC236}">
                <a16:creationId xmlns:a16="http://schemas.microsoft.com/office/drawing/2014/main" id="{42AE7615-D6C8-B312-F5A5-576453967492}"/>
              </a:ext>
            </a:extLst>
          </p:cNvPr>
          <p:cNvSpPr txBox="1"/>
          <p:nvPr/>
        </p:nvSpPr>
        <p:spPr>
          <a:xfrm>
            <a:off x="541248" y="82665"/>
            <a:ext cx="8403992" cy="4616648"/>
          </a:xfrm>
          <a:prstGeom prst="rect">
            <a:avLst/>
          </a:prstGeom>
          <a:noFill/>
        </p:spPr>
        <p:txBody>
          <a:bodyPr wrap="square">
            <a:spAutoFit/>
          </a:bodyPr>
          <a:lstStyle/>
          <a:p>
            <a:pPr algn="l"/>
            <a:r>
              <a:rPr lang="en-CA" sz="1400" b="1" i="0" dirty="0">
                <a:solidFill>
                  <a:srgbClr val="191919"/>
                </a:solidFill>
                <a:effectLst/>
                <a:latin typeface="Helvetica" pitchFamily="2" charset="0"/>
              </a:rPr>
              <a:t>F Feasible</a:t>
            </a:r>
            <a:br>
              <a:rPr lang="en-CA" sz="1400" b="0" i="0" dirty="0">
                <a:solidFill>
                  <a:srgbClr val="191919"/>
                </a:solidFill>
                <a:effectLst/>
                <a:latin typeface="Helvetica" pitchFamily="2" charset="0"/>
              </a:rPr>
            </a:br>
            <a:r>
              <a:rPr lang="en-CA" sz="1400" b="0" i="0" dirty="0">
                <a:solidFill>
                  <a:srgbClr val="191919"/>
                </a:solidFill>
                <a:effectLst/>
                <a:latin typeface="Helvetica" pitchFamily="2" charset="0"/>
              </a:rPr>
              <a:t>A good research question is feasible, which means that the question is well within the researcher’s ability to investigate. Researchers should be realistic about the scale of their research as well as their ability to collect data and complete the research with their skills and the resources available to them. It’s also wise to have a contingency plan in place in case problems arise.</a:t>
            </a:r>
          </a:p>
          <a:p>
            <a:pPr algn="l"/>
            <a:r>
              <a:rPr lang="en-CA" sz="1400" b="1" i="0" dirty="0">
                <a:solidFill>
                  <a:srgbClr val="191919"/>
                </a:solidFill>
                <a:effectLst/>
                <a:latin typeface="Helvetica" pitchFamily="2" charset="0"/>
              </a:rPr>
              <a:t>I Interesting</a:t>
            </a:r>
            <a:br>
              <a:rPr lang="en-CA" sz="1400" b="0" i="0" dirty="0">
                <a:solidFill>
                  <a:srgbClr val="191919"/>
                </a:solidFill>
                <a:effectLst/>
                <a:latin typeface="Helvetica" pitchFamily="2" charset="0"/>
              </a:rPr>
            </a:br>
            <a:r>
              <a:rPr lang="en-CA" sz="1400" b="0" i="0" dirty="0">
                <a:solidFill>
                  <a:srgbClr val="191919"/>
                </a:solidFill>
                <a:effectLst/>
                <a:latin typeface="Helvetica" pitchFamily="2" charset="0"/>
              </a:rPr>
              <a:t>The ideal research question is interesting not only to the researcher but also to their peers and community. This interest boosts the researcher’s motivation to see the question answered. </a:t>
            </a:r>
          </a:p>
          <a:p>
            <a:pPr algn="l"/>
            <a:r>
              <a:rPr lang="en-CA" sz="1400" b="1" i="0" dirty="0">
                <a:solidFill>
                  <a:srgbClr val="191919"/>
                </a:solidFill>
                <a:effectLst/>
                <a:latin typeface="Helvetica" pitchFamily="2" charset="0"/>
              </a:rPr>
              <a:t>N Novel</a:t>
            </a:r>
            <a:br>
              <a:rPr lang="en-CA" sz="1400" b="0" i="0" dirty="0">
                <a:solidFill>
                  <a:srgbClr val="191919"/>
                </a:solidFill>
                <a:effectLst/>
                <a:latin typeface="Helvetica" pitchFamily="2" charset="0"/>
              </a:rPr>
            </a:br>
            <a:r>
              <a:rPr lang="en-CA" sz="1400" b="0" i="0" dirty="0">
                <a:solidFill>
                  <a:srgbClr val="191919"/>
                </a:solidFill>
                <a:effectLst/>
                <a:latin typeface="Helvetica" pitchFamily="2" charset="0"/>
              </a:rPr>
              <a:t>Your research question should be developed to bring new insights to the field of study you are investigating. The question may confirm or extend previous findings on the topic you are researching, for instance.</a:t>
            </a:r>
          </a:p>
          <a:p>
            <a:pPr algn="l"/>
            <a:r>
              <a:rPr lang="en-CA" sz="1400" b="1" i="0" dirty="0">
                <a:solidFill>
                  <a:srgbClr val="191919"/>
                </a:solidFill>
                <a:effectLst/>
                <a:latin typeface="Helvetica" pitchFamily="2" charset="0"/>
              </a:rPr>
              <a:t>E Ethical</a:t>
            </a:r>
            <a:br>
              <a:rPr lang="en-CA" sz="1400" b="0" i="0" dirty="0">
                <a:solidFill>
                  <a:srgbClr val="191919"/>
                </a:solidFill>
                <a:effectLst/>
                <a:latin typeface="Helvetica" pitchFamily="2" charset="0"/>
              </a:rPr>
            </a:br>
            <a:r>
              <a:rPr lang="en-CA" sz="1400" b="0" i="0" dirty="0">
                <a:solidFill>
                  <a:srgbClr val="191919"/>
                </a:solidFill>
                <a:effectLst/>
                <a:latin typeface="Helvetica" pitchFamily="2" charset="0"/>
              </a:rPr>
              <a:t>This is one of the more important considerations of making a research question. Your research question and your subsequent study must be something that review boards and the appropriate authorities will approve.</a:t>
            </a:r>
          </a:p>
          <a:p>
            <a:pPr algn="l"/>
            <a:r>
              <a:rPr lang="en-CA" sz="1400" b="1" i="0" dirty="0">
                <a:solidFill>
                  <a:srgbClr val="191919"/>
                </a:solidFill>
                <a:effectLst/>
                <a:latin typeface="Helvetica" pitchFamily="2" charset="0"/>
              </a:rPr>
              <a:t>R Relevant</a:t>
            </a:r>
            <a:br>
              <a:rPr lang="en-CA" sz="1400" b="0" i="0" dirty="0">
                <a:solidFill>
                  <a:srgbClr val="191919"/>
                </a:solidFill>
                <a:effectLst/>
                <a:latin typeface="Helvetica" pitchFamily="2" charset="0"/>
              </a:rPr>
            </a:br>
            <a:r>
              <a:rPr lang="en-CA" sz="1400" b="0" i="0" dirty="0">
                <a:solidFill>
                  <a:srgbClr val="191919"/>
                </a:solidFill>
                <a:effectLst/>
                <a:latin typeface="Helvetica" pitchFamily="2" charset="0"/>
              </a:rPr>
              <a:t>Aside from being interesting and novel, the research question should be relevant to the scientific community and people involved in your area of study. If possible, your research question should also be relevant to the public’s interest.</a:t>
            </a:r>
          </a:p>
          <a:p>
            <a:pPr algn="l"/>
            <a:r>
              <a:rPr lang="en-CA" sz="1400" b="0" i="0" dirty="0">
                <a:solidFill>
                  <a:srgbClr val="191919"/>
                </a:solidFill>
                <a:effectLst/>
                <a:latin typeface="Helvetica" pitchFamily="2" charset="0"/>
              </a:rPr>
              <a:t>	-</a:t>
            </a:r>
            <a:r>
              <a:rPr lang="en-CA" sz="1400" b="0" i="0" dirty="0" err="1">
                <a:solidFill>
                  <a:srgbClr val="191919"/>
                </a:solidFill>
                <a:effectLst/>
                <a:latin typeface="Helvetica" pitchFamily="2" charset="0"/>
              </a:rPr>
              <a:t>Hulley</a:t>
            </a:r>
            <a:r>
              <a:rPr lang="en-CA" sz="1400" b="0" i="0" dirty="0">
                <a:solidFill>
                  <a:srgbClr val="191919"/>
                </a:solidFill>
                <a:effectLst/>
                <a:latin typeface="Helvetica" pitchFamily="2" charset="0"/>
              </a:rPr>
              <a:t> et al. (2007) </a:t>
            </a:r>
          </a:p>
        </p:txBody>
      </p:sp>
    </p:spTree>
    <p:extLst>
      <p:ext uri="{BB962C8B-B14F-4D97-AF65-F5344CB8AC3E}">
        <p14:creationId xmlns:p14="http://schemas.microsoft.com/office/powerpoint/2010/main" val="40196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144650"/>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C10000"/>
                </a:solidFill>
                <a:latin typeface="Helvetica"/>
                <a:cs typeface="Helvetica"/>
              </a:rPr>
              <a:t>Research Proposals: Some General Pointers</a:t>
            </a:r>
          </a:p>
        </p:txBody>
      </p:sp>
      <p:sp>
        <p:nvSpPr>
          <p:cNvPr id="10" name="Rectangle 3"/>
          <p:cNvSpPr txBox="1">
            <a:spLocks noChangeArrowheads="1"/>
          </p:cNvSpPr>
          <p:nvPr/>
        </p:nvSpPr>
        <p:spPr>
          <a:xfrm>
            <a:off x="541248" y="1659742"/>
            <a:ext cx="8001000" cy="1640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400" dirty="0">
              <a:solidFill>
                <a:schemeClr val="tx1"/>
              </a:solidFill>
              <a:latin typeface="Helvetica"/>
              <a:cs typeface="Helvetica"/>
            </a:endParaRPr>
          </a:p>
        </p:txBody>
      </p:sp>
      <p:pic>
        <p:nvPicPr>
          <p:cNvPr id="3" name="Picture 2">
            <a:extLst>
              <a:ext uri="{FF2B5EF4-FFF2-40B4-BE49-F238E27FC236}">
                <a16:creationId xmlns:a16="http://schemas.microsoft.com/office/drawing/2014/main" id="{4D75E8DF-760D-4B6A-81E0-017EA1E1781B}"/>
              </a:ext>
            </a:extLst>
          </p:cNvPr>
          <p:cNvPicPr>
            <a:picLocks noChangeAspect="1"/>
          </p:cNvPicPr>
          <p:nvPr/>
        </p:nvPicPr>
        <p:blipFill>
          <a:blip r:embed="rId3"/>
          <a:stretch>
            <a:fillRect/>
          </a:stretch>
        </p:blipFill>
        <p:spPr>
          <a:xfrm>
            <a:off x="198760" y="4665367"/>
            <a:ext cx="2032238" cy="406987"/>
          </a:xfrm>
          <a:prstGeom prst="rect">
            <a:avLst/>
          </a:prstGeom>
        </p:spPr>
      </p:pic>
      <p:sp>
        <p:nvSpPr>
          <p:cNvPr id="4" name="TextBox 3">
            <a:extLst>
              <a:ext uri="{FF2B5EF4-FFF2-40B4-BE49-F238E27FC236}">
                <a16:creationId xmlns:a16="http://schemas.microsoft.com/office/drawing/2014/main" id="{EA404087-261A-C0A9-A8C2-E950AD1527BE}"/>
              </a:ext>
            </a:extLst>
          </p:cNvPr>
          <p:cNvSpPr txBox="1"/>
          <p:nvPr/>
        </p:nvSpPr>
        <p:spPr>
          <a:xfrm>
            <a:off x="541248" y="1102357"/>
            <a:ext cx="8001000" cy="3416320"/>
          </a:xfrm>
          <a:prstGeom prst="rect">
            <a:avLst/>
          </a:prstGeom>
          <a:noFill/>
        </p:spPr>
        <p:txBody>
          <a:bodyPr wrap="square" lIns="91440" tIns="45720" rIns="91440" bIns="45720" anchor="t">
            <a:spAutoFit/>
          </a:bodyPr>
          <a:lstStyle/>
          <a:p>
            <a:pPr marL="342900" indent="-342900">
              <a:buFont typeface="Arial"/>
              <a:buChar char="•"/>
            </a:pPr>
            <a:r>
              <a:rPr lang="en-US" dirty="0">
                <a:latin typeface="Helvetica"/>
                <a:cs typeface="Helvetica"/>
              </a:rPr>
              <a:t>You are not starting from scratch; you are developing/building on the research proposal you submitted when you applied to GS</a:t>
            </a:r>
          </a:p>
          <a:p>
            <a:endParaRPr lang="en-US" dirty="0">
              <a:latin typeface="Helvetica"/>
              <a:cs typeface="Helvetica"/>
            </a:endParaRPr>
          </a:p>
          <a:p>
            <a:pPr marL="342900" indent="-342900">
              <a:buFont typeface="Arial"/>
              <a:buChar char="•"/>
            </a:pPr>
            <a:r>
              <a:rPr lang="en-US" dirty="0">
                <a:latin typeface="Helvetica"/>
                <a:cs typeface="Helvetica"/>
              </a:rPr>
              <a:t>The process of writing a proposal should help you sharpen, develop, and clarify your ideas, thinking, methodology, etc. It is not a form you just fill out; it is something you craft.</a:t>
            </a:r>
          </a:p>
          <a:p>
            <a:pPr marL="342900" indent="-342900">
              <a:buFont typeface="Arial"/>
              <a:buChar char="•"/>
            </a:pPr>
            <a:endParaRPr lang="en-US" dirty="0">
              <a:latin typeface="Helvetica"/>
              <a:cs typeface="Helvetica"/>
            </a:endParaRPr>
          </a:p>
          <a:p>
            <a:pPr marL="342900" indent="-342900">
              <a:buFont typeface="Arial"/>
              <a:buChar char="•"/>
            </a:pPr>
            <a:r>
              <a:rPr lang="en-US" dirty="0">
                <a:latin typeface="Helvetica"/>
                <a:cs typeface="Helvetica"/>
              </a:rPr>
              <a:t>Good proposals take time – plan for 3 - 4 drafts</a:t>
            </a:r>
            <a:endParaRPr lang="en-US" dirty="0"/>
          </a:p>
          <a:p>
            <a:pPr marL="800100" lvl="1" indent="-342900" algn="l">
              <a:buFont typeface="Arial"/>
              <a:buChar char="•"/>
            </a:pPr>
            <a:r>
              <a:rPr lang="en-US" dirty="0">
                <a:latin typeface="Helvetica"/>
                <a:cs typeface="Helvetica"/>
              </a:rPr>
              <a:t>Ask your supervisor and peers to read and comment on your draft(s); factor in the time it will take for them to get back to you</a:t>
            </a:r>
          </a:p>
          <a:p>
            <a:pPr marL="800100" lvl="1" indent="-342900" algn="l">
              <a:buFont typeface="Arial"/>
              <a:buChar char="•"/>
            </a:pPr>
            <a:endParaRPr lang="en-US" dirty="0">
              <a:latin typeface="Helvetica"/>
              <a:cs typeface="Helvetica"/>
            </a:endParaRPr>
          </a:p>
          <a:p>
            <a:pPr marL="342900" indent="-342900" algn="l">
              <a:buFont typeface="Arial"/>
              <a:buChar char="•"/>
            </a:pPr>
            <a:r>
              <a:rPr lang="en-US" dirty="0">
                <a:latin typeface="Helvetica"/>
                <a:cs typeface="Helvetica"/>
              </a:rPr>
              <a:t>Follow the application instructions </a:t>
            </a:r>
            <a:r>
              <a:rPr lang="en-US" u="sng" dirty="0">
                <a:latin typeface="Helvetica"/>
                <a:cs typeface="Helvetica"/>
              </a:rPr>
              <a:t>carefully</a:t>
            </a:r>
          </a:p>
        </p:txBody>
      </p:sp>
    </p:spTree>
    <p:extLst>
      <p:ext uri="{BB962C8B-B14F-4D97-AF65-F5344CB8AC3E}">
        <p14:creationId xmlns:p14="http://schemas.microsoft.com/office/powerpoint/2010/main" val="678927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20</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
        <p:nvSpPr>
          <p:cNvPr id="2" name="TextBox 1">
            <a:extLst>
              <a:ext uri="{FF2B5EF4-FFF2-40B4-BE49-F238E27FC236}">
                <a16:creationId xmlns:a16="http://schemas.microsoft.com/office/drawing/2014/main" id="{92D0DB47-E2DB-BCB6-3EF9-7E47A47BED63}"/>
              </a:ext>
            </a:extLst>
          </p:cNvPr>
          <p:cNvSpPr txBox="1"/>
          <p:nvPr/>
        </p:nvSpPr>
        <p:spPr>
          <a:xfrm>
            <a:off x="331531" y="913939"/>
            <a:ext cx="8420433" cy="3139321"/>
          </a:xfrm>
          <a:prstGeom prst="rect">
            <a:avLst/>
          </a:prstGeom>
          <a:noFill/>
        </p:spPr>
        <p:txBody>
          <a:bodyPr wrap="square" rtlCol="0">
            <a:spAutoFit/>
          </a:bodyPr>
          <a:lstStyle/>
          <a:p>
            <a:pPr marL="457200" lvl="1" indent="0">
              <a:buNone/>
            </a:pPr>
            <a:r>
              <a:rPr lang="en-CA" dirty="0">
                <a:latin typeface="Helvetica" pitchFamily="2" charset="0"/>
              </a:rPr>
              <a:t>WEAK Research Qs  </a:t>
            </a:r>
          </a:p>
          <a:p>
            <a:pPr lvl="1"/>
            <a:endParaRPr lang="en-CA" dirty="0">
              <a:latin typeface="Helvetica" pitchFamily="2" charset="0"/>
            </a:endParaRPr>
          </a:p>
          <a:p>
            <a:pPr lvl="1"/>
            <a:r>
              <a:rPr lang="en-CA" dirty="0">
                <a:latin typeface="Helvetica" pitchFamily="2" charset="0"/>
              </a:rPr>
              <a:t>Will holding workshops reduce school violence?  </a:t>
            </a:r>
          </a:p>
          <a:p>
            <a:pPr lvl="1"/>
            <a:r>
              <a:rPr lang="en-CA" dirty="0">
                <a:latin typeface="Helvetica" pitchFamily="2" charset="0"/>
              </a:rPr>
              <a:t>Can high school suspension rates be changed?  </a:t>
            </a:r>
          </a:p>
          <a:p>
            <a:pPr lvl="1"/>
            <a:r>
              <a:rPr lang="en-CA" dirty="0">
                <a:latin typeface="Helvetica" pitchFamily="2" charset="0"/>
              </a:rPr>
              <a:t>Can identity be determined by carbon dating? </a:t>
            </a:r>
          </a:p>
          <a:p>
            <a:pPr marL="457200" lvl="1" indent="0">
              <a:buNone/>
            </a:pPr>
            <a:endParaRPr lang="en-CA" dirty="0">
              <a:latin typeface="Helvetica" pitchFamily="2" charset="0"/>
            </a:endParaRPr>
          </a:p>
          <a:p>
            <a:pPr marL="457200" lvl="1" indent="0">
              <a:buNone/>
            </a:pPr>
            <a:r>
              <a:rPr lang="en-CA" dirty="0">
                <a:latin typeface="Helvetica" pitchFamily="2" charset="0"/>
              </a:rPr>
              <a:t>STRONG Research Qs  </a:t>
            </a:r>
          </a:p>
          <a:p>
            <a:pPr lvl="1"/>
            <a:endParaRPr lang="en-CA" dirty="0">
              <a:latin typeface="Helvetica" pitchFamily="2" charset="0"/>
            </a:endParaRPr>
          </a:p>
          <a:p>
            <a:pPr lvl="1"/>
            <a:r>
              <a:rPr lang="en-CA" dirty="0">
                <a:latin typeface="Helvetica" pitchFamily="2" charset="0"/>
              </a:rPr>
              <a:t>Will one-hour hands-on car seat training sessions reduce child motor vehicle injuries in Winnipeg?</a:t>
            </a:r>
            <a:endParaRPr lang="en-US" dirty="0">
              <a:latin typeface="Helvetica" pitchFamily="2" charset="0"/>
            </a:endParaRPr>
          </a:p>
          <a:p>
            <a:endParaRPr lang="en-US" dirty="0"/>
          </a:p>
        </p:txBody>
      </p:sp>
      <p:sp>
        <p:nvSpPr>
          <p:cNvPr id="4" name="TextBox 3">
            <a:extLst>
              <a:ext uri="{FF2B5EF4-FFF2-40B4-BE49-F238E27FC236}">
                <a16:creationId xmlns:a16="http://schemas.microsoft.com/office/drawing/2014/main" id="{6768203F-C6A1-D9F4-C358-24BF6A1E88DE}"/>
              </a:ext>
            </a:extLst>
          </p:cNvPr>
          <p:cNvSpPr txBox="1"/>
          <p:nvPr/>
        </p:nvSpPr>
        <p:spPr>
          <a:xfrm>
            <a:off x="708481" y="261978"/>
            <a:ext cx="4279954" cy="523220"/>
          </a:xfrm>
          <a:prstGeom prst="rect">
            <a:avLst/>
          </a:prstGeom>
          <a:noFill/>
        </p:spPr>
        <p:txBody>
          <a:bodyPr wrap="none" rtlCol="0">
            <a:spAutoFit/>
          </a:bodyPr>
          <a:lstStyle/>
          <a:p>
            <a:r>
              <a:rPr lang="en-US" sz="2800" b="1" dirty="0">
                <a:solidFill>
                  <a:srgbClr val="C10000"/>
                </a:solidFill>
                <a:latin typeface="Helvetica"/>
                <a:ea typeface="+mj-ea"/>
              </a:rPr>
              <a:t>General Versus Specific</a:t>
            </a:r>
          </a:p>
        </p:txBody>
      </p:sp>
    </p:spTree>
    <p:extLst>
      <p:ext uri="{BB962C8B-B14F-4D97-AF65-F5344CB8AC3E}">
        <p14:creationId xmlns:p14="http://schemas.microsoft.com/office/powerpoint/2010/main" val="38947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research paper&#10;&#10;Description automatically generated">
            <a:hlinkClick r:id="rId3"/>
            <a:extLst>
              <a:ext uri="{FF2B5EF4-FFF2-40B4-BE49-F238E27FC236}">
                <a16:creationId xmlns:a16="http://schemas.microsoft.com/office/drawing/2014/main" id="{84DCF0D3-5CA2-35F1-4023-F80F417B972F}"/>
              </a:ext>
            </a:extLst>
          </p:cNvPr>
          <p:cNvPicPr>
            <a:picLocks noGrp="1" noChangeAspect="1"/>
          </p:cNvPicPr>
          <p:nvPr>
            <p:ph idx="1"/>
          </p:nvPr>
        </p:nvPicPr>
        <p:blipFill>
          <a:blip r:embed="rId4"/>
          <a:stretch>
            <a:fillRect/>
          </a:stretch>
        </p:blipFill>
        <p:spPr>
          <a:xfrm>
            <a:off x="2383542" y="0"/>
            <a:ext cx="6158822" cy="5160398"/>
          </a:xfrm>
        </p:spPr>
      </p:pic>
      <p:sp>
        <p:nvSpPr>
          <p:cNvPr id="6" name="TextBox 5">
            <a:extLst>
              <a:ext uri="{FF2B5EF4-FFF2-40B4-BE49-F238E27FC236}">
                <a16:creationId xmlns:a16="http://schemas.microsoft.com/office/drawing/2014/main" id="{55902848-6C46-C95E-F8D3-DC9227B0F1E1}"/>
              </a:ext>
            </a:extLst>
          </p:cNvPr>
          <p:cNvSpPr txBox="1"/>
          <p:nvPr/>
        </p:nvSpPr>
        <p:spPr>
          <a:xfrm>
            <a:off x="0" y="0"/>
            <a:ext cx="2378023" cy="369332"/>
          </a:xfrm>
          <a:prstGeom prst="rect">
            <a:avLst/>
          </a:prstGeom>
          <a:noFill/>
        </p:spPr>
        <p:txBody>
          <a:bodyPr wrap="none" rtlCol="0">
            <a:spAutoFit/>
          </a:bodyPr>
          <a:lstStyle/>
          <a:p>
            <a:r>
              <a:rPr lang="en-US" dirty="0">
                <a:latin typeface="Helvetica" pitchFamily="2" charset="0"/>
              </a:rPr>
              <a:t>From </a:t>
            </a:r>
            <a:r>
              <a:rPr lang="en-US" dirty="0">
                <a:latin typeface="Helvetica" pitchFamily="2" charset="0"/>
                <a:hlinkClick r:id="rId3"/>
              </a:rPr>
              <a:t>York University</a:t>
            </a:r>
            <a:r>
              <a:rPr lang="en-US" dirty="0">
                <a:latin typeface="Helvetica" pitchFamily="2" charset="0"/>
              </a:rPr>
              <a:t>:</a:t>
            </a:r>
          </a:p>
        </p:txBody>
      </p:sp>
    </p:spTree>
    <p:extLst>
      <p:ext uri="{BB962C8B-B14F-4D97-AF65-F5344CB8AC3E}">
        <p14:creationId xmlns:p14="http://schemas.microsoft.com/office/powerpoint/2010/main" val="370487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page with red text&#10;&#10;Description automatically generated">
            <a:hlinkClick r:id="rId3"/>
            <a:extLst>
              <a:ext uri="{FF2B5EF4-FFF2-40B4-BE49-F238E27FC236}">
                <a16:creationId xmlns:a16="http://schemas.microsoft.com/office/drawing/2014/main" id="{E8269F4A-E766-88D4-BC36-C1DE2F6A7A15}"/>
              </a:ext>
            </a:extLst>
          </p:cNvPr>
          <p:cNvPicPr>
            <a:picLocks noGrp="1" noChangeAspect="1"/>
          </p:cNvPicPr>
          <p:nvPr>
            <p:ph idx="1"/>
          </p:nvPr>
        </p:nvPicPr>
        <p:blipFill>
          <a:blip r:embed="rId4"/>
          <a:stretch>
            <a:fillRect/>
          </a:stretch>
        </p:blipFill>
        <p:spPr>
          <a:xfrm>
            <a:off x="1" y="0"/>
            <a:ext cx="9144000" cy="4738558"/>
          </a:xfrm>
        </p:spPr>
      </p:pic>
      <p:sp>
        <p:nvSpPr>
          <p:cNvPr id="6" name="TextBox 5">
            <a:extLst>
              <a:ext uri="{FF2B5EF4-FFF2-40B4-BE49-F238E27FC236}">
                <a16:creationId xmlns:a16="http://schemas.microsoft.com/office/drawing/2014/main" id="{3C18480B-3E2E-9C70-7895-82620752EF7D}"/>
              </a:ext>
            </a:extLst>
          </p:cNvPr>
          <p:cNvSpPr txBox="1"/>
          <p:nvPr/>
        </p:nvSpPr>
        <p:spPr>
          <a:xfrm>
            <a:off x="140677" y="4738558"/>
            <a:ext cx="2119555" cy="369332"/>
          </a:xfrm>
          <a:prstGeom prst="rect">
            <a:avLst/>
          </a:prstGeom>
          <a:noFill/>
        </p:spPr>
        <p:txBody>
          <a:bodyPr wrap="none" rtlCol="0">
            <a:spAutoFit/>
          </a:bodyPr>
          <a:lstStyle/>
          <a:p>
            <a:r>
              <a:rPr lang="en-US" dirty="0"/>
              <a:t>From </a:t>
            </a:r>
            <a:r>
              <a:rPr lang="en-US" dirty="0">
                <a:hlinkClick r:id="rId3"/>
              </a:rPr>
              <a:t>York University</a:t>
            </a:r>
            <a:endParaRPr lang="en-US" dirty="0"/>
          </a:p>
        </p:txBody>
      </p:sp>
    </p:spTree>
    <p:extLst>
      <p:ext uri="{BB962C8B-B14F-4D97-AF65-F5344CB8AC3E}">
        <p14:creationId xmlns:p14="http://schemas.microsoft.com/office/powerpoint/2010/main" val="2601066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23</a:t>
            </a:fld>
            <a:endParaRPr lang="en-US" dirty="0">
              <a:solidFill>
                <a:schemeClr val="bg1"/>
              </a:solidFill>
              <a:latin typeface="Helvetica"/>
              <a:cs typeface="Helvetica"/>
            </a:endParaRPr>
          </a:p>
        </p:txBody>
      </p:sp>
      <p:pic>
        <p:nvPicPr>
          <p:cNvPr id="11" name="Picture 10">
            <a:extLst>
              <a:ext uri="{FF2B5EF4-FFF2-40B4-BE49-F238E27FC236}">
                <a16:creationId xmlns:a16="http://schemas.microsoft.com/office/drawing/2014/main" id="{F1055E60-081E-443A-93C0-22F231D187C1}"/>
              </a:ext>
            </a:extLst>
          </p:cNvPr>
          <p:cNvPicPr>
            <a:picLocks noChangeAspect="1"/>
          </p:cNvPicPr>
          <p:nvPr/>
        </p:nvPicPr>
        <p:blipFill>
          <a:blip r:embed="rId3"/>
          <a:stretch>
            <a:fillRect/>
          </a:stretch>
        </p:blipFill>
        <p:spPr>
          <a:xfrm>
            <a:off x="198760" y="4665367"/>
            <a:ext cx="2032238" cy="406987"/>
          </a:xfrm>
          <a:prstGeom prst="rect">
            <a:avLst/>
          </a:prstGeom>
        </p:spPr>
      </p:pic>
      <p:pic>
        <p:nvPicPr>
          <p:cNvPr id="6" name="Picture 5" descr="A screenshot of a application&#10;&#10;Description automatically generated">
            <a:extLst>
              <a:ext uri="{FF2B5EF4-FFF2-40B4-BE49-F238E27FC236}">
                <a16:creationId xmlns:a16="http://schemas.microsoft.com/office/drawing/2014/main" id="{28FFC53A-C01D-3F97-2693-41D57BA8D7FC}"/>
              </a:ext>
            </a:extLst>
          </p:cNvPr>
          <p:cNvPicPr>
            <a:picLocks noChangeAspect="1"/>
          </p:cNvPicPr>
          <p:nvPr/>
        </p:nvPicPr>
        <p:blipFill>
          <a:blip r:embed="rId4"/>
          <a:stretch>
            <a:fillRect/>
          </a:stretch>
        </p:blipFill>
        <p:spPr>
          <a:xfrm>
            <a:off x="798192" y="0"/>
            <a:ext cx="7547616" cy="5143500"/>
          </a:xfrm>
          <a:prstGeom prst="rect">
            <a:avLst/>
          </a:prstGeom>
        </p:spPr>
      </p:pic>
    </p:spTree>
    <p:extLst>
      <p:ext uri="{BB962C8B-B14F-4D97-AF65-F5344CB8AC3E}">
        <p14:creationId xmlns:p14="http://schemas.microsoft.com/office/powerpoint/2010/main" val="116530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24</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
        <p:nvSpPr>
          <p:cNvPr id="4" name="TextBox 3">
            <a:extLst>
              <a:ext uri="{FF2B5EF4-FFF2-40B4-BE49-F238E27FC236}">
                <a16:creationId xmlns:a16="http://schemas.microsoft.com/office/drawing/2014/main" id="{6768203F-C6A1-D9F4-C358-24BF6A1E88DE}"/>
              </a:ext>
            </a:extLst>
          </p:cNvPr>
          <p:cNvSpPr txBox="1"/>
          <p:nvPr/>
        </p:nvSpPr>
        <p:spPr>
          <a:xfrm>
            <a:off x="339969" y="261978"/>
            <a:ext cx="8970226" cy="523220"/>
          </a:xfrm>
          <a:prstGeom prst="rect">
            <a:avLst/>
          </a:prstGeom>
          <a:noFill/>
        </p:spPr>
        <p:txBody>
          <a:bodyPr wrap="square" rtlCol="0">
            <a:spAutoFit/>
          </a:bodyPr>
          <a:lstStyle/>
          <a:p>
            <a:r>
              <a:rPr lang="en-US" sz="2800" b="1" dirty="0">
                <a:solidFill>
                  <a:srgbClr val="C10000"/>
                </a:solidFill>
                <a:latin typeface="Helvetica"/>
                <a:ea typeface="+mj-ea"/>
              </a:rPr>
              <a:t>Note the Use of Subheadings (2 pp Doctoral App)</a:t>
            </a:r>
          </a:p>
        </p:txBody>
      </p:sp>
      <p:pic>
        <p:nvPicPr>
          <p:cNvPr id="6" name="Picture 5" descr="A close-up of a document&#10;&#10;Description automatically generated">
            <a:hlinkClick r:id="rId4"/>
            <a:extLst>
              <a:ext uri="{FF2B5EF4-FFF2-40B4-BE49-F238E27FC236}">
                <a16:creationId xmlns:a16="http://schemas.microsoft.com/office/drawing/2014/main" id="{299CD1C4-CB0D-F23A-C7C3-9A4A1FD2C32D}"/>
              </a:ext>
            </a:extLst>
          </p:cNvPr>
          <p:cNvPicPr>
            <a:picLocks noChangeAspect="1"/>
          </p:cNvPicPr>
          <p:nvPr/>
        </p:nvPicPr>
        <p:blipFill>
          <a:blip r:embed="rId5"/>
          <a:stretch>
            <a:fillRect/>
          </a:stretch>
        </p:blipFill>
        <p:spPr>
          <a:xfrm>
            <a:off x="1214879" y="785198"/>
            <a:ext cx="6227299" cy="4361794"/>
          </a:xfrm>
          <a:prstGeom prst="rect">
            <a:avLst/>
          </a:prstGeom>
        </p:spPr>
      </p:pic>
    </p:spTree>
    <p:extLst>
      <p:ext uri="{BB962C8B-B14F-4D97-AF65-F5344CB8AC3E}">
        <p14:creationId xmlns:p14="http://schemas.microsoft.com/office/powerpoint/2010/main" val="320055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25</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
        <p:nvSpPr>
          <p:cNvPr id="2" name="TextBox 1">
            <a:extLst>
              <a:ext uri="{FF2B5EF4-FFF2-40B4-BE49-F238E27FC236}">
                <a16:creationId xmlns:a16="http://schemas.microsoft.com/office/drawing/2014/main" id="{92D0DB47-E2DB-BCB6-3EF9-7E47A47BED63}"/>
              </a:ext>
            </a:extLst>
          </p:cNvPr>
          <p:cNvSpPr txBox="1"/>
          <p:nvPr/>
        </p:nvSpPr>
        <p:spPr>
          <a:xfrm>
            <a:off x="750964" y="913939"/>
            <a:ext cx="8001000" cy="2308324"/>
          </a:xfrm>
          <a:prstGeom prst="rect">
            <a:avLst/>
          </a:prstGeom>
          <a:noFill/>
        </p:spPr>
        <p:txBody>
          <a:bodyPr wrap="square" rtlCol="0">
            <a:spAutoFit/>
          </a:bodyPr>
          <a:lstStyle/>
          <a:p>
            <a:r>
              <a:rPr lang="en-US" dirty="0">
                <a:latin typeface="Helvetica" pitchFamily="2" charset="0"/>
              </a:rPr>
              <a:t>Not necessarily in your discipline therefore:</a:t>
            </a:r>
          </a:p>
          <a:p>
            <a:endParaRPr lang="en-US" dirty="0">
              <a:latin typeface="Helvetica" pitchFamily="2" charset="0"/>
            </a:endParaRPr>
          </a:p>
          <a:p>
            <a:pPr marL="285750" indent="-285750">
              <a:buFont typeface="Arial" panose="020B0604020202020204" pitchFamily="34" charset="0"/>
              <a:buChar char="•"/>
            </a:pPr>
            <a:r>
              <a:rPr lang="en-US" dirty="0">
                <a:latin typeface="Helvetica" pitchFamily="2" charset="0"/>
              </a:rPr>
              <a:t>avoid jargon, specialized language, explain concepts and methods so that they can be understood by a non-specialist</a:t>
            </a:r>
          </a:p>
          <a:p>
            <a:endParaRPr lang="en-US" dirty="0">
              <a:latin typeface="Helvetica" pitchFamily="2" charset="0"/>
            </a:endParaRPr>
          </a:p>
          <a:p>
            <a:pPr marL="285750" indent="-285750">
              <a:buFont typeface="Arial" panose="020B0604020202020204" pitchFamily="34" charset="0"/>
              <a:buChar char="•"/>
            </a:pPr>
            <a:r>
              <a:rPr lang="en-US" dirty="0">
                <a:latin typeface="Helvetica" pitchFamily="2" charset="0"/>
              </a:rPr>
              <a:t>the scholarship-writing genre is unique; this is not an essay or thesis. Write in a journalistic style that emulates a magazine pitched to a specialist audience such as </a:t>
            </a:r>
            <a:r>
              <a:rPr lang="en-US" i="1" dirty="0">
                <a:latin typeface="Helvetica" pitchFamily="2" charset="0"/>
              </a:rPr>
              <a:t>Nature</a:t>
            </a:r>
            <a:r>
              <a:rPr lang="en-US" dirty="0">
                <a:latin typeface="Helvetica" pitchFamily="2" charset="0"/>
              </a:rPr>
              <a:t>, </a:t>
            </a:r>
            <a:r>
              <a:rPr lang="en-US" i="1" dirty="0">
                <a:latin typeface="Helvetica" pitchFamily="2" charset="0"/>
              </a:rPr>
              <a:t>The Economist.</a:t>
            </a:r>
          </a:p>
        </p:txBody>
      </p:sp>
      <p:sp>
        <p:nvSpPr>
          <p:cNvPr id="4" name="TextBox 3">
            <a:extLst>
              <a:ext uri="{FF2B5EF4-FFF2-40B4-BE49-F238E27FC236}">
                <a16:creationId xmlns:a16="http://schemas.microsoft.com/office/drawing/2014/main" id="{6768203F-C6A1-D9F4-C358-24BF6A1E88DE}"/>
              </a:ext>
            </a:extLst>
          </p:cNvPr>
          <p:cNvSpPr txBox="1"/>
          <p:nvPr/>
        </p:nvSpPr>
        <p:spPr>
          <a:xfrm>
            <a:off x="708481" y="261978"/>
            <a:ext cx="3700052" cy="523220"/>
          </a:xfrm>
          <a:prstGeom prst="rect">
            <a:avLst/>
          </a:prstGeom>
          <a:noFill/>
        </p:spPr>
        <p:txBody>
          <a:bodyPr wrap="none" rtlCol="0">
            <a:spAutoFit/>
          </a:bodyPr>
          <a:lstStyle/>
          <a:p>
            <a:r>
              <a:rPr lang="en-US" sz="2800" b="1" dirty="0">
                <a:solidFill>
                  <a:srgbClr val="C10000"/>
                </a:solidFill>
                <a:latin typeface="Helvetica"/>
                <a:ea typeface="+mj-ea"/>
              </a:rPr>
              <a:t>Know your audience</a:t>
            </a:r>
          </a:p>
        </p:txBody>
      </p:sp>
    </p:spTree>
    <p:extLst>
      <p:ext uri="{BB962C8B-B14F-4D97-AF65-F5344CB8AC3E}">
        <p14:creationId xmlns:p14="http://schemas.microsoft.com/office/powerpoint/2010/main" val="283988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26</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
        <p:nvSpPr>
          <p:cNvPr id="2" name="TextBox 1">
            <a:extLst>
              <a:ext uri="{FF2B5EF4-FFF2-40B4-BE49-F238E27FC236}">
                <a16:creationId xmlns:a16="http://schemas.microsoft.com/office/drawing/2014/main" id="{92D0DB47-E2DB-BCB6-3EF9-7E47A47BED63}"/>
              </a:ext>
            </a:extLst>
          </p:cNvPr>
          <p:cNvSpPr txBox="1"/>
          <p:nvPr/>
        </p:nvSpPr>
        <p:spPr>
          <a:xfrm>
            <a:off x="772105" y="1301087"/>
            <a:ext cx="7790575" cy="2585323"/>
          </a:xfrm>
          <a:prstGeom prst="rect">
            <a:avLst/>
          </a:prstGeom>
          <a:noFill/>
        </p:spPr>
        <p:txBody>
          <a:bodyPr wrap="square" rtlCol="0">
            <a:spAutoFit/>
          </a:bodyPr>
          <a:lstStyle/>
          <a:p>
            <a:pPr marL="742950" lvl="1" indent="-285750">
              <a:buFont typeface="Arial" panose="020B0604020202020204" pitchFamily="34" charset="0"/>
              <a:buChar char="•"/>
            </a:pPr>
            <a:r>
              <a:rPr lang="en-US" sz="1800" dirty="0">
                <a:latin typeface="Helvetica" pitchFamily="2" charset="0"/>
              </a:rPr>
              <a:t>Wrote too much under the background section, should not be more than 1/3 of the page.</a:t>
            </a:r>
          </a:p>
          <a:p>
            <a:pPr marL="742950" lvl="1" indent="-285750">
              <a:buFont typeface="Arial" panose="020B0604020202020204" pitchFamily="34" charset="0"/>
              <a:buChar char="•"/>
            </a:pPr>
            <a:endParaRPr lang="en-US" sz="1800" dirty="0">
              <a:latin typeface="Helvetica" pitchFamily="2" charset="0"/>
            </a:endParaRPr>
          </a:p>
          <a:p>
            <a:pPr marL="742950" lvl="1" indent="-285750">
              <a:buFont typeface="Arial" panose="020B0604020202020204" pitchFamily="34" charset="0"/>
              <a:buChar char="•"/>
            </a:pPr>
            <a:r>
              <a:rPr lang="en-US" sz="1800" dirty="0">
                <a:latin typeface="Helvetica" pitchFamily="2" charset="0"/>
              </a:rPr>
              <a:t>Methodology is weak – not enough information on how the research will be carried and whether it’s feasible within the time period of their study.</a:t>
            </a:r>
          </a:p>
          <a:p>
            <a:pPr marL="742950" lvl="1" indent="-285750">
              <a:buFont typeface="Arial" panose="020B0604020202020204" pitchFamily="34" charset="0"/>
              <a:buChar char="•"/>
            </a:pPr>
            <a:endParaRPr lang="en-US" sz="1800" dirty="0">
              <a:latin typeface="Helvetica" pitchFamily="2" charset="0"/>
            </a:endParaRPr>
          </a:p>
          <a:p>
            <a:pPr marL="742950" lvl="1" indent="-285750">
              <a:buFont typeface="Arial" panose="020B0604020202020204" pitchFamily="34" charset="0"/>
              <a:buChar char="•"/>
            </a:pPr>
            <a:r>
              <a:rPr lang="en-US" sz="1800" dirty="0">
                <a:latin typeface="Helvetica" pitchFamily="2" charset="0"/>
              </a:rPr>
              <a:t>Too much jargon or too technical – the proposal needs to be written in a lay person language</a:t>
            </a:r>
          </a:p>
        </p:txBody>
      </p:sp>
      <p:sp>
        <p:nvSpPr>
          <p:cNvPr id="4" name="TextBox 3">
            <a:extLst>
              <a:ext uri="{FF2B5EF4-FFF2-40B4-BE49-F238E27FC236}">
                <a16:creationId xmlns:a16="http://schemas.microsoft.com/office/drawing/2014/main" id="{6768203F-C6A1-D9F4-C358-24BF6A1E88DE}"/>
              </a:ext>
            </a:extLst>
          </p:cNvPr>
          <p:cNvSpPr txBox="1"/>
          <p:nvPr/>
        </p:nvSpPr>
        <p:spPr>
          <a:xfrm>
            <a:off x="772105" y="485544"/>
            <a:ext cx="2917786" cy="523220"/>
          </a:xfrm>
          <a:prstGeom prst="rect">
            <a:avLst/>
          </a:prstGeom>
          <a:noFill/>
        </p:spPr>
        <p:txBody>
          <a:bodyPr wrap="none" rtlCol="0">
            <a:spAutoFit/>
          </a:bodyPr>
          <a:lstStyle/>
          <a:p>
            <a:r>
              <a:rPr lang="en-US" sz="2800" b="1" dirty="0">
                <a:solidFill>
                  <a:srgbClr val="C10000"/>
                </a:solidFill>
                <a:latin typeface="Helvetica"/>
                <a:ea typeface="+mj-ea"/>
              </a:rPr>
              <a:t>Common Errors</a:t>
            </a:r>
          </a:p>
        </p:txBody>
      </p:sp>
    </p:spTree>
    <p:extLst>
      <p:ext uri="{BB962C8B-B14F-4D97-AF65-F5344CB8AC3E}">
        <p14:creationId xmlns:p14="http://schemas.microsoft.com/office/powerpoint/2010/main" val="16246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27</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081669"/>
            <a:ext cx="8001000" cy="30530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n-US" sz="2000" dirty="0">
                <a:latin typeface="Helvetica"/>
                <a:cs typeface="Helvetica"/>
                <a:hlinkClick r:id="rId2"/>
              </a:rPr>
              <a:t>Write a Research Proposal</a:t>
            </a:r>
            <a:endParaRPr lang="en-US" sz="2000" dirty="0">
              <a:latin typeface="Helvetica"/>
              <a:cs typeface="Helvetica"/>
            </a:endParaRPr>
          </a:p>
          <a:p>
            <a:pPr marL="914400" lvl="1" indent="-457200" algn="l">
              <a:buFont typeface="Arial"/>
              <a:buChar char="•"/>
            </a:pPr>
            <a:r>
              <a:rPr lang="en-US" sz="1800" dirty="0">
                <a:latin typeface="Helvetica"/>
                <a:cs typeface="Helvetica"/>
                <a:hlinkClick r:id="rId3"/>
              </a:rPr>
              <a:t>Organizing your research proposal</a:t>
            </a:r>
            <a:endParaRPr lang="en-US" sz="1800" dirty="0">
              <a:latin typeface="Helvetica"/>
              <a:cs typeface="Helvetica"/>
            </a:endParaRPr>
          </a:p>
          <a:p>
            <a:pPr marL="914400" lvl="1" indent="-457200" algn="l">
              <a:buFont typeface="Arial"/>
              <a:buChar char="•"/>
            </a:pPr>
            <a:endParaRPr lang="en-US" sz="2000" dirty="0">
              <a:latin typeface="Helvetica"/>
              <a:cs typeface="Helvetica"/>
              <a:hlinkClick r:id="rId4"/>
            </a:endParaRPr>
          </a:p>
          <a:p>
            <a:pPr lvl="1" algn="l"/>
            <a:r>
              <a:rPr lang="en-US" sz="2000" dirty="0">
                <a:latin typeface="Helvetica"/>
                <a:cs typeface="Helvetica"/>
                <a:hlinkClick r:id="rId4"/>
              </a:rPr>
              <a:t>How to Write a Research Question</a:t>
            </a:r>
            <a:endParaRPr lang="en-US" sz="2000" dirty="0">
              <a:latin typeface="Helvetica"/>
              <a:cs typeface="Helvetica"/>
            </a:endParaRPr>
          </a:p>
          <a:p>
            <a:pPr lvl="1" algn="l"/>
            <a:endParaRPr lang="en-US" sz="2000" dirty="0">
              <a:latin typeface="Helvetica"/>
              <a:cs typeface="Helvetica"/>
            </a:endParaRPr>
          </a:p>
          <a:p>
            <a:pPr lvl="1" algn="l"/>
            <a:r>
              <a:rPr lang="en-US" sz="2000" dirty="0">
                <a:latin typeface="Helvetica"/>
                <a:cs typeface="Helvetica"/>
                <a:hlinkClick r:id="rId5"/>
              </a:rPr>
              <a:t>SSHRC Proposal Writing Tips</a:t>
            </a:r>
            <a:endParaRPr lang="en-US" sz="2000" dirty="0">
              <a:latin typeface="Helvetica"/>
              <a:cs typeface="Helvetica"/>
            </a:endParaRPr>
          </a:p>
          <a:p>
            <a:pPr lvl="1" algn="l"/>
            <a:endParaRPr lang="en-US" sz="2000" dirty="0">
              <a:latin typeface="Helvetica"/>
              <a:cs typeface="Helvetica"/>
            </a:endParaRPr>
          </a:p>
          <a:p>
            <a:pPr lvl="1" algn="l"/>
            <a:r>
              <a:rPr lang="en-US" sz="2000" dirty="0">
                <a:latin typeface="Helvetica"/>
                <a:cs typeface="Helvetica"/>
                <a:hlinkClick r:id="rId6"/>
              </a:rPr>
              <a:t>SFU Library writing services and resources for graduate students</a:t>
            </a:r>
            <a:endParaRPr lang="en-US" sz="20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7"/>
          <a:stretch>
            <a:fillRect/>
          </a:stretch>
        </p:blipFill>
        <p:spPr>
          <a:xfrm>
            <a:off x="198760" y="4665367"/>
            <a:ext cx="2032238" cy="406987"/>
          </a:xfrm>
          <a:prstGeom prst="rect">
            <a:avLst/>
          </a:prstGeom>
        </p:spPr>
      </p:pic>
      <p:sp>
        <p:nvSpPr>
          <p:cNvPr id="3" name="TextBox 2">
            <a:extLst>
              <a:ext uri="{FF2B5EF4-FFF2-40B4-BE49-F238E27FC236}">
                <a16:creationId xmlns:a16="http://schemas.microsoft.com/office/drawing/2014/main" id="{00C11359-5922-4B93-12CA-9D202BA407B5}"/>
              </a:ext>
            </a:extLst>
          </p:cNvPr>
          <p:cNvSpPr txBox="1"/>
          <p:nvPr/>
        </p:nvSpPr>
        <p:spPr>
          <a:xfrm>
            <a:off x="769433" y="261979"/>
            <a:ext cx="5091435" cy="523220"/>
          </a:xfrm>
          <a:prstGeom prst="rect">
            <a:avLst/>
          </a:prstGeom>
          <a:noFill/>
        </p:spPr>
        <p:txBody>
          <a:bodyPr wrap="square" rtlCol="0">
            <a:spAutoFit/>
          </a:bodyPr>
          <a:lstStyle/>
          <a:p>
            <a:r>
              <a:rPr lang="en-US" sz="2800" b="1" dirty="0">
                <a:solidFill>
                  <a:srgbClr val="C10000"/>
                </a:solidFill>
                <a:latin typeface="Helvetica"/>
                <a:ea typeface="+mj-ea"/>
              </a:rPr>
              <a:t>Additional Resources</a:t>
            </a:r>
          </a:p>
        </p:txBody>
      </p:sp>
    </p:spTree>
    <p:extLst>
      <p:ext uri="{BB962C8B-B14F-4D97-AF65-F5344CB8AC3E}">
        <p14:creationId xmlns:p14="http://schemas.microsoft.com/office/powerpoint/2010/main" val="121670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28</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
        <p:nvSpPr>
          <p:cNvPr id="2" name="TextBox 1">
            <a:extLst>
              <a:ext uri="{FF2B5EF4-FFF2-40B4-BE49-F238E27FC236}">
                <a16:creationId xmlns:a16="http://schemas.microsoft.com/office/drawing/2014/main" id="{92D0DB47-E2DB-BCB6-3EF9-7E47A47BED63}"/>
              </a:ext>
            </a:extLst>
          </p:cNvPr>
          <p:cNvSpPr txBox="1"/>
          <p:nvPr/>
        </p:nvSpPr>
        <p:spPr>
          <a:xfrm>
            <a:off x="676712" y="1313619"/>
            <a:ext cx="7790575" cy="1754326"/>
          </a:xfrm>
          <a:prstGeom prst="rect">
            <a:avLst/>
          </a:prstGeom>
          <a:noFill/>
        </p:spPr>
        <p:txBody>
          <a:bodyPr wrap="square" rtlCol="0">
            <a:spAutoFit/>
          </a:bodyPr>
          <a:lstStyle/>
          <a:p>
            <a:pPr marL="742950" lvl="1" indent="-285750">
              <a:buFont typeface="Arial" panose="020B0604020202020204" pitchFamily="34" charset="0"/>
              <a:buChar char="•"/>
            </a:pPr>
            <a:r>
              <a:rPr lang="en-US" sz="1800" dirty="0">
                <a:latin typeface="Helvetica" pitchFamily="2" charset="0"/>
              </a:rPr>
              <a:t>You can spend all your time reading “how to” guides. Don’t.</a:t>
            </a:r>
          </a:p>
          <a:p>
            <a:pPr marL="742950" lvl="1" indent="-285750">
              <a:buFont typeface="Arial" panose="020B0604020202020204" pitchFamily="34" charset="0"/>
              <a:buChar char="•"/>
            </a:pPr>
            <a:endParaRPr lang="en-US" dirty="0">
              <a:latin typeface="Helvetica" pitchFamily="2" charset="0"/>
            </a:endParaRPr>
          </a:p>
          <a:p>
            <a:pPr marL="742950" lvl="1" indent="-285750">
              <a:buFont typeface="Arial" panose="020B0604020202020204" pitchFamily="34" charset="0"/>
              <a:buChar char="•"/>
            </a:pPr>
            <a:endParaRPr lang="en-US" sz="1800" dirty="0">
              <a:latin typeface="Helvetica" pitchFamily="2" charset="0"/>
            </a:endParaRPr>
          </a:p>
          <a:p>
            <a:pPr marL="742950" lvl="1" indent="-285750">
              <a:buFont typeface="Arial" panose="020B0604020202020204" pitchFamily="34" charset="0"/>
              <a:buChar char="•"/>
            </a:pPr>
            <a:r>
              <a:rPr lang="en-US" dirty="0">
                <a:latin typeface="Helvetica" pitchFamily="2" charset="0"/>
              </a:rPr>
              <a:t>“Writing is the art of applying the ass to the seat.” </a:t>
            </a:r>
            <a:r>
              <a:rPr lang="en-US" i="1" dirty="0">
                <a:latin typeface="Helvetica" pitchFamily="2" charset="0"/>
              </a:rPr>
              <a:t>Dorothy Parker</a:t>
            </a:r>
          </a:p>
          <a:p>
            <a:pPr marL="742950" lvl="1" indent="-285750">
              <a:buFont typeface="Arial" panose="020B0604020202020204" pitchFamily="34" charset="0"/>
              <a:buChar char="•"/>
            </a:pPr>
            <a:endParaRPr lang="en-US" sz="1800" i="1" dirty="0">
              <a:latin typeface="Helvetica" pitchFamily="2" charset="0"/>
            </a:endParaRPr>
          </a:p>
          <a:p>
            <a:pPr marL="742950" lvl="1" indent="-285750">
              <a:buFont typeface="Arial" panose="020B0604020202020204" pitchFamily="34" charset="0"/>
              <a:buChar char="•"/>
            </a:pPr>
            <a:endParaRPr lang="en-US" sz="1800" i="1" dirty="0">
              <a:latin typeface="Helvetica" pitchFamily="2" charset="0"/>
            </a:endParaRPr>
          </a:p>
        </p:txBody>
      </p:sp>
      <p:sp>
        <p:nvSpPr>
          <p:cNvPr id="4" name="TextBox 3">
            <a:extLst>
              <a:ext uri="{FF2B5EF4-FFF2-40B4-BE49-F238E27FC236}">
                <a16:creationId xmlns:a16="http://schemas.microsoft.com/office/drawing/2014/main" id="{6768203F-C6A1-D9F4-C358-24BF6A1E88DE}"/>
              </a:ext>
            </a:extLst>
          </p:cNvPr>
          <p:cNvSpPr txBox="1"/>
          <p:nvPr/>
        </p:nvSpPr>
        <p:spPr>
          <a:xfrm>
            <a:off x="772105" y="485544"/>
            <a:ext cx="3938707" cy="523220"/>
          </a:xfrm>
          <a:prstGeom prst="rect">
            <a:avLst/>
          </a:prstGeom>
          <a:noFill/>
        </p:spPr>
        <p:txBody>
          <a:bodyPr wrap="none" rtlCol="0">
            <a:spAutoFit/>
          </a:bodyPr>
          <a:lstStyle/>
          <a:p>
            <a:r>
              <a:rPr lang="en-US" sz="2800" b="1" dirty="0">
                <a:solidFill>
                  <a:srgbClr val="C10000"/>
                </a:solidFill>
                <a:latin typeface="Helvetica"/>
                <a:ea typeface="+mj-ea"/>
              </a:rPr>
              <a:t>Final Words of Advice</a:t>
            </a:r>
          </a:p>
        </p:txBody>
      </p:sp>
    </p:spTree>
    <p:extLst>
      <p:ext uri="{BB962C8B-B14F-4D97-AF65-F5344CB8AC3E}">
        <p14:creationId xmlns:p14="http://schemas.microsoft.com/office/powerpoint/2010/main" val="56308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3</a:t>
            </a:fld>
            <a:endParaRPr lang="en-US">
              <a:solidFill>
                <a:schemeClr val="bg1"/>
              </a:solidFill>
              <a:latin typeface="Helvetica"/>
              <a:cs typeface="Helvetica"/>
            </a:endParaRPr>
          </a:p>
        </p:txBody>
      </p:sp>
      <p:sp>
        <p:nvSpPr>
          <p:cNvPr id="9" name="Rectangle 2"/>
          <p:cNvSpPr txBox="1">
            <a:spLocks noChangeArrowheads="1"/>
          </p:cNvSpPr>
          <p:nvPr/>
        </p:nvSpPr>
        <p:spPr>
          <a:xfrm>
            <a:off x="541248" y="144650"/>
            <a:ext cx="80010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C10000"/>
                </a:solidFill>
                <a:latin typeface="Helvetica"/>
                <a:cs typeface="Helvetica"/>
              </a:rPr>
              <a:t>For example, note the very specific rules for presenting your text (taken directly from the CGS-M instructions):</a:t>
            </a:r>
            <a:endParaRPr lang="en-US" dirty="0"/>
          </a:p>
        </p:txBody>
      </p:sp>
      <p:sp>
        <p:nvSpPr>
          <p:cNvPr id="10" name="Rectangle 3"/>
          <p:cNvSpPr txBox="1">
            <a:spLocks noChangeArrowheads="1"/>
          </p:cNvSpPr>
          <p:nvPr/>
        </p:nvSpPr>
        <p:spPr>
          <a:xfrm>
            <a:off x="541248" y="1659742"/>
            <a:ext cx="8001000" cy="1640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400">
              <a:solidFill>
                <a:schemeClr val="tx1"/>
              </a:solidFill>
              <a:latin typeface="Helvetica"/>
              <a:cs typeface="Helvetica"/>
            </a:endParaRPr>
          </a:p>
        </p:txBody>
      </p:sp>
      <p:pic>
        <p:nvPicPr>
          <p:cNvPr id="3" name="Picture 2">
            <a:extLst>
              <a:ext uri="{FF2B5EF4-FFF2-40B4-BE49-F238E27FC236}">
                <a16:creationId xmlns:a16="http://schemas.microsoft.com/office/drawing/2014/main" id="{4D75E8DF-760D-4B6A-81E0-017EA1E1781B}"/>
              </a:ext>
            </a:extLst>
          </p:cNvPr>
          <p:cNvPicPr>
            <a:picLocks noChangeAspect="1"/>
          </p:cNvPicPr>
          <p:nvPr/>
        </p:nvPicPr>
        <p:blipFill>
          <a:blip r:embed="rId2"/>
          <a:stretch>
            <a:fillRect/>
          </a:stretch>
        </p:blipFill>
        <p:spPr>
          <a:xfrm>
            <a:off x="198760" y="4665367"/>
            <a:ext cx="2032238" cy="406987"/>
          </a:xfrm>
          <a:prstGeom prst="rect">
            <a:avLst/>
          </a:prstGeom>
        </p:spPr>
      </p:pic>
      <p:sp>
        <p:nvSpPr>
          <p:cNvPr id="4" name="TextBox 3">
            <a:extLst>
              <a:ext uri="{FF2B5EF4-FFF2-40B4-BE49-F238E27FC236}">
                <a16:creationId xmlns:a16="http://schemas.microsoft.com/office/drawing/2014/main" id="{EA404087-261A-C0A9-A8C2-E950AD1527BE}"/>
              </a:ext>
            </a:extLst>
          </p:cNvPr>
          <p:cNvSpPr txBox="1"/>
          <p:nvPr/>
        </p:nvSpPr>
        <p:spPr>
          <a:xfrm>
            <a:off x="570466" y="1285050"/>
            <a:ext cx="8001000" cy="3213187"/>
          </a:xfrm>
          <a:prstGeom prst="rect">
            <a:avLst/>
          </a:prstGeom>
          <a:noFill/>
        </p:spPr>
        <p:txBody>
          <a:bodyPr wrap="square" lIns="91440" tIns="45720" rIns="91440" bIns="45720" anchor="t">
            <a:spAutoFit/>
          </a:bodyPr>
          <a:lstStyle/>
          <a:p>
            <a:pPr>
              <a:spcBef>
                <a:spcPct val="20000"/>
              </a:spcBef>
            </a:pPr>
            <a:r>
              <a:rPr lang="en-CA" sz="1300">
                <a:highlight>
                  <a:srgbClr val="FFFFFF"/>
                </a:highlight>
                <a:latin typeface="Helvetica"/>
                <a:cs typeface="Helvetica"/>
              </a:rPr>
              <a:t>You are expected to write your outline of proposed research independently. Ideas and text belonging to others must be properly referenced.</a:t>
            </a:r>
            <a:endParaRPr lang="en-US" sz="1300">
              <a:latin typeface="Helvetica"/>
              <a:cs typeface="Helvetica"/>
            </a:endParaRPr>
          </a:p>
          <a:p>
            <a:pPr marL="285750" indent="-285750">
              <a:spcBef>
                <a:spcPct val="20000"/>
              </a:spcBef>
              <a:buFont typeface="Arial"/>
              <a:buChar char="•"/>
            </a:pPr>
            <a:endParaRPr lang="en-CA" sz="1300">
              <a:latin typeface="Helvetica"/>
              <a:cs typeface="Helvetica"/>
            </a:endParaRPr>
          </a:p>
          <a:p>
            <a:pPr>
              <a:spcBef>
                <a:spcPct val="20000"/>
              </a:spcBef>
            </a:pPr>
            <a:r>
              <a:rPr lang="en-CA" sz="1300">
                <a:highlight>
                  <a:srgbClr val="FFFFFF"/>
                </a:highlight>
                <a:latin typeface="Helvetica"/>
                <a:cs typeface="Helvetica"/>
              </a:rPr>
              <a:t>Include all relevant information in the outline. Do not refer reviewers to URLs or other publications for supplemental information.</a:t>
            </a:r>
            <a:endParaRPr lang="en-US" sz="1300">
              <a:latin typeface="Helvetica"/>
              <a:cs typeface="Helvetica"/>
            </a:endParaRPr>
          </a:p>
          <a:p>
            <a:pPr marL="285750" indent="-285750">
              <a:spcBef>
                <a:spcPct val="20000"/>
              </a:spcBef>
              <a:buFont typeface="Arial"/>
              <a:buChar char="•"/>
            </a:pPr>
            <a:endParaRPr lang="en-CA" sz="1300">
              <a:latin typeface="Helvetica"/>
              <a:cs typeface="Helvetica"/>
            </a:endParaRPr>
          </a:p>
          <a:p>
            <a:pPr>
              <a:spcBef>
                <a:spcPct val="20000"/>
              </a:spcBef>
            </a:pPr>
            <a:r>
              <a:rPr lang="en-CA" sz="1300">
                <a:highlight>
                  <a:srgbClr val="FFFFFF"/>
                </a:highlight>
                <a:latin typeface="Helvetica"/>
                <a:cs typeface="Helvetica"/>
              </a:rPr>
              <a:t>In the outline of proposed research, provide the requested information according to the guidelines and format standards outlined in the </a:t>
            </a:r>
            <a:r>
              <a:rPr lang="en-CA" sz="1300">
                <a:highlight>
                  <a:srgbClr val="FFFFFF"/>
                </a:highlight>
                <a:latin typeface="Helvetica"/>
                <a:cs typeface="Helvetica"/>
                <a:hlinkClick r:id="rId3"/>
              </a:rPr>
              <a:t>presentation standards</a:t>
            </a:r>
            <a:r>
              <a:rPr lang="en-CA" sz="1300">
                <a:highlight>
                  <a:srgbClr val="FFFFFF"/>
                </a:highlight>
                <a:latin typeface="Helvetica"/>
                <a:cs typeface="Helvetica"/>
              </a:rPr>
              <a:t>.</a:t>
            </a:r>
          </a:p>
          <a:p>
            <a:pPr>
              <a:spcBef>
                <a:spcPct val="20000"/>
              </a:spcBef>
            </a:pPr>
            <a:endParaRPr lang="en-CA" sz="1300">
              <a:latin typeface="Helvetica"/>
              <a:cs typeface="Helvetica"/>
            </a:endParaRPr>
          </a:p>
          <a:p>
            <a:pPr>
              <a:spcBef>
                <a:spcPct val="20000"/>
              </a:spcBef>
            </a:pPr>
            <a:r>
              <a:rPr lang="en-CA" sz="1300">
                <a:highlight>
                  <a:srgbClr val="FFFFFF"/>
                </a:highlight>
                <a:latin typeface="Helvetica"/>
                <a:cs typeface="Helvetica"/>
              </a:rPr>
              <a:t>Bibliography and citations (one page maximum)</a:t>
            </a:r>
            <a:endParaRPr lang="en-US" sz="1300">
              <a:latin typeface="Helvetica"/>
              <a:cs typeface="Helvetica"/>
            </a:endParaRPr>
          </a:p>
          <a:p>
            <a:pPr>
              <a:spcBef>
                <a:spcPct val="20000"/>
              </a:spcBef>
            </a:pPr>
            <a:endParaRPr lang="en-CA" sz="1300">
              <a:latin typeface="Helvetica"/>
              <a:cs typeface="Helvetica"/>
            </a:endParaRPr>
          </a:p>
          <a:p>
            <a:pPr>
              <a:spcBef>
                <a:spcPct val="20000"/>
              </a:spcBef>
            </a:pPr>
            <a:r>
              <a:rPr lang="en-CA" sz="1300">
                <a:highlight>
                  <a:srgbClr val="FFFFFF"/>
                </a:highlight>
                <a:latin typeface="Helvetica"/>
                <a:cs typeface="Helvetica"/>
              </a:rPr>
              <a:t>Provide a bibliography that includes citations for all works referenced in the research proposal. These citations should be in a format used by the primary discipline of the proposed research. You must ensure that all citations are clear and complete to allow reviewers to easily locate the sources.</a:t>
            </a:r>
            <a:endParaRPr lang="en-US">
              <a:ea typeface="Calibri"/>
              <a:cs typeface="Calibri"/>
            </a:endParaRPr>
          </a:p>
        </p:txBody>
      </p:sp>
    </p:spTree>
    <p:extLst>
      <p:ext uri="{BB962C8B-B14F-4D97-AF65-F5344CB8AC3E}">
        <p14:creationId xmlns:p14="http://schemas.microsoft.com/office/powerpoint/2010/main" val="37434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4</a:t>
            </a:fld>
            <a:endParaRPr lang="en-US">
              <a:solidFill>
                <a:schemeClr val="bg1"/>
              </a:solidFill>
              <a:latin typeface="Helvetica"/>
              <a:cs typeface="Helvetica"/>
            </a:endParaRPr>
          </a:p>
        </p:txBody>
      </p:sp>
      <p:sp>
        <p:nvSpPr>
          <p:cNvPr id="9" name="Rectangle 2"/>
          <p:cNvSpPr txBox="1">
            <a:spLocks noChangeArrowheads="1"/>
          </p:cNvSpPr>
          <p:nvPr/>
        </p:nvSpPr>
        <p:spPr>
          <a:xfrm>
            <a:off x="541248" y="144650"/>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C10000"/>
                </a:solidFill>
                <a:latin typeface="Helvetica"/>
                <a:cs typeface="Helvetica"/>
              </a:rPr>
              <a:t>Last thing before we get to the proposals:</a:t>
            </a:r>
          </a:p>
        </p:txBody>
      </p:sp>
      <p:sp>
        <p:nvSpPr>
          <p:cNvPr id="10" name="Rectangle 3"/>
          <p:cNvSpPr txBox="1">
            <a:spLocks noChangeArrowheads="1"/>
          </p:cNvSpPr>
          <p:nvPr/>
        </p:nvSpPr>
        <p:spPr>
          <a:xfrm>
            <a:off x="541248" y="1659742"/>
            <a:ext cx="8001000" cy="164066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endParaRPr lang="en-US" sz="2400">
              <a:solidFill>
                <a:schemeClr val="tx1"/>
              </a:solidFill>
              <a:latin typeface="Helvetica"/>
              <a:cs typeface="Helvetica"/>
            </a:endParaRPr>
          </a:p>
        </p:txBody>
      </p:sp>
      <p:pic>
        <p:nvPicPr>
          <p:cNvPr id="3" name="Picture 2">
            <a:extLst>
              <a:ext uri="{FF2B5EF4-FFF2-40B4-BE49-F238E27FC236}">
                <a16:creationId xmlns:a16="http://schemas.microsoft.com/office/drawing/2014/main" id="{4D75E8DF-760D-4B6A-81E0-017EA1E1781B}"/>
              </a:ext>
            </a:extLst>
          </p:cNvPr>
          <p:cNvPicPr>
            <a:picLocks noChangeAspect="1"/>
          </p:cNvPicPr>
          <p:nvPr/>
        </p:nvPicPr>
        <p:blipFill>
          <a:blip r:embed="rId2"/>
          <a:stretch>
            <a:fillRect/>
          </a:stretch>
        </p:blipFill>
        <p:spPr>
          <a:xfrm>
            <a:off x="198760" y="4665367"/>
            <a:ext cx="2032238" cy="406987"/>
          </a:xfrm>
          <a:prstGeom prst="rect">
            <a:avLst/>
          </a:prstGeom>
        </p:spPr>
      </p:pic>
      <p:sp>
        <p:nvSpPr>
          <p:cNvPr id="4" name="TextBox 3">
            <a:extLst>
              <a:ext uri="{FF2B5EF4-FFF2-40B4-BE49-F238E27FC236}">
                <a16:creationId xmlns:a16="http://schemas.microsoft.com/office/drawing/2014/main" id="{EA404087-261A-C0A9-A8C2-E950AD1527BE}"/>
              </a:ext>
            </a:extLst>
          </p:cNvPr>
          <p:cNvSpPr txBox="1"/>
          <p:nvPr/>
        </p:nvSpPr>
        <p:spPr>
          <a:xfrm>
            <a:off x="570466" y="1285050"/>
            <a:ext cx="8001000" cy="3262432"/>
          </a:xfrm>
          <a:prstGeom prst="rect">
            <a:avLst/>
          </a:prstGeom>
          <a:noFill/>
        </p:spPr>
        <p:txBody>
          <a:bodyPr wrap="square" lIns="91440" tIns="45720" rIns="91440" bIns="45720" anchor="t">
            <a:spAutoFit/>
          </a:bodyPr>
          <a:lstStyle/>
          <a:p>
            <a:r>
              <a:rPr lang="en-US" dirty="0">
                <a:latin typeface="Helvetica"/>
                <a:cs typeface="Helvetica"/>
              </a:rPr>
              <a:t>The Graduate Studies website has a checklist for each grant which you can use to ensure that you have completed and included all required information and documents</a:t>
            </a:r>
          </a:p>
          <a:p>
            <a:endParaRPr lang="en-US" dirty="0">
              <a:latin typeface="Helvetica"/>
              <a:cs typeface="Helvetica"/>
            </a:endParaRPr>
          </a:p>
          <a:p>
            <a:r>
              <a:rPr lang="en-US" dirty="0">
                <a:latin typeface="Helvetica"/>
                <a:cs typeface="Helvetica"/>
              </a:rPr>
              <a:t>-Click on </a:t>
            </a:r>
            <a:r>
              <a:rPr lang="en-US" dirty="0">
                <a:latin typeface="Helvetica"/>
                <a:cs typeface="Helvetica"/>
                <a:hlinkClick r:id="rId3"/>
              </a:rPr>
              <a:t>Awards and Funding </a:t>
            </a:r>
            <a:r>
              <a:rPr lang="en-US" dirty="0">
                <a:latin typeface="Helvetica"/>
                <a:cs typeface="Helvetica"/>
              </a:rPr>
              <a:t>on our main page banner</a:t>
            </a:r>
          </a:p>
          <a:p>
            <a:r>
              <a:rPr lang="en-US" dirty="0">
                <a:latin typeface="Helvetica"/>
                <a:cs typeface="Helvetica"/>
              </a:rPr>
              <a:t>-Choose "</a:t>
            </a:r>
            <a:r>
              <a:rPr lang="en-US" dirty="0">
                <a:latin typeface="Helvetica"/>
                <a:cs typeface="Helvetica"/>
                <a:hlinkClick r:id="rId4"/>
              </a:rPr>
              <a:t>Tri-Agency and Government Awards</a:t>
            </a:r>
            <a:r>
              <a:rPr lang="en-US" dirty="0">
                <a:latin typeface="Helvetica"/>
                <a:cs typeface="Helvetica"/>
              </a:rPr>
              <a:t>" from the drop-down menu</a:t>
            </a:r>
          </a:p>
          <a:p>
            <a:r>
              <a:rPr lang="en-US" dirty="0">
                <a:latin typeface="Helvetica"/>
                <a:cs typeface="Helvetica"/>
              </a:rPr>
              <a:t>-Click on the award you are interested in</a:t>
            </a:r>
          </a:p>
          <a:p>
            <a:r>
              <a:rPr lang="en-US" dirty="0">
                <a:latin typeface="Helvetica"/>
                <a:cs typeface="Helvetica"/>
              </a:rPr>
              <a:t>-One more step: click on the text on the far right that says "View X Scholarship"</a:t>
            </a:r>
          </a:p>
          <a:p>
            <a:r>
              <a:rPr lang="en-US" dirty="0">
                <a:latin typeface="Helvetica"/>
                <a:cs typeface="Helvetica"/>
              </a:rPr>
              <a:t>-Scroll down to the "How to Apply" section and find the subsection "Prepare Your Application." There you will find the link to the worksheet.</a:t>
            </a:r>
          </a:p>
        </p:txBody>
      </p:sp>
    </p:spTree>
    <p:extLst>
      <p:ext uri="{BB962C8B-B14F-4D97-AF65-F5344CB8AC3E}">
        <p14:creationId xmlns:p14="http://schemas.microsoft.com/office/powerpoint/2010/main" val="226841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5</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pic>
        <p:nvPicPr>
          <p:cNvPr id="3" name="Picture 2" descr="A diagram of a triangle&#10;&#10;Description automatically generated">
            <a:extLst>
              <a:ext uri="{FF2B5EF4-FFF2-40B4-BE49-F238E27FC236}">
                <a16:creationId xmlns:a16="http://schemas.microsoft.com/office/drawing/2014/main" id="{BDA11CF3-9FDE-A89B-DCCE-36044A63DB63}"/>
              </a:ext>
            </a:extLst>
          </p:cNvPr>
          <p:cNvPicPr>
            <a:picLocks noChangeAspect="1"/>
          </p:cNvPicPr>
          <p:nvPr/>
        </p:nvPicPr>
        <p:blipFill>
          <a:blip r:embed="rId4"/>
          <a:stretch>
            <a:fillRect/>
          </a:stretch>
        </p:blipFill>
        <p:spPr>
          <a:xfrm>
            <a:off x="934881" y="0"/>
            <a:ext cx="7274237" cy="5143500"/>
          </a:xfrm>
          <a:prstGeom prst="rect">
            <a:avLst/>
          </a:prstGeom>
        </p:spPr>
      </p:pic>
    </p:spTree>
    <p:extLst>
      <p:ext uri="{BB962C8B-B14F-4D97-AF65-F5344CB8AC3E}">
        <p14:creationId xmlns:p14="http://schemas.microsoft.com/office/powerpoint/2010/main" val="385666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6</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644975"/>
            <a:ext cx="8001000" cy="24897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400"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2"/>
          <a:stretch>
            <a:fillRect/>
          </a:stretch>
        </p:blipFill>
        <p:spPr>
          <a:xfrm>
            <a:off x="198760" y="4665367"/>
            <a:ext cx="2032238" cy="406987"/>
          </a:xfrm>
          <a:prstGeom prst="rect">
            <a:avLst/>
          </a:prstGeom>
        </p:spPr>
      </p:pic>
      <p:sp>
        <p:nvSpPr>
          <p:cNvPr id="2" name="TextBox 1">
            <a:extLst>
              <a:ext uri="{FF2B5EF4-FFF2-40B4-BE49-F238E27FC236}">
                <a16:creationId xmlns:a16="http://schemas.microsoft.com/office/drawing/2014/main" id="{27B3C567-6BCB-A555-3307-47A422C82DB9}"/>
              </a:ext>
            </a:extLst>
          </p:cNvPr>
          <p:cNvSpPr txBox="1"/>
          <p:nvPr/>
        </p:nvSpPr>
        <p:spPr>
          <a:xfrm>
            <a:off x="724829" y="546410"/>
            <a:ext cx="7007046" cy="1200329"/>
          </a:xfrm>
          <a:prstGeom prst="rect">
            <a:avLst/>
          </a:prstGeom>
          <a:noFill/>
        </p:spPr>
        <p:txBody>
          <a:bodyPr wrap="none" rtlCol="0">
            <a:spAutoFit/>
          </a:bodyPr>
          <a:lstStyle/>
          <a:p>
            <a:pPr algn="l"/>
            <a:r>
              <a:rPr lang="en-US" sz="3600" b="1" dirty="0">
                <a:solidFill>
                  <a:srgbClr val="C10000"/>
                </a:solidFill>
                <a:latin typeface="Helvetica"/>
                <a:cs typeface="Helvetica"/>
              </a:rPr>
              <a:t>Masters and Doctoral, SSHRC, </a:t>
            </a:r>
          </a:p>
          <a:p>
            <a:pPr algn="l"/>
            <a:r>
              <a:rPr lang="en-US" sz="3600" b="1" dirty="0">
                <a:solidFill>
                  <a:srgbClr val="C10000"/>
                </a:solidFill>
                <a:latin typeface="Helvetica"/>
                <a:cs typeface="Helvetica"/>
              </a:rPr>
              <a:t>NSERC and CIHR</a:t>
            </a:r>
          </a:p>
        </p:txBody>
      </p:sp>
      <p:sp>
        <p:nvSpPr>
          <p:cNvPr id="3" name="TextBox 2">
            <a:extLst>
              <a:ext uri="{FF2B5EF4-FFF2-40B4-BE49-F238E27FC236}">
                <a16:creationId xmlns:a16="http://schemas.microsoft.com/office/drawing/2014/main" id="{9CB57D0E-040B-2A19-ECC6-3B7263573C69}"/>
              </a:ext>
            </a:extLst>
          </p:cNvPr>
          <p:cNvSpPr txBox="1"/>
          <p:nvPr/>
        </p:nvSpPr>
        <p:spPr>
          <a:xfrm>
            <a:off x="724829" y="2027106"/>
            <a:ext cx="7694755" cy="2031325"/>
          </a:xfrm>
          <a:prstGeom prst="rect">
            <a:avLst/>
          </a:prstGeom>
          <a:noFill/>
        </p:spPr>
        <p:txBody>
          <a:bodyPr wrap="square" rtlCol="0">
            <a:spAutoFit/>
          </a:bodyPr>
          <a:lstStyle/>
          <a:p>
            <a:r>
              <a:rPr lang="en-US" dirty="0">
                <a:latin typeface="Helvetica" pitchFamily="2" charset="0"/>
              </a:rPr>
              <a:t>On the following slides I share screenshots of the above scholarships’ instructions for the research proposal.</a:t>
            </a:r>
          </a:p>
          <a:p>
            <a:endParaRPr lang="en-US" dirty="0">
              <a:latin typeface="Helvetica" pitchFamily="2" charset="0"/>
            </a:endParaRPr>
          </a:p>
          <a:p>
            <a:r>
              <a:rPr lang="en-US" dirty="0">
                <a:latin typeface="Helvetica" pitchFamily="2" charset="0"/>
              </a:rPr>
              <a:t>There are two significant differences between masters and doctoral research proposals:</a:t>
            </a:r>
          </a:p>
          <a:p>
            <a:r>
              <a:rPr lang="en-US" dirty="0">
                <a:latin typeface="Helvetica" pitchFamily="2" charset="0"/>
              </a:rPr>
              <a:t>	1. the length of the proposal</a:t>
            </a:r>
          </a:p>
          <a:p>
            <a:r>
              <a:rPr lang="en-US" dirty="0">
                <a:latin typeface="Helvetica" pitchFamily="2" charset="0"/>
              </a:rPr>
              <a:t>	2. the weight of the proposed research (see next slide)</a:t>
            </a:r>
          </a:p>
        </p:txBody>
      </p:sp>
    </p:spTree>
    <p:extLst>
      <p:ext uri="{BB962C8B-B14F-4D97-AF65-F5344CB8AC3E}">
        <p14:creationId xmlns:p14="http://schemas.microsoft.com/office/powerpoint/2010/main" val="320103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7</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800" b="1" dirty="0">
              <a:solidFill>
                <a:srgbClr val="C10000"/>
              </a:solidFill>
              <a:latin typeface="Helvetica"/>
              <a:cs typeface="Helvetica"/>
            </a:endParaRPr>
          </a:p>
        </p:txBody>
      </p:sp>
      <p:sp>
        <p:nvSpPr>
          <p:cNvPr id="10" name="Rectangle 3"/>
          <p:cNvSpPr txBox="1">
            <a:spLocks noChangeArrowheads="1"/>
          </p:cNvSpPr>
          <p:nvPr/>
        </p:nvSpPr>
        <p:spPr>
          <a:xfrm>
            <a:off x="541248" y="1404979"/>
            <a:ext cx="8001000" cy="272975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400" b="1"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2"/>
          <a:stretch>
            <a:fillRect/>
          </a:stretch>
        </p:blipFill>
        <p:spPr>
          <a:xfrm>
            <a:off x="198760" y="4665367"/>
            <a:ext cx="2032238" cy="406987"/>
          </a:xfrm>
          <a:prstGeom prst="rect">
            <a:avLst/>
          </a:prstGeom>
        </p:spPr>
      </p:pic>
      <p:sp>
        <p:nvSpPr>
          <p:cNvPr id="3" name="TextBox 2">
            <a:extLst>
              <a:ext uri="{FF2B5EF4-FFF2-40B4-BE49-F238E27FC236}">
                <a16:creationId xmlns:a16="http://schemas.microsoft.com/office/drawing/2014/main" id="{7013130C-0A78-52BE-7C6B-EC3EB78A8A55}"/>
              </a:ext>
            </a:extLst>
          </p:cNvPr>
          <p:cNvSpPr txBox="1"/>
          <p:nvPr/>
        </p:nvSpPr>
        <p:spPr>
          <a:xfrm>
            <a:off x="135172" y="177766"/>
            <a:ext cx="8407076" cy="707886"/>
          </a:xfrm>
          <a:prstGeom prst="rect">
            <a:avLst/>
          </a:prstGeom>
          <a:noFill/>
        </p:spPr>
        <p:txBody>
          <a:bodyPr wrap="square" rtlCol="0">
            <a:spAutoFit/>
          </a:bodyPr>
          <a:lstStyle/>
          <a:p>
            <a:r>
              <a:rPr lang="en-US" sz="4000" b="1" dirty="0">
                <a:solidFill>
                  <a:srgbClr val="C10000"/>
                </a:solidFill>
                <a:latin typeface="Helvetica"/>
                <a:ea typeface="+mj-ea"/>
                <a:hlinkClick r:id="rId3"/>
              </a:rPr>
              <a:t>CGS Master’s</a:t>
            </a:r>
            <a:r>
              <a:rPr lang="en-US" sz="4000" b="1" dirty="0">
                <a:solidFill>
                  <a:srgbClr val="C10000"/>
                </a:solidFill>
                <a:latin typeface="Helvetica"/>
                <a:ea typeface="+mj-ea"/>
              </a:rPr>
              <a:t> Evaluation Criteria</a:t>
            </a:r>
          </a:p>
        </p:txBody>
      </p:sp>
      <p:graphicFrame>
        <p:nvGraphicFramePr>
          <p:cNvPr id="4" name="Table 3">
            <a:extLst>
              <a:ext uri="{FF2B5EF4-FFF2-40B4-BE49-F238E27FC236}">
                <a16:creationId xmlns:a16="http://schemas.microsoft.com/office/drawing/2014/main" id="{26EAC10F-80BD-CC4A-3D20-A2C378013E65}"/>
              </a:ext>
            </a:extLst>
          </p:cNvPr>
          <p:cNvGraphicFramePr>
            <a:graphicFrameLocks noGrp="1"/>
          </p:cNvGraphicFramePr>
          <p:nvPr/>
        </p:nvGraphicFramePr>
        <p:xfrm>
          <a:off x="1524000" y="1489190"/>
          <a:ext cx="5870714" cy="2479234"/>
        </p:xfrm>
        <a:graphic>
          <a:graphicData uri="http://schemas.openxmlformats.org/drawingml/2006/table">
            <a:tbl>
              <a:tblPr firstRow="1" bandRow="1">
                <a:tableStyleId>{21E4AEA4-8DFA-4A89-87EB-49C32662AFE0}</a:tableStyleId>
              </a:tblPr>
              <a:tblGrid>
                <a:gridCol w="2935357">
                  <a:extLst>
                    <a:ext uri="{9D8B030D-6E8A-4147-A177-3AD203B41FA5}">
                      <a16:colId xmlns:a16="http://schemas.microsoft.com/office/drawing/2014/main" val="2700867240"/>
                    </a:ext>
                  </a:extLst>
                </a:gridCol>
                <a:gridCol w="2935357">
                  <a:extLst>
                    <a:ext uri="{9D8B030D-6E8A-4147-A177-3AD203B41FA5}">
                      <a16:colId xmlns:a16="http://schemas.microsoft.com/office/drawing/2014/main" val="4023357483"/>
                    </a:ext>
                  </a:extLst>
                </a:gridCol>
              </a:tblGrid>
              <a:tr h="501732">
                <a:tc>
                  <a:txBody>
                    <a:bodyPr/>
                    <a:lstStyle/>
                    <a:p>
                      <a:pPr algn="ctr"/>
                      <a:r>
                        <a:rPr lang="en-US" dirty="0"/>
                        <a:t>Criteria</a:t>
                      </a:r>
                    </a:p>
                  </a:txBody>
                  <a:tcPr/>
                </a:tc>
                <a:tc>
                  <a:txBody>
                    <a:bodyPr/>
                    <a:lstStyle/>
                    <a:p>
                      <a:pPr algn="ctr"/>
                      <a:r>
                        <a:rPr lang="en-US" dirty="0"/>
                        <a:t>Value</a:t>
                      </a:r>
                    </a:p>
                  </a:txBody>
                  <a:tcPr/>
                </a:tc>
                <a:extLst>
                  <a:ext uri="{0D108BD9-81ED-4DB2-BD59-A6C34878D82A}">
                    <a16:rowId xmlns:a16="http://schemas.microsoft.com/office/drawing/2014/main" val="466975084"/>
                  </a:ext>
                </a:extLst>
              </a:tr>
              <a:tr h="5017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Academic Excellence</a:t>
                      </a:r>
                    </a:p>
                  </a:txBody>
                  <a:tcPr/>
                </a:tc>
                <a:tc>
                  <a:txBody>
                    <a:bodyPr/>
                    <a:lstStyle/>
                    <a:p>
                      <a:pPr algn="ctr"/>
                      <a:r>
                        <a:rPr lang="en-US" dirty="0"/>
                        <a:t>50%</a:t>
                      </a:r>
                    </a:p>
                  </a:txBody>
                  <a:tcPr/>
                </a:tc>
                <a:extLst>
                  <a:ext uri="{0D108BD9-81ED-4DB2-BD59-A6C34878D82A}">
                    <a16:rowId xmlns:a16="http://schemas.microsoft.com/office/drawing/2014/main" val="512926066"/>
                  </a:ext>
                </a:extLst>
              </a:tr>
              <a:tr h="5977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Research Potential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30%</a:t>
                      </a:r>
                    </a:p>
                  </a:txBody>
                  <a:tcPr/>
                </a:tc>
                <a:extLst>
                  <a:ext uri="{0D108BD9-81ED-4DB2-BD59-A6C34878D82A}">
                    <a16:rowId xmlns:a16="http://schemas.microsoft.com/office/drawing/2014/main" val="2960860603"/>
                  </a:ext>
                </a:extLst>
              </a:tr>
              <a:tr h="878029">
                <a:tc>
                  <a:txBody>
                    <a:bodyPr/>
                    <a:lstStyle/>
                    <a:p>
                      <a:r>
                        <a:rPr lang="en-US" dirty="0"/>
                        <a:t>Personal/Interpersonal Skills</a:t>
                      </a:r>
                    </a:p>
                    <a:p>
                      <a:r>
                        <a:rPr lang="en-US" dirty="0"/>
                        <a:t>and Characteristics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20%</a:t>
                      </a:r>
                    </a:p>
                    <a:p>
                      <a:pPr algn="ctr"/>
                      <a:endParaRPr lang="en-US" dirty="0"/>
                    </a:p>
                  </a:txBody>
                  <a:tcPr/>
                </a:tc>
                <a:extLst>
                  <a:ext uri="{0D108BD9-81ED-4DB2-BD59-A6C34878D82A}">
                    <a16:rowId xmlns:a16="http://schemas.microsoft.com/office/drawing/2014/main" val="1292279716"/>
                  </a:ext>
                </a:extLst>
              </a:tr>
            </a:tbl>
          </a:graphicData>
        </a:graphic>
      </p:graphicFrame>
    </p:spTree>
    <p:extLst>
      <p:ext uri="{BB962C8B-B14F-4D97-AF65-F5344CB8AC3E}">
        <p14:creationId xmlns:p14="http://schemas.microsoft.com/office/powerpoint/2010/main" val="2355585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8</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10000"/>
                </a:solidFill>
                <a:latin typeface="Helvetica"/>
                <a:cs typeface="Helvetica"/>
              </a:rPr>
              <a:t>CGS-M Indicators: Research Potential (30%)</a:t>
            </a:r>
          </a:p>
        </p:txBody>
      </p:sp>
      <p:sp>
        <p:nvSpPr>
          <p:cNvPr id="10" name="Rectangle 3"/>
          <p:cNvSpPr txBox="1">
            <a:spLocks noChangeArrowheads="1"/>
          </p:cNvSpPr>
          <p:nvPr/>
        </p:nvSpPr>
        <p:spPr>
          <a:xfrm>
            <a:off x="541248" y="1404978"/>
            <a:ext cx="8001000" cy="31892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CA" sz="1400" dirty="0">
                <a:solidFill>
                  <a:schemeClr val="tx1"/>
                </a:solidFill>
              </a:rPr>
              <a:t>As demonstrated by your research history, your interest in discovery, the proposed research, its potential contribution to the advancement of knowledge in the field and any anticipated outcomes</a:t>
            </a:r>
            <a:br>
              <a:rPr lang="en-CA" sz="1400" dirty="0">
                <a:solidFill>
                  <a:schemeClr val="tx1"/>
                </a:solidFill>
              </a:rPr>
            </a:br>
            <a:br>
              <a:rPr lang="en-CA" sz="1400" dirty="0">
                <a:solidFill>
                  <a:schemeClr val="tx1"/>
                </a:solidFill>
              </a:rPr>
            </a:br>
            <a:r>
              <a:rPr lang="en-CA" sz="1400" dirty="0">
                <a:solidFill>
                  <a:schemeClr val="tx1"/>
                </a:solidFill>
              </a:rPr>
              <a:t>Indicators of research potential:</a:t>
            </a:r>
          </a:p>
          <a:p>
            <a:pPr marL="457200" indent="-457200" algn="l">
              <a:buFont typeface="Arial" panose="020B0604020202020204" pitchFamily="34" charset="0"/>
              <a:buChar char="•"/>
            </a:pPr>
            <a:r>
              <a:rPr lang="en-CA" sz="1400" dirty="0">
                <a:solidFill>
                  <a:schemeClr val="tx1"/>
                </a:solidFill>
              </a:rPr>
              <a:t>quality and originality of contributions to research and development</a:t>
            </a:r>
          </a:p>
          <a:p>
            <a:pPr marL="457200" indent="-457200" algn="l">
              <a:buFont typeface="Arial" panose="020B0604020202020204" pitchFamily="34" charset="0"/>
              <a:buChar char="•"/>
            </a:pPr>
            <a:r>
              <a:rPr lang="en-CA" sz="1400" dirty="0">
                <a:solidFill>
                  <a:schemeClr val="tx1"/>
                </a:solidFill>
              </a:rPr>
              <a:t>relevance of work experience and academic training to field of proposed research</a:t>
            </a:r>
          </a:p>
          <a:p>
            <a:pPr marL="457200" indent="-457200" algn="l">
              <a:buFont typeface="Arial" panose="020B0604020202020204" pitchFamily="34" charset="0"/>
              <a:buChar char="•"/>
            </a:pPr>
            <a:r>
              <a:rPr lang="en-CA" sz="1400" dirty="0">
                <a:solidFill>
                  <a:schemeClr val="tx1"/>
                </a:solidFill>
              </a:rPr>
              <a:t>significance, feasibility and merit of proposed research</a:t>
            </a:r>
          </a:p>
          <a:p>
            <a:pPr marL="457200" indent="-457200" algn="l">
              <a:buFont typeface="Arial" panose="020B0604020202020204" pitchFamily="34" charset="0"/>
              <a:buChar char="•"/>
            </a:pPr>
            <a:r>
              <a:rPr lang="en-CA" sz="1400" dirty="0">
                <a:solidFill>
                  <a:schemeClr val="tx1"/>
                </a:solidFill>
              </a:rPr>
              <a:t>judgment and ability to think critically</a:t>
            </a:r>
          </a:p>
          <a:p>
            <a:pPr marL="457200" indent="-457200" algn="l">
              <a:buFont typeface="Arial" panose="020B0604020202020204" pitchFamily="34" charset="0"/>
              <a:buChar char="•"/>
            </a:pPr>
            <a:r>
              <a:rPr lang="en-CA" sz="1400" dirty="0">
                <a:solidFill>
                  <a:schemeClr val="tx1"/>
                </a:solidFill>
              </a:rPr>
              <a:t>ability to apply skills and knowledge</a:t>
            </a:r>
          </a:p>
          <a:p>
            <a:pPr marL="457200" indent="-457200" algn="l">
              <a:buFont typeface="Arial" panose="020B0604020202020204" pitchFamily="34" charset="0"/>
              <a:buChar char="•"/>
            </a:pPr>
            <a:r>
              <a:rPr lang="en-CA" sz="1400" dirty="0">
                <a:solidFill>
                  <a:schemeClr val="tx1"/>
                </a:solidFill>
              </a:rPr>
              <a:t>initiative and autonomy</a:t>
            </a:r>
          </a:p>
          <a:p>
            <a:pPr marL="457200" indent="-457200" algn="l">
              <a:buFont typeface="Arial" panose="020B0604020202020204" pitchFamily="34" charset="0"/>
              <a:buChar char="•"/>
            </a:pPr>
            <a:r>
              <a:rPr lang="en-CA" sz="1400" dirty="0">
                <a:solidFill>
                  <a:schemeClr val="tx1"/>
                </a:solidFill>
              </a:rPr>
              <a:t>research experience and achievements relative to expectations of someone with your academic experience</a:t>
            </a: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spTree>
    <p:extLst>
      <p:ext uri="{BB962C8B-B14F-4D97-AF65-F5344CB8AC3E}">
        <p14:creationId xmlns:p14="http://schemas.microsoft.com/office/powerpoint/2010/main" val="346397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94224"/>
            <a:ext cx="9144000" cy="549275"/>
          </a:xfrm>
          <a:prstGeom prst="rect">
            <a:avLst/>
          </a:prstGeom>
          <a:solidFill>
            <a:srgbClr val="CC063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noFill/>
            </a:endParaRPr>
          </a:p>
        </p:txBody>
      </p:sp>
      <p:sp>
        <p:nvSpPr>
          <p:cNvPr id="7" name="Slide Number Placeholder 6"/>
          <p:cNvSpPr>
            <a:spLocks noGrp="1"/>
          </p:cNvSpPr>
          <p:nvPr>
            <p:ph type="sldNum" sz="quarter" idx="12"/>
          </p:nvPr>
        </p:nvSpPr>
        <p:spPr>
          <a:xfrm>
            <a:off x="6811640" y="4722965"/>
            <a:ext cx="2133600" cy="273844"/>
          </a:xfrm>
        </p:spPr>
        <p:txBody>
          <a:bodyPr/>
          <a:lstStyle/>
          <a:p>
            <a:fld id="{F15A9CCD-7C12-C147-B0A2-0453B8C1F83F}" type="slidenum">
              <a:rPr lang="en-US" smtClean="0">
                <a:solidFill>
                  <a:schemeClr val="bg1"/>
                </a:solidFill>
                <a:latin typeface="Helvetica"/>
                <a:cs typeface="Helvetica"/>
              </a:rPr>
              <a:t>9</a:t>
            </a:fld>
            <a:endParaRPr lang="en-US" dirty="0">
              <a:solidFill>
                <a:schemeClr val="bg1"/>
              </a:solidFill>
              <a:latin typeface="Helvetica"/>
              <a:cs typeface="Helvetica"/>
            </a:endParaRPr>
          </a:p>
        </p:txBody>
      </p:sp>
      <p:sp>
        <p:nvSpPr>
          <p:cNvPr id="9" name="Rectangle 2"/>
          <p:cNvSpPr txBox="1">
            <a:spLocks noChangeArrowheads="1"/>
          </p:cNvSpPr>
          <p:nvPr/>
        </p:nvSpPr>
        <p:spPr>
          <a:xfrm>
            <a:off x="541248" y="261978"/>
            <a:ext cx="8001000" cy="114300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C10000"/>
                </a:solidFill>
                <a:latin typeface="Helvetica"/>
                <a:cs typeface="Helvetica"/>
                <a:hlinkClick r:id="rId2"/>
              </a:rPr>
              <a:t>CGS-Doctoral </a:t>
            </a:r>
            <a:r>
              <a:rPr lang="en-US" sz="4800" b="1" dirty="0">
                <a:solidFill>
                  <a:srgbClr val="C10000"/>
                </a:solidFill>
                <a:latin typeface="Helvetica"/>
                <a:cs typeface="Helvetica"/>
              </a:rPr>
              <a:t>Evaluation Criteria</a:t>
            </a:r>
          </a:p>
        </p:txBody>
      </p:sp>
      <p:sp>
        <p:nvSpPr>
          <p:cNvPr id="10" name="Rectangle 3"/>
          <p:cNvSpPr txBox="1">
            <a:spLocks noChangeArrowheads="1"/>
          </p:cNvSpPr>
          <p:nvPr/>
        </p:nvSpPr>
        <p:spPr>
          <a:xfrm>
            <a:off x="541248" y="1404979"/>
            <a:ext cx="8001000" cy="272975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400" b="1" dirty="0">
              <a:latin typeface="Helvetica"/>
              <a:cs typeface="Helvetica"/>
            </a:endParaRPr>
          </a:p>
        </p:txBody>
      </p:sp>
      <p:pic>
        <p:nvPicPr>
          <p:cNvPr id="11" name="Picture 10">
            <a:extLst>
              <a:ext uri="{FF2B5EF4-FFF2-40B4-BE49-F238E27FC236}">
                <a16:creationId xmlns:a16="http://schemas.microsoft.com/office/drawing/2014/main" id="{4072CD67-88B9-4D8D-B23C-FE2093DA421E}"/>
              </a:ext>
            </a:extLst>
          </p:cNvPr>
          <p:cNvPicPr>
            <a:picLocks noChangeAspect="1"/>
          </p:cNvPicPr>
          <p:nvPr/>
        </p:nvPicPr>
        <p:blipFill>
          <a:blip r:embed="rId3"/>
          <a:stretch>
            <a:fillRect/>
          </a:stretch>
        </p:blipFill>
        <p:spPr>
          <a:xfrm>
            <a:off x="198760" y="4665367"/>
            <a:ext cx="2032238" cy="406987"/>
          </a:xfrm>
          <a:prstGeom prst="rect">
            <a:avLst/>
          </a:prstGeom>
        </p:spPr>
      </p:pic>
      <p:graphicFrame>
        <p:nvGraphicFramePr>
          <p:cNvPr id="4" name="Table 3">
            <a:extLst>
              <a:ext uri="{FF2B5EF4-FFF2-40B4-BE49-F238E27FC236}">
                <a16:creationId xmlns:a16="http://schemas.microsoft.com/office/drawing/2014/main" id="{13A5596B-B6B4-58BF-E419-7878A880E023}"/>
              </a:ext>
            </a:extLst>
          </p:cNvPr>
          <p:cNvGraphicFramePr>
            <a:graphicFrameLocks noGrp="1"/>
          </p:cNvGraphicFramePr>
          <p:nvPr/>
        </p:nvGraphicFramePr>
        <p:xfrm>
          <a:off x="1524000" y="1630017"/>
          <a:ext cx="6096000" cy="2261047"/>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3334075968"/>
                    </a:ext>
                  </a:extLst>
                </a:gridCol>
                <a:gridCol w="3048000">
                  <a:extLst>
                    <a:ext uri="{9D8B030D-6E8A-4147-A177-3AD203B41FA5}">
                      <a16:colId xmlns:a16="http://schemas.microsoft.com/office/drawing/2014/main" val="491789515"/>
                    </a:ext>
                  </a:extLst>
                </a:gridCol>
              </a:tblGrid>
              <a:tr h="432247">
                <a:tc>
                  <a:txBody>
                    <a:bodyPr/>
                    <a:lstStyle/>
                    <a:p>
                      <a:pPr algn="ctr"/>
                      <a:r>
                        <a:rPr lang="en-US" dirty="0"/>
                        <a:t>Criteria</a:t>
                      </a:r>
                    </a:p>
                  </a:txBody>
                  <a:tcPr/>
                </a:tc>
                <a:tc>
                  <a:txBody>
                    <a:bodyPr/>
                    <a:lstStyle/>
                    <a:p>
                      <a:pPr algn="ctr"/>
                      <a:r>
                        <a:rPr lang="en-US" dirty="0"/>
                        <a:t>Value</a:t>
                      </a:r>
                    </a:p>
                  </a:txBody>
                  <a:tcPr/>
                </a:tc>
                <a:extLst>
                  <a:ext uri="{0D108BD9-81ED-4DB2-BD59-A6C34878D82A}">
                    <a16:rowId xmlns:a16="http://schemas.microsoft.com/office/drawing/2014/main" val="521051966"/>
                  </a:ext>
                </a:extLst>
              </a:tr>
              <a:tr h="6308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Research Ability or Potential</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50%</a:t>
                      </a:r>
                    </a:p>
                    <a:p>
                      <a:pPr algn="ctr"/>
                      <a:endParaRPr lang="en-US" dirty="0"/>
                    </a:p>
                  </a:txBody>
                  <a:tcPr/>
                </a:tc>
                <a:extLst>
                  <a:ext uri="{0D108BD9-81ED-4DB2-BD59-A6C34878D82A}">
                    <a16:rowId xmlns:a16="http://schemas.microsoft.com/office/drawing/2014/main" val="213864317"/>
                  </a:ext>
                </a:extLst>
              </a:tr>
              <a:tr h="1171492">
                <a:tc>
                  <a:txBody>
                    <a:bodyPr/>
                    <a:lstStyle/>
                    <a:p>
                      <a:r>
                        <a:rPr lang="en-US" dirty="0"/>
                        <a:t>Relevant experiences and</a:t>
                      </a:r>
                    </a:p>
                    <a:p>
                      <a:r>
                        <a:rPr lang="en-US" dirty="0"/>
                        <a:t>achievements obtained</a:t>
                      </a:r>
                    </a:p>
                    <a:p>
                      <a:r>
                        <a:rPr lang="en-US" dirty="0"/>
                        <a:t>within and beyond academia</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50%</a:t>
                      </a:r>
                    </a:p>
                    <a:p>
                      <a:pPr algn="ctr"/>
                      <a:endParaRPr lang="en-US" dirty="0"/>
                    </a:p>
                  </a:txBody>
                  <a:tcPr/>
                </a:tc>
                <a:extLst>
                  <a:ext uri="{0D108BD9-81ED-4DB2-BD59-A6C34878D82A}">
                    <a16:rowId xmlns:a16="http://schemas.microsoft.com/office/drawing/2014/main" val="1542199259"/>
                  </a:ext>
                </a:extLst>
              </a:tr>
            </a:tbl>
          </a:graphicData>
        </a:graphic>
      </p:graphicFrame>
    </p:spTree>
    <p:extLst>
      <p:ext uri="{BB962C8B-B14F-4D97-AF65-F5344CB8AC3E}">
        <p14:creationId xmlns:p14="http://schemas.microsoft.com/office/powerpoint/2010/main" val="1427871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1797</Words>
  <Application>Microsoft Macintosh PowerPoint</Application>
  <PresentationFormat>On-screen Show (16:9)</PresentationFormat>
  <Paragraphs>200</Paragraphs>
  <Slides>28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Helvetica</vt:lpstr>
      <vt:lpstr>Times New Roman</vt:lpstr>
      <vt:lpstr>Untitled Bold</vt:lpstr>
      <vt:lpstr>Untitled Medium</vt:lpstr>
      <vt:lpstr>Untitled Regular</vt:lpstr>
      <vt:lpstr>Untitled Regular 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NSERC Doctoral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Fraser University</dc:creator>
  <cp:lastModifiedBy>El Chenier</cp:lastModifiedBy>
  <cp:revision>67</cp:revision>
  <dcterms:created xsi:type="dcterms:W3CDTF">2016-10-11T20:55:23Z</dcterms:created>
  <dcterms:modified xsi:type="dcterms:W3CDTF">2024-09-05T23:20:45Z</dcterms:modified>
</cp:coreProperties>
</file>