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81"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5143500" type="screen16x9"/>
  <p:notesSz cx="6858000" cy="9144000"/>
  <p:embeddedFontLst>
    <p:embeddedFont>
      <p:font typeface="Helvetica Neue" panose="0200050300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YrrOnw6+Qu7Z1W3YXVd6oSAeo5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ABA190-487F-4EDC-BE45-F2C46822F6D2}">
  <a:tblStyle styleId="{23ABA190-487F-4EDC-BE45-F2C46822F6D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39" d="100"/>
          <a:sy n="139" d="100"/>
        </p:scale>
        <p:origin x="176" y="5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information is directly from the Tri-Council website https://www.nserc-crsng.gc.ca/ResearchPortal-PortailDeRecherche/Instructions-Instructions/CGS_M-BESC_M_eng.asp#presentation_standards</a:t>
            </a:r>
            <a:endParaRPr/>
          </a:p>
        </p:txBody>
      </p:sp>
      <p:sp>
        <p:nvSpPr>
          <p:cNvPr id="184" name="Google Shape;18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criteria is directly copied from the Tri-Agency webpage.</a:t>
            </a:r>
            <a:endParaRPr/>
          </a:p>
        </p:txBody>
      </p:sp>
      <p:sp>
        <p:nvSpPr>
          <p:cNvPr id="190" name="Google Shape;19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Click on the image of the text to go to the document.</a:t>
            </a:r>
            <a:endParaRPr dirty="0"/>
          </a:p>
          <a:p>
            <a:pPr marL="0" lvl="0" indent="0" algn="l" rtl="0">
              <a:spcBef>
                <a:spcPts val="0"/>
              </a:spcBef>
              <a:spcAft>
                <a:spcPts val="0"/>
              </a:spcAft>
              <a:buNone/>
            </a:pPr>
            <a:r>
              <a:rPr lang="en-US" dirty="0"/>
              <a:t>Additional subheadings used include:</a:t>
            </a:r>
            <a:endParaRPr dirty="0"/>
          </a:p>
          <a:p>
            <a:pPr marL="0" lvl="0" indent="0" algn="l" rtl="0">
              <a:spcBef>
                <a:spcPts val="0"/>
              </a:spcBef>
              <a:spcAft>
                <a:spcPts val="0"/>
              </a:spcAft>
              <a:buNone/>
            </a:pPr>
            <a:r>
              <a:rPr lang="en-US" dirty="0"/>
              <a:t>Methodology</a:t>
            </a:r>
            <a:endParaRPr dirty="0"/>
          </a:p>
          <a:p>
            <a:pPr marL="0" lvl="0" indent="0" algn="l" rtl="0">
              <a:spcBef>
                <a:spcPts val="0"/>
              </a:spcBef>
              <a:spcAft>
                <a:spcPts val="0"/>
              </a:spcAft>
              <a:buNone/>
            </a:pPr>
            <a:r>
              <a:rPr lang="en-US" dirty="0"/>
              <a:t>Hypothesis</a:t>
            </a:r>
            <a:endParaRPr dirty="0"/>
          </a:p>
          <a:p>
            <a:pPr marL="0" lvl="0" indent="0" algn="l" rtl="0">
              <a:spcBef>
                <a:spcPts val="0"/>
              </a:spcBef>
              <a:spcAft>
                <a:spcPts val="0"/>
              </a:spcAft>
              <a:buNone/>
            </a:pPr>
            <a:r>
              <a:rPr lang="en-US" dirty="0"/>
              <a:t>Advancement of Knowledge</a:t>
            </a:r>
            <a:endParaRPr dirty="0"/>
          </a:p>
          <a:p>
            <a:pPr marL="0" lvl="0" indent="0" algn="l" rtl="0">
              <a:spcBef>
                <a:spcPts val="0"/>
              </a:spcBef>
              <a:spcAft>
                <a:spcPts val="0"/>
              </a:spcAft>
              <a:buNone/>
            </a:pPr>
            <a:r>
              <a:rPr lang="en-US" dirty="0"/>
              <a:t>My Qualifications</a:t>
            </a:r>
            <a:endParaRPr dirty="0"/>
          </a:p>
        </p:txBody>
      </p:sp>
      <p:sp>
        <p:nvSpPr>
          <p:cNvPr id="202" name="Google Shape;20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 is from the Tri-council agency webpage https://</a:t>
            </a:r>
            <a:r>
              <a:rPr lang="en-US" dirty="0" err="1"/>
              <a:t>www.nserc-crsng.gc.ca</a:t>
            </a:r>
            <a:r>
              <a:rPr lang="en-US" dirty="0"/>
              <a:t>/</a:t>
            </a:r>
            <a:r>
              <a:rPr lang="en-US" dirty="0" err="1"/>
              <a:t>researchportal-portailderecherche</a:t>
            </a:r>
            <a:r>
              <a:rPr lang="en-US" dirty="0"/>
              <a:t>/instructions-instructions/</a:t>
            </a:r>
            <a:r>
              <a:rPr lang="en-US" dirty="0" err="1"/>
              <a:t>cgs_m-besc_m_eng.asp</a:t>
            </a:r>
            <a:r>
              <a:rPr lang="en-US" dirty="0"/>
              <a:t> and applies to NSERC, SSHRC, and CIHR.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209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9FEE8-19BF-A49E-55E5-B2A7D54597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F0312-409F-9995-EC4F-D8E06E2B0F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361B5-0020-1CE5-E4FF-66FC85BD88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3105D-43AC-52AA-4F6C-0AA70715F50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043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https://www.yorku.ca/gradstudies/students/current-students/awards-and-scholarships/a-guide-for-developing-successful-grant-proposals/</a:t>
            </a:r>
            <a:endParaRPr/>
          </a:p>
        </p:txBody>
      </p:sp>
      <p:sp>
        <p:nvSpPr>
          <p:cNvPr id="246" name="Google Shape;24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https://www.yorku.ca/gradstudies/students/current-students/awards-and-scholarships/a-guide-for-developing-successful-grant-proposals/</a:t>
            </a:r>
            <a:endParaRPr/>
          </a:p>
        </p:txBody>
      </p:sp>
      <p:sp>
        <p:nvSpPr>
          <p:cNvPr id="253" name="Google Shape;25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next slides are screen shots from this page.</a:t>
            </a:r>
            <a:endParaRPr/>
          </a:p>
        </p:txBody>
      </p:sp>
      <p:sp>
        <p:nvSpPr>
          <p:cNvPr id="100" name="Google Shape;1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application title is your first chance to ignite interest. If you feel you are not good at titles, ask for help. </a:t>
            </a:r>
            <a:endParaRPr/>
          </a:p>
        </p:txBody>
      </p:sp>
      <p:sp>
        <p:nvSpPr>
          <p:cNvPr id="260" name="Google Shape;26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Click on the image of the text to go to the document.</a:t>
            </a:r>
            <a:endParaRPr/>
          </a:p>
          <a:p>
            <a:pPr marL="0" lvl="0" indent="0" algn="l" rtl="0">
              <a:spcBef>
                <a:spcPts val="0"/>
              </a:spcBef>
              <a:spcAft>
                <a:spcPts val="0"/>
              </a:spcAft>
              <a:buNone/>
            </a:pPr>
            <a:r>
              <a:rPr lang="en-US"/>
              <a:t>Additional subheadings used include:</a:t>
            </a:r>
            <a:endParaRPr/>
          </a:p>
          <a:p>
            <a:pPr marL="0" lvl="0" indent="0" algn="l" rtl="0">
              <a:spcBef>
                <a:spcPts val="0"/>
              </a:spcBef>
              <a:spcAft>
                <a:spcPts val="0"/>
              </a:spcAft>
              <a:buNone/>
            </a:pPr>
            <a:r>
              <a:rPr lang="en-US"/>
              <a:t>Methodology</a:t>
            </a:r>
            <a:endParaRPr/>
          </a:p>
          <a:p>
            <a:pPr marL="0" lvl="0" indent="0" algn="l" rtl="0">
              <a:spcBef>
                <a:spcPts val="0"/>
              </a:spcBef>
              <a:spcAft>
                <a:spcPts val="0"/>
              </a:spcAft>
              <a:buNone/>
            </a:pPr>
            <a:r>
              <a:rPr lang="en-US"/>
              <a:t>Hypothesis</a:t>
            </a:r>
            <a:endParaRPr/>
          </a:p>
          <a:p>
            <a:pPr marL="0" lvl="0" indent="0" algn="l" rtl="0">
              <a:spcBef>
                <a:spcPts val="0"/>
              </a:spcBef>
              <a:spcAft>
                <a:spcPts val="0"/>
              </a:spcAft>
              <a:buNone/>
            </a:pPr>
            <a:r>
              <a:rPr lang="en-US"/>
              <a:t>Advancement of Knowledge</a:t>
            </a:r>
            <a:endParaRPr/>
          </a:p>
          <a:p>
            <a:pPr marL="0" lvl="0" indent="0" algn="l" rtl="0">
              <a:spcBef>
                <a:spcPts val="0"/>
              </a:spcBef>
              <a:spcAft>
                <a:spcPts val="0"/>
              </a:spcAft>
              <a:buNone/>
            </a:pPr>
            <a:r>
              <a:rPr lang="en-US"/>
              <a:t>My Qualifications</a:t>
            </a:r>
            <a:endParaRPr/>
          </a:p>
        </p:txBody>
      </p:sp>
      <p:sp>
        <p:nvSpPr>
          <p:cNvPr id="269" name="Google Shape;26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Write your topic in the chat.</a:t>
            </a:r>
            <a:endParaRPr/>
          </a:p>
          <a:p>
            <a:pPr marL="0" lvl="0" indent="0" algn="l" rtl="0">
              <a:spcBef>
                <a:spcPts val="0"/>
              </a:spcBef>
              <a:spcAft>
                <a:spcPts val="0"/>
              </a:spcAft>
              <a:buNone/>
            </a:pP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30"/>
          <p:cNvSpPr txBox="1">
            <a:spLocks noGrp="1"/>
          </p:cNvSpPr>
          <p:nvPr>
            <p:ph type="body" idx="2"/>
          </p:nvPr>
        </p:nvSpPr>
        <p:spPr>
          <a:xfrm>
            <a:off x="149225" y="1304925"/>
            <a:ext cx="914400" cy="914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3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3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3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3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8"/>
          <p:cNvSpPr>
            <a:spLocks noGrp="1"/>
          </p:cNvSpPr>
          <p:nvPr>
            <p:ph type="pic" idx="2"/>
          </p:nvPr>
        </p:nvSpPr>
        <p:spPr>
          <a:xfrm>
            <a:off x="1792288" y="459581"/>
            <a:ext cx="5486400" cy="3086100"/>
          </a:xfrm>
          <a:prstGeom prst="rect">
            <a:avLst/>
          </a:prstGeom>
          <a:noFill/>
          <a:ln>
            <a:noFill/>
          </a:ln>
        </p:spPr>
      </p:sp>
      <p:sp>
        <p:nvSpPr>
          <p:cNvPr id="69" name="Google Shape;69;p3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nserc-crsng.gc.ca/Students-Etudiants/Guides-Guides/TriRTA-TriBFR_eng.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about:bla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rku.ca/gradstudies/students/current-students/awards-and-scholarships/a-guide-for-developing-successful-grant-proposa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rku.ca/gradstudies/students/current-students/awards-and-scholarships/a-guide-for-developing-successful-grant-proposal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s://www.nserc-crsng.gc.ca/ResearchPortal-PortailDeRecherche/Instructions-Instructions/CGS_M-BESC_M_eng.asp#presentation_standar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guides.lib.uoguelph.ca/ResearchProposal" TargetMode="External"/><Relationship Id="rId7" Type="http://schemas.openxmlformats.org/officeDocument/2006/relationships/hyperlink" Target="https://www.lib.sfu.ca/about/branches-depts/rc/writing-theses/writin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academia.edu/42088129/SSHRC_Scholarship_Proposal_Tips" TargetMode="External"/><Relationship Id="rId5" Type="http://schemas.openxmlformats.org/officeDocument/2006/relationships/hyperlink" Target="https://research.com/research/how-to-write-a-research-question" TargetMode="External"/><Relationship Id="rId4"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nserc-crsng.gc.ca/ResearchPortal-PortailDeRecherche/Instructions-Instructions/CGS_M-BESC_M_eng.asp#presentation_standard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fu.ca/gradstudies/awards-funding/external-gov-funded.html" TargetMode="External"/><Relationship Id="rId4" Type="http://schemas.openxmlformats.org/officeDocument/2006/relationships/hyperlink" Target="https://www.sfu.ca/gradstudies/awards-funding.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nserc-crsng.gc.ca/students-etudiants/pg-cs/cgsm-bescm_eng.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mountain, sky, outdoor, nature&#10;&#10;Description automatically generated"/>
          <p:cNvPicPr preferRelativeResize="0"/>
          <p:nvPr/>
        </p:nvPicPr>
        <p:blipFill rotWithShape="1">
          <a:blip r:embed="rId3">
            <a:alphaModFix/>
          </a:blip>
          <a:srcRect/>
          <a:stretch/>
        </p:blipFill>
        <p:spPr>
          <a:xfrm>
            <a:off x="-120925" y="-694910"/>
            <a:ext cx="9327872" cy="6210299"/>
          </a:xfrm>
          <a:prstGeom prst="rect">
            <a:avLst/>
          </a:prstGeom>
          <a:noFill/>
          <a:ln>
            <a:noFill/>
          </a:ln>
        </p:spPr>
      </p:pic>
      <p:pic>
        <p:nvPicPr>
          <p:cNvPr id="91" name="Google Shape;91;p1"/>
          <p:cNvPicPr preferRelativeResize="0"/>
          <p:nvPr/>
        </p:nvPicPr>
        <p:blipFill rotWithShape="1">
          <a:blip r:embed="rId4">
            <a:alphaModFix/>
          </a:blip>
          <a:srcRect/>
          <a:stretch/>
        </p:blipFill>
        <p:spPr>
          <a:xfrm>
            <a:off x="5258519" y="3351847"/>
            <a:ext cx="3960534" cy="1842445"/>
          </a:xfrm>
          <a:prstGeom prst="rect">
            <a:avLst/>
          </a:prstGeom>
          <a:noFill/>
          <a:ln>
            <a:noFill/>
          </a:ln>
        </p:spPr>
      </p:pic>
      <p:pic>
        <p:nvPicPr>
          <p:cNvPr id="92" name="Google Shape;92;p1"/>
          <p:cNvPicPr preferRelativeResize="0"/>
          <p:nvPr/>
        </p:nvPicPr>
        <p:blipFill rotWithShape="1">
          <a:blip r:embed="rId5">
            <a:alphaModFix/>
          </a:blip>
          <a:srcRect l="102" t="19243" r="-1150" b="10725"/>
          <a:stretch/>
        </p:blipFill>
        <p:spPr>
          <a:xfrm>
            <a:off x="5258519" y="-363607"/>
            <a:ext cx="3993894" cy="1849182"/>
          </a:xfrm>
          <a:prstGeom prst="rect">
            <a:avLst/>
          </a:prstGeom>
          <a:noFill/>
          <a:ln>
            <a:noFill/>
          </a:ln>
        </p:spPr>
      </p:pic>
      <p:sp>
        <p:nvSpPr>
          <p:cNvPr id="93" name="Google Shape;93;p1"/>
          <p:cNvSpPr/>
          <p:nvPr/>
        </p:nvSpPr>
        <p:spPr>
          <a:xfrm>
            <a:off x="-131063" y="1701541"/>
            <a:ext cx="7560563" cy="1484473"/>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94" name="Google Shape;94;p1"/>
          <p:cNvSpPr/>
          <p:nvPr/>
        </p:nvSpPr>
        <p:spPr>
          <a:xfrm>
            <a:off x="145915" y="1701542"/>
            <a:ext cx="6572523"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chemeClr val="lt1"/>
                </a:solidFill>
                <a:latin typeface="Arial"/>
                <a:ea typeface="Arial"/>
                <a:cs typeface="Arial"/>
                <a:sym typeface="Arial"/>
              </a:rPr>
              <a:t>Writing a Tri-Agency Research Proposal</a:t>
            </a:r>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September 5, 2023 - Dr. El Chenier</a:t>
            </a:r>
            <a:endParaRPr/>
          </a:p>
        </p:txBody>
      </p:sp>
      <p:pic>
        <p:nvPicPr>
          <p:cNvPr id="95" name="Google Shape;95;p1"/>
          <p:cNvPicPr preferRelativeResize="0"/>
          <p:nvPr/>
        </p:nvPicPr>
        <p:blipFill rotWithShape="1">
          <a:blip r:embed="rId6">
            <a:alphaModFix/>
          </a:blip>
          <a:srcRect/>
          <a:stretch/>
        </p:blipFill>
        <p:spPr>
          <a:xfrm>
            <a:off x="262625" y="4734932"/>
            <a:ext cx="2298197" cy="460249"/>
          </a:xfrm>
          <a:prstGeom prst="rect">
            <a:avLst/>
          </a:prstGeom>
          <a:noFill/>
          <a:ln>
            <a:noFill/>
          </a:ln>
        </p:spPr>
      </p:pic>
      <p:pic>
        <p:nvPicPr>
          <p:cNvPr id="96" name="Google Shape;96;p1"/>
          <p:cNvPicPr preferRelativeResize="0"/>
          <p:nvPr/>
        </p:nvPicPr>
        <p:blipFill rotWithShape="1">
          <a:blip r:embed="rId7">
            <a:alphaModFix/>
          </a:blip>
          <a:srcRect t="10265" r="-440" b="15893"/>
          <a:stretch/>
        </p:blipFill>
        <p:spPr>
          <a:xfrm>
            <a:off x="-120926" y="-363606"/>
            <a:ext cx="3795136" cy="18580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body" idx="1"/>
          </p:nvPr>
        </p:nvSpPr>
        <p:spPr>
          <a:xfrm>
            <a:off x="457200" y="214009"/>
            <a:ext cx="8229600" cy="4786008"/>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spcBef>
                <a:spcPts val="0"/>
              </a:spcBef>
              <a:spcAft>
                <a:spcPts val="0"/>
              </a:spcAft>
              <a:buClr>
                <a:srgbClr val="000000"/>
              </a:buClr>
              <a:buSzPct val="100000"/>
              <a:buNone/>
            </a:pPr>
            <a:r>
              <a:rPr lang="en-US" b="1" i="0">
                <a:solidFill>
                  <a:srgbClr val="000000"/>
                </a:solidFill>
                <a:highlight>
                  <a:srgbClr val="FFFFFF"/>
                </a:highlight>
                <a:latin typeface="Arial"/>
                <a:ea typeface="Arial"/>
                <a:cs typeface="Arial"/>
                <a:sym typeface="Arial"/>
              </a:rPr>
              <a:t>4. Outline of proposed research (attachment)</a:t>
            </a:r>
            <a:endParaRPr/>
          </a:p>
          <a:p>
            <a:pPr marL="0" lvl="0" indent="0" algn="l" rtl="0">
              <a:spcBef>
                <a:spcPts val="256"/>
              </a:spcBef>
              <a:spcAft>
                <a:spcPts val="0"/>
              </a:spcAft>
              <a:buClr>
                <a:schemeClr val="dk1"/>
              </a:buClr>
              <a:buSzPct val="100000"/>
              <a:buNone/>
            </a:pPr>
            <a:endParaRPr b="1"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a:solidFill>
                  <a:srgbClr val="000000"/>
                </a:solidFill>
                <a:highlight>
                  <a:srgbClr val="FFFFFF"/>
                </a:highlight>
                <a:latin typeface="Arial"/>
                <a:ea typeface="Arial"/>
                <a:cs typeface="Arial"/>
                <a:sym typeface="Arial"/>
              </a:rPr>
              <a:t>The single attachment consists of two separate sections: </a:t>
            </a:r>
            <a:r>
              <a:rPr lang="en-US" b="0" i="1">
                <a:solidFill>
                  <a:srgbClr val="000000"/>
                </a:solidFill>
                <a:highlight>
                  <a:srgbClr val="FFFFFF"/>
                </a:highlight>
                <a:latin typeface="Arial"/>
                <a:ea typeface="Arial"/>
                <a:cs typeface="Arial"/>
                <a:sym typeface="Arial"/>
              </a:rPr>
              <a:t>Outline of proposed research</a:t>
            </a:r>
            <a:r>
              <a:rPr lang="en-US" b="0" i="0">
                <a:solidFill>
                  <a:srgbClr val="000000"/>
                </a:solidFill>
                <a:highlight>
                  <a:srgbClr val="FFFFFF"/>
                </a:highlight>
                <a:latin typeface="Arial"/>
                <a:ea typeface="Arial"/>
                <a:cs typeface="Arial"/>
                <a:sym typeface="Arial"/>
              </a:rPr>
              <a:t> and </a:t>
            </a:r>
            <a:r>
              <a:rPr lang="en-US" b="0" i="1">
                <a:solidFill>
                  <a:srgbClr val="000000"/>
                </a:solidFill>
                <a:highlight>
                  <a:srgbClr val="FFFFFF"/>
                </a:highlight>
                <a:latin typeface="Arial"/>
                <a:ea typeface="Arial"/>
                <a:cs typeface="Arial"/>
                <a:sym typeface="Arial"/>
              </a:rPr>
              <a:t>Bibliography and citations</a:t>
            </a:r>
            <a:r>
              <a:rPr lang="en-US" b="0" i="0">
                <a:solidFill>
                  <a:srgbClr val="000000"/>
                </a:solidFill>
                <a:highlight>
                  <a:srgbClr val="FFFFFF"/>
                </a:highlight>
                <a:latin typeface="Arial"/>
                <a:ea typeface="Arial"/>
                <a:cs typeface="Arial"/>
                <a:sym typeface="Arial"/>
              </a:rPr>
              <a:t>. Each of these sections must be only one page. Pages in excess of the number permitted may be removed before the selection process, and your application may be at a disadvantage as a result.</a:t>
            </a:r>
            <a:endParaRPr/>
          </a:p>
          <a:p>
            <a:pPr marL="0" lvl="0" indent="0" algn="l" rtl="0">
              <a:spcBef>
                <a:spcPts val="256"/>
              </a:spcBef>
              <a:spcAft>
                <a:spcPts val="0"/>
              </a:spcAft>
              <a:buClr>
                <a:schemeClr val="dk1"/>
              </a:buClr>
              <a:buSzPct val="100000"/>
              <a:buNone/>
            </a:pPr>
            <a:endParaRPr b="0"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u="sng">
                <a:solidFill>
                  <a:srgbClr val="000000"/>
                </a:solidFill>
                <a:highlight>
                  <a:srgbClr val="FFFFFF"/>
                </a:highlight>
                <a:latin typeface="Arial"/>
                <a:ea typeface="Arial"/>
                <a:cs typeface="Arial"/>
                <a:sym typeface="Arial"/>
              </a:rPr>
              <a:t>Outline of proposed research </a:t>
            </a:r>
            <a:r>
              <a:rPr lang="en-US"/>
              <a:t>(one page maximum)</a:t>
            </a:r>
            <a:endParaRPr/>
          </a:p>
          <a:p>
            <a:pPr marL="0" lvl="0" indent="0" algn="l" rtl="0">
              <a:spcBef>
                <a:spcPts val="256"/>
              </a:spcBef>
              <a:spcAft>
                <a:spcPts val="0"/>
              </a:spcAft>
              <a:buClr>
                <a:schemeClr val="dk1"/>
              </a:buClr>
              <a:buSzPct val="100000"/>
              <a:buNone/>
            </a:pPr>
            <a:endParaRPr b="0"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a:solidFill>
                  <a:srgbClr val="000000"/>
                </a:solidFill>
                <a:highlight>
                  <a:srgbClr val="FFFF00"/>
                </a:highlight>
                <a:latin typeface="Arial"/>
                <a:ea typeface="Arial"/>
                <a:cs typeface="Arial"/>
                <a:sym typeface="Arial"/>
              </a:rPr>
              <a:t>Provide a detailed description of your proposed research project for the period during which you will hold the award. Be as specific as possible. Provide background information to position your proposed research within the context of current knowledge in the field. State the objectives and hypothesis, and outline the experimental or theoretical approach to be taken (citing literature pertinent to the proposal) and the methods and procedures to be used. State the significance of the proposed research to a field or fields in the health sciences, natural sciences and/or engineering or social sciences and/or humanities, as appropriate.</a:t>
            </a:r>
            <a:endParaRPr/>
          </a:p>
          <a:p>
            <a:pPr marL="0" lvl="0" indent="0" algn="l" rtl="0">
              <a:spcBef>
                <a:spcPts val="256"/>
              </a:spcBef>
              <a:spcAft>
                <a:spcPts val="0"/>
              </a:spcAft>
              <a:buClr>
                <a:schemeClr val="dk1"/>
              </a:buClr>
              <a:buSzPct val="100000"/>
              <a:buNone/>
            </a:pPr>
            <a:endParaRPr b="0"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a:solidFill>
                  <a:srgbClr val="000000"/>
                </a:solidFill>
                <a:highlight>
                  <a:srgbClr val="FFFFFF"/>
                </a:highlight>
                <a:latin typeface="Arial"/>
                <a:ea typeface="Arial"/>
                <a:cs typeface="Arial"/>
                <a:sym typeface="Arial"/>
              </a:rPr>
              <a:t>If the output of your degree program is an artistic creation rather than a thesis, clearly indicate the research component of your proposed work. Outline the objectives of your research, the context, methodology and contribution to the advancement of knowledge.</a:t>
            </a:r>
            <a:endParaRPr/>
          </a:p>
          <a:p>
            <a:pPr marL="0" lvl="0" indent="0" algn="l" rtl="0">
              <a:spcBef>
                <a:spcPts val="256"/>
              </a:spcBef>
              <a:spcAft>
                <a:spcPts val="0"/>
              </a:spcAft>
              <a:buClr>
                <a:schemeClr val="dk1"/>
              </a:buClr>
              <a:buSzPct val="100000"/>
              <a:buNone/>
            </a:pPr>
            <a:endParaRPr b="0"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a:solidFill>
                  <a:srgbClr val="000000"/>
                </a:solidFill>
                <a:highlight>
                  <a:srgbClr val="FFFFFF"/>
                </a:highlight>
                <a:latin typeface="Arial"/>
                <a:ea typeface="Arial"/>
                <a:cs typeface="Arial"/>
                <a:sym typeface="Arial"/>
              </a:rPr>
              <a:t>If your degree program does not involve a thesis, a major research paper/essay or a major research project, clearly outline the research component of the degree.</a:t>
            </a:r>
            <a:endParaRPr/>
          </a:p>
          <a:p>
            <a:pPr marL="0" lvl="0" indent="0" algn="l" rtl="0">
              <a:spcBef>
                <a:spcPts val="256"/>
              </a:spcBef>
              <a:spcAft>
                <a:spcPts val="0"/>
              </a:spcAft>
              <a:buClr>
                <a:schemeClr val="dk1"/>
              </a:buClr>
              <a:buSzPct val="100000"/>
              <a:buNone/>
            </a:pPr>
            <a:endParaRPr b="0" i="0">
              <a:solidFill>
                <a:srgbClr val="000000"/>
              </a:solidFill>
              <a:highlight>
                <a:srgbClr val="FFFFFF"/>
              </a:highlight>
              <a:latin typeface="Arial"/>
              <a:ea typeface="Arial"/>
              <a:cs typeface="Arial"/>
              <a:sym typeface="Arial"/>
            </a:endParaRPr>
          </a:p>
          <a:p>
            <a:pPr marL="0" lvl="0" indent="0" algn="l" rtl="0">
              <a:spcBef>
                <a:spcPts val="256"/>
              </a:spcBef>
              <a:spcAft>
                <a:spcPts val="0"/>
              </a:spcAft>
              <a:buClr>
                <a:srgbClr val="000000"/>
              </a:buClr>
              <a:buSzPct val="100000"/>
              <a:buNone/>
            </a:pPr>
            <a:r>
              <a:rPr lang="en-US" b="0" i="0">
                <a:solidFill>
                  <a:srgbClr val="000000"/>
                </a:solidFill>
                <a:highlight>
                  <a:srgbClr val="FFFFFF"/>
                </a:highlight>
                <a:latin typeface="Arial"/>
                <a:ea typeface="Arial"/>
                <a:cs typeface="Arial"/>
                <a:sym typeface="Arial"/>
              </a:rPr>
              <a:t>If you have not yet decided on a specific project, you must still provide a detailed description of a proposed research project. You may change your research direction or activities during the course of the award. Certain restrictions may apply. Refer to the </a:t>
            </a:r>
            <a:r>
              <a:rPr lang="en-US" b="0" i="0" u="sng">
                <a:solidFill>
                  <a:srgbClr val="000000"/>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Tri-agency research training award holder’s guide</a:t>
            </a:r>
            <a:r>
              <a:rPr lang="en-US" b="0" i="0">
                <a:solidFill>
                  <a:srgbClr val="000000"/>
                </a:solidFill>
                <a:highlight>
                  <a:srgbClr val="FFFFFF"/>
                </a:highlight>
                <a:latin typeface="Arial"/>
                <a:ea typeface="Arial"/>
                <a:cs typeface="Arial"/>
                <a:sym typeface="Arial"/>
              </a:rPr>
              <a:t>.</a:t>
            </a:r>
            <a:endParaRPr/>
          </a:p>
          <a:p>
            <a:pPr marL="0" lvl="0" indent="0" algn="l" rtl="0">
              <a:spcBef>
                <a:spcPts val="256"/>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93" name="Google Shape;193;p12"/>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11</a:t>
            </a:fld>
            <a:endParaRPr>
              <a:solidFill>
                <a:schemeClr val="lt1"/>
              </a:solidFill>
              <a:latin typeface="Helvetica Neue"/>
              <a:ea typeface="Helvetica Neue"/>
              <a:cs typeface="Helvetica Neue"/>
              <a:sym typeface="Helvetica Neue"/>
            </a:endParaRPr>
          </a:p>
        </p:txBody>
      </p:sp>
      <p:sp>
        <p:nvSpPr>
          <p:cNvPr id="194" name="Google Shape;194;p12"/>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195" name="Google Shape;195;p12"/>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196" name="Google Shape;196;p12"/>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97" name="Google Shape;197;p12"/>
          <p:cNvSpPr txBox="1"/>
          <p:nvPr/>
        </p:nvSpPr>
        <p:spPr>
          <a:xfrm>
            <a:off x="541247" y="825358"/>
            <a:ext cx="830167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Helvetica Neue"/>
              <a:buNone/>
            </a:pPr>
            <a:r>
              <a:rPr lang="en-US" sz="1800" b="0" i="0">
                <a:solidFill>
                  <a:srgbClr val="000000"/>
                </a:solidFill>
                <a:latin typeface="Helvetica Neue"/>
                <a:ea typeface="Helvetica Neue"/>
                <a:cs typeface="Helvetica Neue"/>
                <a:sym typeface="Helvetica Neue"/>
              </a:rPr>
              <a:t>Provide a detailed description of your proposed research project </a:t>
            </a:r>
            <a:r>
              <a:rPr lang="en-US" sz="1800" b="0" i="0">
                <a:solidFill>
                  <a:srgbClr val="000000"/>
                </a:solidFill>
                <a:highlight>
                  <a:srgbClr val="FFFF00"/>
                </a:highlight>
                <a:latin typeface="Helvetica Neue"/>
                <a:ea typeface="Helvetica Neue"/>
                <a:cs typeface="Helvetica Neue"/>
                <a:sym typeface="Helvetica Neue"/>
              </a:rPr>
              <a:t>for the period during which you will hold the award. </a:t>
            </a:r>
            <a:r>
              <a:rPr lang="en-US" sz="1800" b="1" i="0">
                <a:solidFill>
                  <a:srgbClr val="000000"/>
                </a:solidFill>
                <a:latin typeface="Helvetica Neue"/>
                <a:ea typeface="Helvetica Neue"/>
                <a:cs typeface="Helvetica Neue"/>
                <a:sym typeface="Helvetica Neue"/>
              </a:rPr>
              <a:t>Be as specific as possible. </a:t>
            </a:r>
            <a:endParaRPr/>
          </a:p>
          <a:p>
            <a:pPr marL="0" marR="0" lvl="0" indent="0" algn="l" rtl="0">
              <a:spcBef>
                <a:spcPts val="0"/>
              </a:spcBef>
              <a:spcAft>
                <a:spcPts val="0"/>
              </a:spcAft>
              <a:buClr>
                <a:schemeClr val="dk1"/>
              </a:buClr>
              <a:buSzPts val="1800"/>
              <a:buFont typeface="Calibri"/>
              <a:buNone/>
            </a:pPr>
            <a:endParaRPr sz="1800" b="1" i="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0" i="0">
                <a:solidFill>
                  <a:srgbClr val="000000"/>
                </a:solidFill>
                <a:latin typeface="Helvetica Neue"/>
                <a:ea typeface="Helvetica Neue"/>
                <a:cs typeface="Helvetica Neue"/>
                <a:sym typeface="Helvetica Neue"/>
              </a:rPr>
              <a:t>Provide background information to position your proposed research within the context of current knowledge in the field. </a:t>
            </a:r>
            <a:endParaRPr/>
          </a:p>
          <a:p>
            <a:pPr marL="0" marR="0" lvl="0" indent="0" algn="l" rtl="0">
              <a:spcBef>
                <a:spcPts val="0"/>
              </a:spcBef>
              <a:spcAft>
                <a:spcPts val="0"/>
              </a:spcAft>
              <a:buNone/>
            </a:pPr>
            <a:endParaRPr sz="1800" b="0" i="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0" i="0">
                <a:solidFill>
                  <a:srgbClr val="000000"/>
                </a:solidFill>
                <a:latin typeface="Helvetica Neue"/>
                <a:ea typeface="Helvetica Neue"/>
                <a:cs typeface="Helvetica Neue"/>
                <a:sym typeface="Helvetica Neue"/>
              </a:rPr>
              <a:t>State the objectives and hypothesis, and outline the experimental or theoretical approach to be taken (citing literature pertinent to the proposal) and </a:t>
            </a:r>
            <a:endParaRPr/>
          </a:p>
          <a:p>
            <a:pPr marL="0" marR="0" lvl="0" indent="0" algn="l" rtl="0">
              <a:spcBef>
                <a:spcPts val="0"/>
              </a:spcBef>
              <a:spcAft>
                <a:spcPts val="0"/>
              </a:spcAft>
              <a:buNone/>
            </a:pPr>
            <a:r>
              <a:rPr lang="en-US" sz="1800" b="0" i="0">
                <a:solidFill>
                  <a:srgbClr val="000000"/>
                </a:solidFill>
                <a:latin typeface="Helvetica Neue"/>
                <a:ea typeface="Helvetica Neue"/>
                <a:cs typeface="Helvetica Neue"/>
                <a:sym typeface="Helvetica Neue"/>
              </a:rPr>
              <a:t>the methods and procedures to be used. </a:t>
            </a:r>
            <a:endParaRPr/>
          </a:p>
          <a:p>
            <a:pPr marL="0" marR="0" lvl="0" indent="0" algn="l" rtl="0">
              <a:spcBef>
                <a:spcPts val="0"/>
              </a:spcBef>
              <a:spcAft>
                <a:spcPts val="0"/>
              </a:spcAft>
              <a:buNone/>
            </a:pPr>
            <a:endParaRPr sz="1800" b="0" i="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r>
              <a:rPr lang="en-US" sz="1800" b="0" i="0">
                <a:solidFill>
                  <a:srgbClr val="000000"/>
                </a:solidFill>
                <a:latin typeface="Helvetica Neue"/>
                <a:ea typeface="Helvetica Neue"/>
                <a:cs typeface="Helvetica Neue"/>
                <a:sym typeface="Helvetica Neue"/>
              </a:rPr>
              <a:t>State the significance of the proposed research to a field or fields in the health sciences, natural sciences and/or engineering or social sciences and/or humanities, as appropriate.</a:t>
            </a:r>
            <a:endParaRPr/>
          </a:p>
        </p:txBody>
      </p:sp>
      <p:sp>
        <p:nvSpPr>
          <p:cNvPr id="198" name="Google Shape;198;p12"/>
          <p:cNvSpPr txBox="1"/>
          <p:nvPr/>
        </p:nvSpPr>
        <p:spPr>
          <a:xfrm>
            <a:off x="541247" y="335954"/>
            <a:ext cx="7075035"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10000"/>
                </a:solidFill>
                <a:latin typeface="Helvetica Neue"/>
                <a:ea typeface="Helvetica Neue"/>
                <a:cs typeface="Helvetica Neue"/>
                <a:sym typeface="Helvetica Neue"/>
              </a:rPr>
              <a:t>Tri-Agency CGS-M Criteria Up Close: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05" name="Google Shape;205;p17"/>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12</a:t>
            </a:fld>
            <a:endParaRPr>
              <a:solidFill>
                <a:schemeClr val="lt1"/>
              </a:solidFill>
              <a:latin typeface="Helvetica Neue"/>
              <a:ea typeface="Helvetica Neue"/>
              <a:cs typeface="Helvetica Neue"/>
              <a:sym typeface="Helvetica Neue"/>
            </a:endParaRPr>
          </a:p>
        </p:txBody>
      </p:sp>
      <p:sp>
        <p:nvSpPr>
          <p:cNvPr id="206" name="Google Shape;206;p17"/>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07" name="Google Shape;207;p17"/>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08" name="Google Shape;208;p17"/>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209" name="Google Shape;209;p17"/>
          <p:cNvSpPr txBox="1"/>
          <p:nvPr/>
        </p:nvSpPr>
        <p:spPr>
          <a:xfrm>
            <a:off x="339969" y="261978"/>
            <a:ext cx="89702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C10000"/>
                </a:solidFill>
                <a:latin typeface="Helvetica Neue"/>
                <a:ea typeface="Helvetica Neue"/>
                <a:cs typeface="Helvetica Neue"/>
                <a:sym typeface="Helvetica Neue"/>
              </a:rPr>
              <a:t>Note the Use of Subheadings (2 pp Doctoral App)</a:t>
            </a:r>
            <a:endParaRPr dirty="0"/>
          </a:p>
        </p:txBody>
      </p:sp>
      <p:pic>
        <p:nvPicPr>
          <p:cNvPr id="210" name="Google Shape;210;p17" descr="A close-up of a document&#10;&#10;Description automatically generated">
            <a:hlinkClick r:id="rId4"/>
          </p:cNvPr>
          <p:cNvPicPr preferRelativeResize="0"/>
          <p:nvPr/>
        </p:nvPicPr>
        <p:blipFill rotWithShape="1">
          <a:blip r:embed="rId5">
            <a:alphaModFix/>
          </a:blip>
          <a:srcRect/>
          <a:stretch/>
        </p:blipFill>
        <p:spPr>
          <a:xfrm>
            <a:off x="1214879" y="785198"/>
            <a:ext cx="6227299" cy="43617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A99F7-702B-78AB-5731-35027DE17C6A}"/>
              </a:ext>
            </a:extLst>
          </p:cNvPr>
          <p:cNvSpPr>
            <a:spLocks noGrp="1"/>
          </p:cNvSpPr>
          <p:nvPr>
            <p:ph type="title"/>
          </p:nvPr>
        </p:nvSpPr>
        <p:spPr/>
        <p:txBody>
          <a:bodyPr/>
          <a:lstStyle/>
          <a:p>
            <a:r>
              <a:rPr lang="en-US" sz="2800" b="1" dirty="0">
                <a:solidFill>
                  <a:srgbClr val="C10000"/>
                </a:solidFill>
                <a:latin typeface="Helvetica Neue"/>
                <a:ea typeface="Helvetica Neue"/>
                <a:cs typeface="Helvetica Neue"/>
                <a:sym typeface="Arial"/>
              </a:rPr>
              <a:t>Subheadings For Your Research Proposal</a:t>
            </a:r>
          </a:p>
        </p:txBody>
      </p:sp>
      <p:sp>
        <p:nvSpPr>
          <p:cNvPr id="3" name="Text Placeholder 2">
            <a:extLst>
              <a:ext uri="{FF2B5EF4-FFF2-40B4-BE49-F238E27FC236}">
                <a16:creationId xmlns:a16="http://schemas.microsoft.com/office/drawing/2014/main" id="{CD6842E5-2A70-5714-1AE7-2647F7C80536}"/>
              </a:ext>
            </a:extLst>
          </p:cNvPr>
          <p:cNvSpPr>
            <a:spLocks noGrp="1"/>
          </p:cNvSpPr>
          <p:nvPr>
            <p:ph type="body" idx="1"/>
          </p:nvPr>
        </p:nvSpPr>
        <p:spPr>
          <a:xfrm>
            <a:off x="457200" y="1200151"/>
            <a:ext cx="8229600" cy="3793268"/>
          </a:xfrm>
        </p:spPr>
        <p:txBody>
          <a:bodyPr>
            <a:normAutofit fontScale="47500" lnSpcReduction="20000"/>
          </a:bodyPr>
          <a:lstStyle/>
          <a:p>
            <a:pPr marL="114300" indent="0">
              <a:lnSpc>
                <a:spcPct val="170000"/>
              </a:lnSpc>
              <a:buNone/>
            </a:pPr>
            <a:r>
              <a:rPr lang="en-GB" b="0" i="0" dirty="0">
                <a:solidFill>
                  <a:srgbClr val="000000"/>
                </a:solidFill>
                <a:effectLst/>
                <a:latin typeface="Untitled Regular"/>
              </a:rPr>
              <a:t>Provide a detailed description of your proposed </a:t>
            </a:r>
            <a:r>
              <a:rPr lang="en-GB" b="1" i="0" dirty="0">
                <a:solidFill>
                  <a:srgbClr val="000000"/>
                </a:solidFill>
                <a:effectLst/>
                <a:latin typeface="Untitled Regular"/>
              </a:rPr>
              <a:t>research project </a:t>
            </a:r>
            <a:r>
              <a:rPr lang="en-GB" i="0" dirty="0">
                <a:solidFill>
                  <a:srgbClr val="000000"/>
                </a:solidFill>
                <a:effectLst/>
                <a:latin typeface="Untitled Regular"/>
              </a:rPr>
              <a:t>[can be entered as </a:t>
            </a:r>
            <a:r>
              <a:rPr lang="en-GB" b="1" i="0" dirty="0">
                <a:solidFill>
                  <a:srgbClr val="000000"/>
                </a:solidFill>
                <a:effectLst/>
                <a:latin typeface="Untitled Regular"/>
              </a:rPr>
              <a:t>Research Question </a:t>
            </a:r>
            <a:r>
              <a:rPr lang="en-GB" i="0" dirty="0">
                <a:solidFill>
                  <a:srgbClr val="000000"/>
                </a:solidFill>
                <a:effectLst/>
                <a:latin typeface="Untitled Regular"/>
              </a:rPr>
              <a:t>and</a:t>
            </a:r>
            <a:r>
              <a:rPr lang="en-GB" b="1" i="0" dirty="0">
                <a:solidFill>
                  <a:srgbClr val="000000"/>
                </a:solidFill>
                <a:effectLst/>
                <a:latin typeface="Untitled Regular"/>
              </a:rPr>
              <a:t> Research Objectives</a:t>
            </a:r>
            <a:r>
              <a:rPr lang="en-GB" i="0" dirty="0">
                <a:solidFill>
                  <a:srgbClr val="000000"/>
                </a:solidFill>
                <a:effectLst/>
                <a:latin typeface="Untitled Regular"/>
              </a:rPr>
              <a:t>]</a:t>
            </a:r>
            <a:r>
              <a:rPr lang="en-GB" b="1" i="0" dirty="0">
                <a:solidFill>
                  <a:srgbClr val="000000"/>
                </a:solidFill>
                <a:effectLst/>
                <a:latin typeface="Untitled Regular"/>
              </a:rPr>
              <a:t> </a:t>
            </a:r>
            <a:r>
              <a:rPr lang="en-GB" b="0" i="0" dirty="0">
                <a:solidFill>
                  <a:srgbClr val="000000"/>
                </a:solidFill>
                <a:effectLst/>
                <a:latin typeface="Untitled Regular"/>
              </a:rPr>
              <a:t>for the period during which you will hold the award. Be as specific as possible. Provide </a:t>
            </a:r>
            <a:r>
              <a:rPr lang="en-GB" b="1" i="0" dirty="0">
                <a:solidFill>
                  <a:srgbClr val="000000"/>
                </a:solidFill>
                <a:effectLst/>
                <a:latin typeface="Untitled Regular"/>
              </a:rPr>
              <a:t>background information </a:t>
            </a:r>
            <a:r>
              <a:rPr lang="en-GB" b="0" i="0" dirty="0">
                <a:solidFill>
                  <a:srgbClr val="000000"/>
                </a:solidFill>
                <a:effectLst/>
                <a:latin typeface="Untitled Regular"/>
              </a:rPr>
              <a:t>to position your proposed research within the context of current knowledge in the field [more conventional subheading: </a:t>
            </a:r>
            <a:r>
              <a:rPr lang="en-GB" b="1" i="0" dirty="0">
                <a:solidFill>
                  <a:srgbClr val="000000"/>
                </a:solidFill>
                <a:effectLst/>
                <a:latin typeface="Untitled Regular"/>
              </a:rPr>
              <a:t>Literature Review</a:t>
            </a:r>
            <a:r>
              <a:rPr lang="en-GB" b="0" i="0" dirty="0">
                <a:solidFill>
                  <a:srgbClr val="000000"/>
                </a:solidFill>
                <a:effectLst/>
                <a:latin typeface="Untitled Regular"/>
              </a:rPr>
              <a:t>]. State the </a:t>
            </a:r>
            <a:r>
              <a:rPr lang="en-GB" b="1" i="0" dirty="0">
                <a:solidFill>
                  <a:srgbClr val="000000"/>
                </a:solidFill>
                <a:effectLst/>
                <a:latin typeface="Untitled Regular"/>
              </a:rPr>
              <a:t>objectives and hypothesis</a:t>
            </a:r>
            <a:r>
              <a:rPr lang="en-GB" b="0" i="0" dirty="0">
                <a:solidFill>
                  <a:srgbClr val="000000"/>
                </a:solidFill>
                <a:effectLst/>
                <a:latin typeface="Untitled Regular"/>
              </a:rPr>
              <a:t>, and outline the </a:t>
            </a:r>
            <a:r>
              <a:rPr lang="en-GB" b="1" i="0" dirty="0">
                <a:solidFill>
                  <a:srgbClr val="000000"/>
                </a:solidFill>
                <a:effectLst/>
                <a:latin typeface="Untitled Regular"/>
              </a:rPr>
              <a:t>experimental or theoretical </a:t>
            </a:r>
            <a:r>
              <a:rPr lang="en-GB" b="0" i="0" dirty="0">
                <a:solidFill>
                  <a:srgbClr val="000000"/>
                </a:solidFill>
                <a:effectLst/>
                <a:latin typeface="Untitled Regular"/>
              </a:rPr>
              <a:t>approach to be taken (citing literature pertinent to the proposal) and the methods [subheading: </a:t>
            </a:r>
            <a:r>
              <a:rPr lang="en-GB" b="1" i="0" dirty="0">
                <a:solidFill>
                  <a:srgbClr val="000000"/>
                </a:solidFill>
                <a:effectLst/>
                <a:latin typeface="Untitled Regular"/>
              </a:rPr>
              <a:t>Methodology</a:t>
            </a:r>
            <a:r>
              <a:rPr lang="en-GB" b="0" i="0" dirty="0">
                <a:solidFill>
                  <a:srgbClr val="000000"/>
                </a:solidFill>
                <a:effectLst/>
                <a:latin typeface="Untitled Regular"/>
              </a:rPr>
              <a:t>] and procedures to be used. State the </a:t>
            </a:r>
            <a:r>
              <a:rPr lang="en-GB" b="1" i="0" dirty="0">
                <a:solidFill>
                  <a:srgbClr val="000000"/>
                </a:solidFill>
                <a:effectLst/>
                <a:latin typeface="Untitled Regular"/>
              </a:rPr>
              <a:t>significance of the proposed research [or just Significance] </a:t>
            </a:r>
            <a:r>
              <a:rPr lang="en-GB" b="0" i="0" dirty="0">
                <a:solidFill>
                  <a:srgbClr val="000000"/>
                </a:solidFill>
                <a:effectLst/>
                <a:latin typeface="Untitled Regular"/>
              </a:rPr>
              <a:t>to a field or fields in the health sciences, natural sciences and/or engineering or social sciences and/or humanities, as appropriate.</a:t>
            </a:r>
          </a:p>
          <a:p>
            <a:pPr marL="114300" indent="0">
              <a:lnSpc>
                <a:spcPct val="170000"/>
              </a:lnSpc>
              <a:buNone/>
            </a:pPr>
            <a:r>
              <a:rPr lang="en-GB" dirty="0">
                <a:solidFill>
                  <a:srgbClr val="000000"/>
                </a:solidFill>
                <a:latin typeface="Untitled Regular"/>
              </a:rPr>
              <a:t>*</a:t>
            </a:r>
            <a:r>
              <a:rPr lang="en-US" dirty="0"/>
              <a:t>This text is from the Tri-council agency </a:t>
            </a:r>
            <a:r>
              <a:rPr lang="en-US" dirty="0">
                <a:hlinkClick r:id="rId3"/>
              </a:rPr>
              <a:t>webpage</a:t>
            </a:r>
            <a:r>
              <a:rPr lang="en-US" dirty="0"/>
              <a:t> and applies to NSERC, SSHRC, and CIHR.</a:t>
            </a:r>
          </a:p>
          <a:p>
            <a:pPr marL="114300" indent="0">
              <a:lnSpc>
                <a:spcPct val="170000"/>
              </a:lnSpc>
              <a:buNone/>
            </a:pPr>
            <a:endParaRPr lang="en-US" dirty="0"/>
          </a:p>
        </p:txBody>
      </p:sp>
    </p:spTree>
    <p:extLst>
      <p:ext uri="{BB962C8B-B14F-4D97-AF65-F5344CB8AC3E}">
        <p14:creationId xmlns:p14="http://schemas.microsoft.com/office/powerpoint/2010/main" val="1266172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282B-2112-2975-0B21-440DD6947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C9F23-D97B-B15A-BD8C-AE5BB3AAE807}"/>
              </a:ext>
            </a:extLst>
          </p:cNvPr>
          <p:cNvSpPr>
            <a:spLocks noGrp="1"/>
          </p:cNvSpPr>
          <p:nvPr>
            <p:ph type="title"/>
          </p:nvPr>
        </p:nvSpPr>
        <p:spPr/>
        <p:txBody>
          <a:bodyPr/>
          <a:lstStyle/>
          <a:p>
            <a:r>
              <a:rPr lang="en-US" sz="2800" b="1" dirty="0">
                <a:solidFill>
                  <a:srgbClr val="C10000"/>
                </a:solidFill>
                <a:latin typeface="Helvetica Neue"/>
                <a:ea typeface="Helvetica Neue"/>
                <a:cs typeface="Helvetica Neue"/>
                <a:sym typeface="Arial"/>
              </a:rPr>
              <a:t>Subheadings For Your Research Proposal</a:t>
            </a:r>
          </a:p>
        </p:txBody>
      </p:sp>
      <p:sp>
        <p:nvSpPr>
          <p:cNvPr id="3" name="Text Placeholder 2">
            <a:extLst>
              <a:ext uri="{FF2B5EF4-FFF2-40B4-BE49-F238E27FC236}">
                <a16:creationId xmlns:a16="http://schemas.microsoft.com/office/drawing/2014/main" id="{C1063AB5-4298-5427-30EB-DF0C6ED067A8}"/>
              </a:ext>
            </a:extLst>
          </p:cNvPr>
          <p:cNvSpPr>
            <a:spLocks noGrp="1"/>
          </p:cNvSpPr>
          <p:nvPr>
            <p:ph type="body" idx="1"/>
          </p:nvPr>
        </p:nvSpPr>
        <p:spPr>
          <a:xfrm>
            <a:off x="457200" y="1200151"/>
            <a:ext cx="3248108" cy="3793268"/>
          </a:xfrm>
        </p:spPr>
        <p:txBody>
          <a:bodyPr>
            <a:normAutofit fontScale="62500" lnSpcReduction="20000"/>
          </a:bodyPr>
          <a:lstStyle/>
          <a:p>
            <a:pPr marL="114300" indent="0">
              <a:lnSpc>
                <a:spcPct val="170000"/>
              </a:lnSpc>
              <a:buNone/>
            </a:pPr>
            <a:r>
              <a:rPr lang="en-GB" b="1" i="0" dirty="0">
                <a:solidFill>
                  <a:srgbClr val="000000"/>
                </a:solidFill>
                <a:effectLst/>
                <a:latin typeface="Untitled Regular"/>
              </a:rPr>
              <a:t>Research Question </a:t>
            </a:r>
            <a:endParaRPr lang="en-GB" i="0" dirty="0">
              <a:solidFill>
                <a:srgbClr val="000000"/>
              </a:solidFill>
              <a:effectLst/>
              <a:latin typeface="Untitled Regular"/>
            </a:endParaRPr>
          </a:p>
          <a:p>
            <a:pPr marL="114300" indent="0">
              <a:lnSpc>
                <a:spcPct val="170000"/>
              </a:lnSpc>
              <a:buNone/>
            </a:pPr>
            <a:r>
              <a:rPr lang="en-GB" b="1" i="0" dirty="0">
                <a:solidFill>
                  <a:srgbClr val="000000"/>
                </a:solidFill>
                <a:effectLst/>
                <a:latin typeface="Untitled Regular"/>
              </a:rPr>
              <a:t>Research Objectives</a:t>
            </a:r>
          </a:p>
          <a:p>
            <a:pPr marL="114300" indent="0">
              <a:lnSpc>
                <a:spcPct val="170000"/>
              </a:lnSpc>
              <a:buNone/>
            </a:pPr>
            <a:r>
              <a:rPr lang="en-GB" b="1" i="0" dirty="0">
                <a:solidFill>
                  <a:srgbClr val="000000"/>
                </a:solidFill>
                <a:effectLst/>
                <a:latin typeface="Untitled Regular"/>
              </a:rPr>
              <a:t>Literature Review</a:t>
            </a:r>
          </a:p>
          <a:p>
            <a:pPr marL="114300" indent="0">
              <a:lnSpc>
                <a:spcPct val="170000"/>
              </a:lnSpc>
              <a:buNone/>
            </a:pPr>
            <a:r>
              <a:rPr lang="en-GB" b="1" i="0" dirty="0">
                <a:solidFill>
                  <a:srgbClr val="000000"/>
                </a:solidFill>
                <a:effectLst/>
                <a:latin typeface="Untitled Regular"/>
              </a:rPr>
              <a:t>Objectives and hypothesis</a:t>
            </a:r>
            <a:endParaRPr lang="en-GB" b="0" i="0" dirty="0">
              <a:solidFill>
                <a:srgbClr val="000000"/>
              </a:solidFill>
              <a:effectLst/>
              <a:latin typeface="Untitled Regular"/>
            </a:endParaRPr>
          </a:p>
          <a:p>
            <a:pPr marL="114300" indent="0">
              <a:lnSpc>
                <a:spcPct val="170000"/>
              </a:lnSpc>
              <a:buNone/>
            </a:pPr>
            <a:r>
              <a:rPr lang="en-GB" b="1" dirty="0">
                <a:solidFill>
                  <a:srgbClr val="000000"/>
                </a:solidFill>
                <a:latin typeface="Untitled Regular"/>
              </a:rPr>
              <a:t>T</a:t>
            </a:r>
            <a:r>
              <a:rPr lang="en-GB" b="1" i="0" dirty="0">
                <a:solidFill>
                  <a:srgbClr val="000000"/>
                </a:solidFill>
                <a:effectLst/>
                <a:latin typeface="Untitled Regular"/>
              </a:rPr>
              <a:t>heoretical Approach </a:t>
            </a:r>
          </a:p>
          <a:p>
            <a:pPr marL="114300" indent="0">
              <a:lnSpc>
                <a:spcPct val="170000"/>
              </a:lnSpc>
              <a:buNone/>
            </a:pPr>
            <a:r>
              <a:rPr lang="en-GB" b="1" i="0" dirty="0">
                <a:solidFill>
                  <a:srgbClr val="000000"/>
                </a:solidFill>
                <a:effectLst/>
                <a:latin typeface="Untitled Regular"/>
              </a:rPr>
              <a:t>Methodology</a:t>
            </a:r>
          </a:p>
          <a:p>
            <a:pPr marL="114300" indent="0">
              <a:lnSpc>
                <a:spcPct val="170000"/>
              </a:lnSpc>
              <a:buNone/>
            </a:pPr>
            <a:r>
              <a:rPr lang="en-GB" b="1" i="0" dirty="0">
                <a:solidFill>
                  <a:srgbClr val="000000"/>
                </a:solidFill>
                <a:effectLst/>
                <a:latin typeface="Untitled Regular"/>
              </a:rPr>
              <a:t>Significance </a:t>
            </a:r>
            <a:endParaRPr lang="en-US" dirty="0"/>
          </a:p>
        </p:txBody>
      </p:sp>
    </p:spTree>
    <p:extLst>
      <p:ext uri="{BB962C8B-B14F-4D97-AF65-F5344CB8AC3E}">
        <p14:creationId xmlns:p14="http://schemas.microsoft.com/office/powerpoint/2010/main" val="416301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8"/>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16" name="Google Shape;216;p18"/>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15</a:t>
            </a:fld>
            <a:endParaRPr>
              <a:solidFill>
                <a:schemeClr val="lt1"/>
              </a:solidFill>
              <a:latin typeface="Helvetica Neue"/>
              <a:ea typeface="Helvetica Neue"/>
              <a:cs typeface="Helvetica Neue"/>
              <a:sym typeface="Helvetica Neue"/>
            </a:endParaRPr>
          </a:p>
        </p:txBody>
      </p:sp>
      <p:sp>
        <p:nvSpPr>
          <p:cNvPr id="217" name="Google Shape;217;p18"/>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C10000"/>
              </a:buClr>
              <a:buSzPts val="2800"/>
              <a:buFont typeface="Helvetica Neue"/>
              <a:buNone/>
            </a:pPr>
            <a:r>
              <a:rPr lang="en-US" sz="2800" b="1">
                <a:solidFill>
                  <a:srgbClr val="C10000"/>
                </a:solidFill>
                <a:latin typeface="Helvetica Neue"/>
                <a:ea typeface="Helvetica Neue"/>
                <a:cs typeface="Helvetica Neue"/>
                <a:sym typeface="Helvetica Neue"/>
              </a:rPr>
              <a:t>What is your research question?</a:t>
            </a:r>
            <a:endParaRPr/>
          </a:p>
        </p:txBody>
      </p:sp>
      <p:sp>
        <p:nvSpPr>
          <p:cNvPr id="218" name="Google Shape;218;p18"/>
          <p:cNvSpPr txBox="1"/>
          <p:nvPr/>
        </p:nvSpPr>
        <p:spPr>
          <a:xfrm>
            <a:off x="541250" y="1659753"/>
            <a:ext cx="8001000" cy="21852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Helvetica Neue"/>
                <a:ea typeface="Helvetica Neue"/>
                <a:cs typeface="Helvetica Neue"/>
                <a:sym typeface="Helvetica Neue"/>
              </a:rPr>
              <a:t>Take a moment to write down your working (in the development/brainstorming stage) or research (have narrowed it down to a single, precise question) question in a single sentence. Feel free to refer to your grad school application.</a:t>
            </a:r>
            <a:endParaRPr/>
          </a:p>
        </p:txBody>
      </p:sp>
      <p:pic>
        <p:nvPicPr>
          <p:cNvPr id="219" name="Google Shape;219;p18"/>
          <p:cNvPicPr preferRelativeResize="0"/>
          <p:nvPr/>
        </p:nvPicPr>
        <p:blipFill rotWithShape="1">
          <a:blip r:embed="rId3">
            <a:alphaModFix/>
          </a:blip>
          <a:srcRect/>
          <a:stretch/>
        </p:blipFill>
        <p:spPr>
          <a:xfrm>
            <a:off x="198760" y="4665367"/>
            <a:ext cx="2032238" cy="4069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9"/>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26" name="Google Shape;226;p19"/>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16</a:t>
            </a:fld>
            <a:endParaRPr>
              <a:solidFill>
                <a:schemeClr val="lt1"/>
              </a:solidFill>
              <a:latin typeface="Helvetica Neue"/>
              <a:ea typeface="Helvetica Neue"/>
              <a:cs typeface="Helvetica Neue"/>
              <a:sym typeface="Helvetica Neue"/>
            </a:endParaRPr>
          </a:p>
        </p:txBody>
      </p:sp>
      <p:sp>
        <p:nvSpPr>
          <p:cNvPr id="227" name="Google Shape;227;p19"/>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28" name="Google Shape;228;p19"/>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29" name="Google Shape;229;p19"/>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230" name="Google Shape;230;p19"/>
          <p:cNvSpPr txBox="1"/>
          <p:nvPr/>
        </p:nvSpPr>
        <p:spPr>
          <a:xfrm>
            <a:off x="541248" y="82665"/>
            <a:ext cx="8403992" cy="46166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a:solidFill>
                  <a:srgbClr val="191919"/>
                </a:solidFill>
                <a:latin typeface="Helvetica Neue"/>
                <a:ea typeface="Helvetica Neue"/>
                <a:cs typeface="Helvetica Neue"/>
                <a:sym typeface="Helvetica Neue"/>
              </a:rPr>
              <a:t>F Feasible</a:t>
            </a:r>
            <a:br>
              <a:rPr lang="en-US" sz="1400" b="0" i="0">
                <a:solidFill>
                  <a:srgbClr val="191919"/>
                </a:solidFill>
                <a:latin typeface="Helvetica Neue"/>
                <a:ea typeface="Helvetica Neue"/>
                <a:cs typeface="Helvetica Neue"/>
                <a:sym typeface="Helvetica Neue"/>
              </a:rPr>
            </a:br>
            <a:r>
              <a:rPr lang="en-US" sz="1400" b="0" i="0">
                <a:solidFill>
                  <a:srgbClr val="191919"/>
                </a:solidFill>
                <a:latin typeface="Helvetica Neue"/>
                <a:ea typeface="Helvetica Neue"/>
                <a:cs typeface="Helvetica Neue"/>
                <a:sym typeface="Helvetica Neue"/>
              </a:rPr>
              <a:t>A good research question is feasible, which means that the question is well within the researcher’s ability to investigate. Researchers should be realistic about the scale of their research as well as their ability to collect data and complete the research with their skills and the resources available to them. It’s also wise to have a contingency plan in place in case problems arise.</a:t>
            </a:r>
            <a:endParaRPr/>
          </a:p>
          <a:p>
            <a:pPr marL="0" marR="0" lvl="0" indent="0" algn="l" rtl="0">
              <a:spcBef>
                <a:spcPts val="0"/>
              </a:spcBef>
              <a:spcAft>
                <a:spcPts val="0"/>
              </a:spcAft>
              <a:buNone/>
            </a:pPr>
            <a:r>
              <a:rPr lang="en-US" sz="1400" b="1" i="0">
                <a:solidFill>
                  <a:srgbClr val="191919"/>
                </a:solidFill>
                <a:latin typeface="Helvetica Neue"/>
                <a:ea typeface="Helvetica Neue"/>
                <a:cs typeface="Helvetica Neue"/>
                <a:sym typeface="Helvetica Neue"/>
              </a:rPr>
              <a:t>I Interesting</a:t>
            </a:r>
            <a:br>
              <a:rPr lang="en-US" sz="1400" b="0" i="0">
                <a:solidFill>
                  <a:srgbClr val="191919"/>
                </a:solidFill>
                <a:latin typeface="Helvetica Neue"/>
                <a:ea typeface="Helvetica Neue"/>
                <a:cs typeface="Helvetica Neue"/>
                <a:sym typeface="Helvetica Neue"/>
              </a:rPr>
            </a:br>
            <a:r>
              <a:rPr lang="en-US" sz="1400" b="0" i="0">
                <a:solidFill>
                  <a:srgbClr val="191919"/>
                </a:solidFill>
                <a:latin typeface="Helvetica Neue"/>
                <a:ea typeface="Helvetica Neue"/>
                <a:cs typeface="Helvetica Neue"/>
                <a:sym typeface="Helvetica Neue"/>
              </a:rPr>
              <a:t>The ideal research question is interesting not only to the researcher but also to their peers and community. This interest boosts the researcher’s motivation to see the question answered. </a:t>
            </a:r>
            <a:endParaRPr/>
          </a:p>
          <a:p>
            <a:pPr marL="0" marR="0" lvl="0" indent="0" algn="l" rtl="0">
              <a:spcBef>
                <a:spcPts val="0"/>
              </a:spcBef>
              <a:spcAft>
                <a:spcPts val="0"/>
              </a:spcAft>
              <a:buNone/>
            </a:pPr>
            <a:r>
              <a:rPr lang="en-US" sz="1400" b="1" i="0">
                <a:solidFill>
                  <a:srgbClr val="191919"/>
                </a:solidFill>
                <a:latin typeface="Helvetica Neue"/>
                <a:ea typeface="Helvetica Neue"/>
                <a:cs typeface="Helvetica Neue"/>
                <a:sym typeface="Helvetica Neue"/>
              </a:rPr>
              <a:t>N Novel</a:t>
            </a:r>
            <a:br>
              <a:rPr lang="en-US" sz="1400" b="0" i="0">
                <a:solidFill>
                  <a:srgbClr val="191919"/>
                </a:solidFill>
                <a:latin typeface="Helvetica Neue"/>
                <a:ea typeface="Helvetica Neue"/>
                <a:cs typeface="Helvetica Neue"/>
                <a:sym typeface="Helvetica Neue"/>
              </a:rPr>
            </a:br>
            <a:r>
              <a:rPr lang="en-US" sz="1400" b="0" i="0">
                <a:solidFill>
                  <a:srgbClr val="191919"/>
                </a:solidFill>
                <a:latin typeface="Helvetica Neue"/>
                <a:ea typeface="Helvetica Neue"/>
                <a:cs typeface="Helvetica Neue"/>
                <a:sym typeface="Helvetica Neue"/>
              </a:rPr>
              <a:t>Your research question should be developed to bring new insights to the field of study you are investigating. The question may confirm or extend previous findings on the topic you are researching, for instance.</a:t>
            </a:r>
            <a:endParaRPr/>
          </a:p>
          <a:p>
            <a:pPr marL="0" marR="0" lvl="0" indent="0" algn="l" rtl="0">
              <a:spcBef>
                <a:spcPts val="0"/>
              </a:spcBef>
              <a:spcAft>
                <a:spcPts val="0"/>
              </a:spcAft>
              <a:buNone/>
            </a:pPr>
            <a:r>
              <a:rPr lang="en-US" sz="1400" b="1" i="0">
                <a:solidFill>
                  <a:srgbClr val="191919"/>
                </a:solidFill>
                <a:latin typeface="Helvetica Neue"/>
                <a:ea typeface="Helvetica Neue"/>
                <a:cs typeface="Helvetica Neue"/>
                <a:sym typeface="Helvetica Neue"/>
              </a:rPr>
              <a:t>E Ethical</a:t>
            </a:r>
            <a:br>
              <a:rPr lang="en-US" sz="1400" b="0" i="0">
                <a:solidFill>
                  <a:srgbClr val="191919"/>
                </a:solidFill>
                <a:latin typeface="Helvetica Neue"/>
                <a:ea typeface="Helvetica Neue"/>
                <a:cs typeface="Helvetica Neue"/>
                <a:sym typeface="Helvetica Neue"/>
              </a:rPr>
            </a:br>
            <a:r>
              <a:rPr lang="en-US" sz="1400" b="0" i="0">
                <a:solidFill>
                  <a:srgbClr val="191919"/>
                </a:solidFill>
                <a:latin typeface="Helvetica Neue"/>
                <a:ea typeface="Helvetica Neue"/>
                <a:cs typeface="Helvetica Neue"/>
                <a:sym typeface="Helvetica Neue"/>
              </a:rPr>
              <a:t>This is one of the more important considerations of making a research question. Your research question and your subsequent study must be something that review boards and the appropriate authorities will approve.</a:t>
            </a:r>
            <a:endParaRPr/>
          </a:p>
          <a:p>
            <a:pPr marL="0" marR="0" lvl="0" indent="0" algn="l" rtl="0">
              <a:spcBef>
                <a:spcPts val="0"/>
              </a:spcBef>
              <a:spcAft>
                <a:spcPts val="0"/>
              </a:spcAft>
              <a:buNone/>
            </a:pPr>
            <a:r>
              <a:rPr lang="en-US" sz="1400" b="1" i="0">
                <a:solidFill>
                  <a:srgbClr val="191919"/>
                </a:solidFill>
                <a:latin typeface="Helvetica Neue"/>
                <a:ea typeface="Helvetica Neue"/>
                <a:cs typeface="Helvetica Neue"/>
                <a:sym typeface="Helvetica Neue"/>
              </a:rPr>
              <a:t>R Relevant</a:t>
            </a:r>
            <a:br>
              <a:rPr lang="en-US" sz="1400" b="0" i="0">
                <a:solidFill>
                  <a:srgbClr val="191919"/>
                </a:solidFill>
                <a:latin typeface="Helvetica Neue"/>
                <a:ea typeface="Helvetica Neue"/>
                <a:cs typeface="Helvetica Neue"/>
                <a:sym typeface="Helvetica Neue"/>
              </a:rPr>
            </a:br>
            <a:r>
              <a:rPr lang="en-US" sz="1400" b="0" i="0">
                <a:solidFill>
                  <a:srgbClr val="191919"/>
                </a:solidFill>
                <a:latin typeface="Helvetica Neue"/>
                <a:ea typeface="Helvetica Neue"/>
                <a:cs typeface="Helvetica Neue"/>
                <a:sym typeface="Helvetica Neue"/>
              </a:rPr>
              <a:t>Aside from being interesting and novel, the research question should be relevant to the scientific community and people involved in your area of study. If possible, your research question should also be relevant to the public’s interest.</a:t>
            </a:r>
            <a:endParaRPr/>
          </a:p>
          <a:p>
            <a:pPr marL="0" marR="0" lvl="0" indent="0" algn="l" rtl="0">
              <a:spcBef>
                <a:spcPts val="0"/>
              </a:spcBef>
              <a:spcAft>
                <a:spcPts val="0"/>
              </a:spcAft>
              <a:buNone/>
            </a:pPr>
            <a:r>
              <a:rPr lang="en-US" sz="1400" b="0" i="0">
                <a:solidFill>
                  <a:srgbClr val="191919"/>
                </a:solidFill>
                <a:latin typeface="Helvetica Neue"/>
                <a:ea typeface="Helvetica Neue"/>
                <a:cs typeface="Helvetica Neue"/>
                <a:sym typeface="Helvetica Neue"/>
              </a:rPr>
              <a:t>	-Hulley et al. (2007)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37" name="Google Shape;237;p20"/>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17</a:t>
            </a:fld>
            <a:endParaRPr>
              <a:solidFill>
                <a:schemeClr val="lt1"/>
              </a:solidFill>
              <a:latin typeface="Helvetica Neue"/>
              <a:ea typeface="Helvetica Neue"/>
              <a:cs typeface="Helvetica Neue"/>
              <a:sym typeface="Helvetica Neue"/>
            </a:endParaRPr>
          </a:p>
        </p:txBody>
      </p:sp>
      <p:sp>
        <p:nvSpPr>
          <p:cNvPr id="238" name="Google Shape;238;p20"/>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39" name="Google Shape;239;p20"/>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40" name="Google Shape;240;p20"/>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241" name="Google Shape;241;p20"/>
          <p:cNvSpPr txBox="1"/>
          <p:nvPr/>
        </p:nvSpPr>
        <p:spPr>
          <a:xfrm>
            <a:off x="331531" y="913939"/>
            <a:ext cx="8420433" cy="313932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Clr>
                <a:schemeClr val="dk1"/>
              </a:buClr>
              <a:buSzPts val="1800"/>
              <a:buFont typeface="Helvetica Neue"/>
              <a:buNone/>
            </a:pPr>
            <a:r>
              <a:rPr lang="en-US" sz="1800" b="0" i="0" u="none" strike="noStrike" cap="none">
                <a:solidFill>
                  <a:schemeClr val="dk1"/>
                </a:solidFill>
                <a:latin typeface="Helvetica Neue"/>
                <a:ea typeface="Helvetica Neue"/>
                <a:cs typeface="Helvetica Neue"/>
                <a:sym typeface="Helvetica Neue"/>
              </a:rPr>
              <a:t>WEAK Research Qs  </a:t>
            </a:r>
            <a:endParaRPr/>
          </a:p>
          <a:p>
            <a:pPr marL="457200" marR="0" lvl="1" indent="0" algn="l" rtl="0">
              <a:spcBef>
                <a:spcPts val="0"/>
              </a:spcBef>
              <a:spcAft>
                <a:spcPts val="0"/>
              </a:spcAft>
              <a:buNone/>
            </a:pPr>
            <a:endParaRPr sz="1800" b="0" i="0" u="none" strike="noStrike" cap="none">
              <a:solidFill>
                <a:schemeClr val="dk1"/>
              </a:solidFill>
              <a:latin typeface="Helvetica Neue"/>
              <a:ea typeface="Helvetica Neue"/>
              <a:cs typeface="Helvetica Neue"/>
              <a:sym typeface="Helvetica Neue"/>
            </a:endParaRPr>
          </a:p>
          <a:p>
            <a:pPr marL="457200" marR="0" lvl="1" indent="0" algn="l" rtl="0">
              <a:spcBef>
                <a:spcPts val="0"/>
              </a:spcBef>
              <a:spcAft>
                <a:spcPts val="0"/>
              </a:spcAft>
              <a:buNone/>
            </a:pPr>
            <a:r>
              <a:rPr lang="en-US" sz="1800" b="0" i="0" u="none" strike="noStrike" cap="none">
                <a:solidFill>
                  <a:schemeClr val="dk1"/>
                </a:solidFill>
                <a:latin typeface="Helvetica Neue"/>
                <a:ea typeface="Helvetica Neue"/>
                <a:cs typeface="Helvetica Neue"/>
                <a:sym typeface="Helvetica Neue"/>
              </a:rPr>
              <a:t>Will holding workshops reduce school violence?  </a:t>
            </a:r>
            <a:endParaRPr/>
          </a:p>
          <a:p>
            <a:pPr marL="457200" marR="0" lvl="1" indent="0" algn="l" rtl="0">
              <a:spcBef>
                <a:spcPts val="0"/>
              </a:spcBef>
              <a:spcAft>
                <a:spcPts val="0"/>
              </a:spcAft>
              <a:buNone/>
            </a:pPr>
            <a:r>
              <a:rPr lang="en-US" sz="1800" b="0" i="0" u="none" strike="noStrike" cap="none">
                <a:solidFill>
                  <a:schemeClr val="dk1"/>
                </a:solidFill>
                <a:latin typeface="Helvetica Neue"/>
                <a:ea typeface="Helvetica Neue"/>
                <a:cs typeface="Helvetica Neue"/>
                <a:sym typeface="Helvetica Neue"/>
              </a:rPr>
              <a:t>Can high school suspension rates be changed?  </a:t>
            </a:r>
            <a:endParaRPr/>
          </a:p>
          <a:p>
            <a:pPr marL="457200" marR="0" lvl="1" indent="0" algn="l" rtl="0">
              <a:spcBef>
                <a:spcPts val="0"/>
              </a:spcBef>
              <a:spcAft>
                <a:spcPts val="0"/>
              </a:spcAft>
              <a:buNone/>
            </a:pPr>
            <a:r>
              <a:rPr lang="en-US" sz="1800" b="0" i="0" u="none" strike="noStrike" cap="none">
                <a:solidFill>
                  <a:schemeClr val="dk1"/>
                </a:solidFill>
                <a:latin typeface="Helvetica Neue"/>
                <a:ea typeface="Helvetica Neue"/>
                <a:cs typeface="Helvetica Neue"/>
                <a:sym typeface="Helvetica Neue"/>
              </a:rPr>
              <a:t>Can identity be determined by carbon dating? </a:t>
            </a:r>
            <a:endParaRPr/>
          </a:p>
          <a:p>
            <a:pPr marL="457200" marR="0" lvl="1" indent="0" algn="l" rtl="0">
              <a:spcBef>
                <a:spcPts val="0"/>
              </a:spcBef>
              <a:spcAft>
                <a:spcPts val="0"/>
              </a:spcAft>
              <a:buClr>
                <a:schemeClr val="dk1"/>
              </a:buClr>
              <a:buSzPts val="1800"/>
              <a:buFont typeface="Calibri"/>
              <a:buNone/>
            </a:pPr>
            <a:endParaRPr sz="1800" b="0" i="0" u="none" strike="noStrike" cap="none">
              <a:solidFill>
                <a:schemeClr val="dk1"/>
              </a:solidFill>
              <a:latin typeface="Helvetica Neue"/>
              <a:ea typeface="Helvetica Neue"/>
              <a:cs typeface="Helvetica Neue"/>
              <a:sym typeface="Helvetica Neue"/>
            </a:endParaRPr>
          </a:p>
          <a:p>
            <a:pPr marL="457200" marR="0" lvl="1" indent="0" algn="l" rtl="0">
              <a:spcBef>
                <a:spcPts val="0"/>
              </a:spcBef>
              <a:spcAft>
                <a:spcPts val="0"/>
              </a:spcAft>
              <a:buClr>
                <a:schemeClr val="dk1"/>
              </a:buClr>
              <a:buSzPts val="1800"/>
              <a:buFont typeface="Helvetica Neue"/>
              <a:buNone/>
            </a:pPr>
            <a:r>
              <a:rPr lang="en-US" sz="1800" b="0" i="0" u="none" strike="noStrike" cap="none">
                <a:solidFill>
                  <a:schemeClr val="dk1"/>
                </a:solidFill>
                <a:latin typeface="Helvetica Neue"/>
                <a:ea typeface="Helvetica Neue"/>
                <a:cs typeface="Helvetica Neue"/>
                <a:sym typeface="Helvetica Neue"/>
              </a:rPr>
              <a:t>STRONG Research Qs  </a:t>
            </a:r>
            <a:endParaRPr/>
          </a:p>
          <a:p>
            <a:pPr marL="457200" marR="0" lvl="1" indent="0" algn="l" rtl="0">
              <a:spcBef>
                <a:spcPts val="0"/>
              </a:spcBef>
              <a:spcAft>
                <a:spcPts val="0"/>
              </a:spcAft>
              <a:buNone/>
            </a:pPr>
            <a:endParaRPr sz="1800" b="0" i="0" u="none" strike="noStrike" cap="none">
              <a:solidFill>
                <a:schemeClr val="dk1"/>
              </a:solidFill>
              <a:latin typeface="Helvetica Neue"/>
              <a:ea typeface="Helvetica Neue"/>
              <a:cs typeface="Helvetica Neue"/>
              <a:sym typeface="Helvetica Neue"/>
            </a:endParaRPr>
          </a:p>
          <a:p>
            <a:pPr marL="457200" marR="0" lvl="1" indent="0" algn="l" rtl="0">
              <a:spcBef>
                <a:spcPts val="0"/>
              </a:spcBef>
              <a:spcAft>
                <a:spcPts val="0"/>
              </a:spcAft>
              <a:buNone/>
            </a:pPr>
            <a:r>
              <a:rPr lang="en-US" sz="1800" b="0" i="0" u="none" strike="noStrike" cap="none">
                <a:solidFill>
                  <a:schemeClr val="dk1"/>
                </a:solidFill>
                <a:latin typeface="Helvetica Neue"/>
                <a:ea typeface="Helvetica Neue"/>
                <a:cs typeface="Helvetica Neue"/>
                <a:sym typeface="Helvetica Neue"/>
              </a:rPr>
              <a:t>Will one-hour hands-on car seat training sessions reduce child motor vehicle injuries in Winnipeg?</a:t>
            </a:r>
            <a:endParaRPr sz="1800" b="0" i="0" u="none" strike="noStrike" cap="none">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20"/>
          <p:cNvSpPr txBox="1"/>
          <p:nvPr/>
        </p:nvSpPr>
        <p:spPr>
          <a:xfrm>
            <a:off x="708481" y="261978"/>
            <a:ext cx="427995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General Versus Specific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21" descr="A screenshot of a research paper&#10;&#10;Description automatically generated">
            <a:hlinkClick r:id="rId3"/>
          </p:cNvPr>
          <p:cNvPicPr preferRelativeResize="0">
            <a:picLocks noGrp="1"/>
          </p:cNvPicPr>
          <p:nvPr>
            <p:ph type="body" idx="1"/>
          </p:nvPr>
        </p:nvPicPr>
        <p:blipFill rotWithShape="1">
          <a:blip r:embed="rId4">
            <a:alphaModFix/>
          </a:blip>
          <a:srcRect/>
          <a:stretch/>
        </p:blipFill>
        <p:spPr>
          <a:xfrm>
            <a:off x="2383542" y="0"/>
            <a:ext cx="6158822" cy="5160398"/>
          </a:xfrm>
          <a:prstGeom prst="rect">
            <a:avLst/>
          </a:prstGeom>
          <a:noFill/>
          <a:ln>
            <a:noFill/>
          </a:ln>
        </p:spPr>
      </p:pic>
      <p:sp>
        <p:nvSpPr>
          <p:cNvPr id="249" name="Google Shape;249;p21"/>
          <p:cNvSpPr txBox="1"/>
          <p:nvPr/>
        </p:nvSpPr>
        <p:spPr>
          <a:xfrm>
            <a:off x="0" y="0"/>
            <a:ext cx="23780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From </a:t>
            </a:r>
            <a:r>
              <a:rPr lang="en-US" sz="1800" u="sng">
                <a:solidFill>
                  <a:schemeClr val="dk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York University</a:t>
            </a:r>
            <a:r>
              <a:rPr lang="en-US" sz="1800">
                <a:solidFill>
                  <a:schemeClr val="dk1"/>
                </a:solidFill>
                <a:latin typeface="Helvetica Neue"/>
                <a:ea typeface="Helvetica Neue"/>
                <a:cs typeface="Helvetica Neue"/>
                <a:sym typeface="Helvetica Neue"/>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2" descr="A white page with red text&#10;&#10;Description automatically generated">
            <a:hlinkClick r:id="rId3"/>
          </p:cNvPr>
          <p:cNvPicPr preferRelativeResize="0">
            <a:picLocks noGrp="1"/>
          </p:cNvPicPr>
          <p:nvPr>
            <p:ph type="body" idx="1"/>
          </p:nvPr>
        </p:nvPicPr>
        <p:blipFill rotWithShape="1">
          <a:blip r:embed="rId4">
            <a:alphaModFix/>
          </a:blip>
          <a:srcRect/>
          <a:stretch/>
        </p:blipFill>
        <p:spPr>
          <a:xfrm>
            <a:off x="1" y="0"/>
            <a:ext cx="9144000" cy="4738558"/>
          </a:xfrm>
          <a:prstGeom prst="rect">
            <a:avLst/>
          </a:prstGeom>
          <a:noFill/>
          <a:ln>
            <a:noFill/>
          </a:ln>
        </p:spPr>
      </p:pic>
      <p:sp>
        <p:nvSpPr>
          <p:cNvPr id="256" name="Google Shape;256;p22"/>
          <p:cNvSpPr txBox="1"/>
          <p:nvPr/>
        </p:nvSpPr>
        <p:spPr>
          <a:xfrm>
            <a:off x="140677" y="4738558"/>
            <a:ext cx="211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From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York University</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0"/>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03" name="Google Shape;103;p10"/>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a:t>
            </a:fld>
            <a:endParaRPr>
              <a:solidFill>
                <a:schemeClr val="lt1"/>
              </a:solidFill>
              <a:latin typeface="Helvetica Neue"/>
              <a:ea typeface="Helvetica Neue"/>
              <a:cs typeface="Helvetica Neue"/>
              <a:sym typeface="Helvetica Neue"/>
            </a:endParaRPr>
          </a:p>
        </p:txBody>
      </p:sp>
      <p:sp>
        <p:nvSpPr>
          <p:cNvPr id="104" name="Google Shape;104;p10"/>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spcBef>
                <a:spcPts val="0"/>
              </a:spcBef>
              <a:spcAft>
                <a:spcPts val="0"/>
              </a:spcAft>
              <a:buClr>
                <a:srgbClr val="C10000"/>
              </a:buClr>
              <a:buSzPct val="100000"/>
              <a:buFont typeface="Helvetica Neue"/>
              <a:buNone/>
            </a:pPr>
            <a:r>
              <a:rPr lang="en-US" sz="4800" b="1">
                <a:solidFill>
                  <a:srgbClr val="C10000"/>
                </a:solidFill>
                <a:latin typeface="Helvetica Neue"/>
                <a:ea typeface="Helvetica Neue"/>
                <a:cs typeface="Helvetica Neue"/>
                <a:sym typeface="Helvetica Neue"/>
              </a:rPr>
              <a:t>CGS-M (Tri-Agency Masters Scholarship)</a:t>
            </a:r>
            <a:endParaRPr/>
          </a:p>
        </p:txBody>
      </p:sp>
      <p:sp>
        <p:nvSpPr>
          <p:cNvPr id="105" name="Google Shape;105;p10"/>
          <p:cNvSpPr txBox="1"/>
          <p:nvPr/>
        </p:nvSpPr>
        <p:spPr>
          <a:xfrm>
            <a:off x="571498" y="1552750"/>
            <a:ext cx="8001000" cy="2489700"/>
          </a:xfrm>
          <a:prstGeom prst="rect">
            <a:avLst/>
          </a:prstGeom>
          <a:noFill/>
          <a:ln>
            <a:noFill/>
          </a:ln>
        </p:spPr>
        <p:txBody>
          <a:bodyPr spcFirstLastPara="1" wrap="square" lIns="91425" tIns="45700" rIns="91425" bIns="45700" anchor="t" anchorCtr="0">
            <a:normAutofit/>
          </a:bodyPr>
          <a:lstStyle/>
          <a:p>
            <a:pPr marL="457200" marR="0" lvl="0" indent="-457200" algn="l" rtl="0">
              <a:spcBef>
                <a:spcPts val="0"/>
              </a:spcBef>
              <a:spcAft>
                <a:spcPts val="0"/>
              </a:spcAft>
              <a:buClr>
                <a:srgbClr val="888888"/>
              </a:buClr>
              <a:buSzPts val="2400"/>
              <a:buFont typeface="Arial"/>
              <a:buChar char="•"/>
            </a:pPr>
            <a:r>
              <a:rPr lang="en-US" sz="2400" u="sng">
                <a:solidFill>
                  <a:srgbClr val="88888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Instructions for completing an application</a:t>
            </a:r>
            <a:r>
              <a:rPr lang="en-US" sz="2400">
                <a:solidFill>
                  <a:srgbClr val="888888"/>
                </a:solidFill>
                <a:latin typeface="Helvetica Neue"/>
                <a:ea typeface="Helvetica Neue"/>
                <a:cs typeface="Helvetica Neue"/>
                <a:sym typeface="Helvetica Neue"/>
              </a:rPr>
              <a:t> (information reviewed in this morning’s workshop)</a:t>
            </a:r>
            <a:endParaRPr sz="2400">
              <a:solidFill>
                <a:srgbClr val="888888"/>
              </a:solidFill>
              <a:latin typeface="Helvetica Neue"/>
              <a:ea typeface="Helvetica Neue"/>
              <a:cs typeface="Helvetica Neue"/>
              <a:sym typeface="Helvetica Neue"/>
            </a:endParaRPr>
          </a:p>
        </p:txBody>
      </p:sp>
      <p:pic>
        <p:nvPicPr>
          <p:cNvPr id="106" name="Google Shape;106;p10"/>
          <p:cNvPicPr preferRelativeResize="0"/>
          <p:nvPr/>
        </p:nvPicPr>
        <p:blipFill rotWithShape="1">
          <a:blip r:embed="rId4">
            <a:alphaModFix/>
          </a:blip>
          <a:srcRect/>
          <a:stretch/>
        </p:blipFill>
        <p:spPr>
          <a:xfrm>
            <a:off x="198760" y="4665367"/>
            <a:ext cx="2032238" cy="4069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63" name="Google Shape;263;p23"/>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20</a:t>
            </a:fld>
            <a:endParaRPr>
              <a:solidFill>
                <a:schemeClr val="lt1"/>
              </a:solidFill>
              <a:latin typeface="Helvetica Neue"/>
              <a:ea typeface="Helvetica Neue"/>
              <a:cs typeface="Helvetica Neue"/>
              <a:sym typeface="Helvetica Neue"/>
            </a:endParaRPr>
          </a:p>
        </p:txBody>
      </p:sp>
      <p:pic>
        <p:nvPicPr>
          <p:cNvPr id="264" name="Google Shape;264;p23"/>
          <p:cNvPicPr preferRelativeResize="0"/>
          <p:nvPr/>
        </p:nvPicPr>
        <p:blipFill rotWithShape="1">
          <a:blip r:embed="rId3">
            <a:alphaModFix/>
          </a:blip>
          <a:srcRect/>
          <a:stretch/>
        </p:blipFill>
        <p:spPr>
          <a:xfrm>
            <a:off x="198760" y="4665367"/>
            <a:ext cx="2032238" cy="406987"/>
          </a:xfrm>
          <a:prstGeom prst="rect">
            <a:avLst/>
          </a:prstGeom>
          <a:noFill/>
          <a:ln>
            <a:noFill/>
          </a:ln>
        </p:spPr>
      </p:pic>
      <p:pic>
        <p:nvPicPr>
          <p:cNvPr id="265" name="Google Shape;265;p23" descr="A screenshot of a application&#10;&#10;Description automatically generated"/>
          <p:cNvPicPr preferRelativeResize="0"/>
          <p:nvPr/>
        </p:nvPicPr>
        <p:blipFill rotWithShape="1">
          <a:blip r:embed="rId4">
            <a:alphaModFix/>
          </a:blip>
          <a:srcRect/>
          <a:stretch/>
        </p:blipFill>
        <p:spPr>
          <a:xfrm>
            <a:off x="798192" y="0"/>
            <a:ext cx="7547616"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72" name="Google Shape;272;p24"/>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21</a:t>
            </a:fld>
            <a:endParaRPr>
              <a:solidFill>
                <a:schemeClr val="lt1"/>
              </a:solidFill>
              <a:latin typeface="Helvetica Neue"/>
              <a:ea typeface="Helvetica Neue"/>
              <a:cs typeface="Helvetica Neue"/>
              <a:sym typeface="Helvetica Neue"/>
            </a:endParaRPr>
          </a:p>
        </p:txBody>
      </p:sp>
      <p:sp>
        <p:nvSpPr>
          <p:cNvPr id="273" name="Google Shape;273;p24"/>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74" name="Google Shape;274;p24"/>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75" name="Google Shape;275;p24"/>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276" name="Google Shape;276;p24"/>
          <p:cNvSpPr txBox="1"/>
          <p:nvPr/>
        </p:nvSpPr>
        <p:spPr>
          <a:xfrm>
            <a:off x="339969" y="261978"/>
            <a:ext cx="89702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Note the Use of Subheadings (2 pp Doctoral App)</a:t>
            </a:r>
            <a:endParaRPr/>
          </a:p>
        </p:txBody>
      </p:sp>
      <p:pic>
        <p:nvPicPr>
          <p:cNvPr id="277" name="Google Shape;277;p24" descr="A close-up of a document&#10;&#10;Description automatically generated">
            <a:hlinkClick r:id="rId4"/>
          </p:cNvPr>
          <p:cNvPicPr preferRelativeResize="0"/>
          <p:nvPr/>
        </p:nvPicPr>
        <p:blipFill rotWithShape="1">
          <a:blip r:embed="rId5">
            <a:alphaModFix/>
          </a:blip>
          <a:srcRect/>
          <a:stretch/>
        </p:blipFill>
        <p:spPr>
          <a:xfrm>
            <a:off x="1214879" y="785198"/>
            <a:ext cx="6227299" cy="43617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5"/>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84" name="Google Shape;284;p25"/>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22</a:t>
            </a:fld>
            <a:endParaRPr>
              <a:solidFill>
                <a:schemeClr val="lt1"/>
              </a:solidFill>
              <a:latin typeface="Helvetica Neue"/>
              <a:ea typeface="Helvetica Neue"/>
              <a:cs typeface="Helvetica Neue"/>
              <a:sym typeface="Helvetica Neue"/>
            </a:endParaRPr>
          </a:p>
        </p:txBody>
      </p:sp>
      <p:sp>
        <p:nvSpPr>
          <p:cNvPr id="285" name="Google Shape;285;p25"/>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86" name="Google Shape;286;p25"/>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87" name="Google Shape;287;p25"/>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288" name="Google Shape;288;p25"/>
          <p:cNvSpPr txBox="1"/>
          <p:nvPr/>
        </p:nvSpPr>
        <p:spPr>
          <a:xfrm>
            <a:off x="750964" y="913939"/>
            <a:ext cx="8001000" cy="2308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Not all adjudicators will be in your discipline therefore:</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avoid jargon and specialized language; explain concepts and methods so that they can be understood by a non-specialist</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the scholarship-writing genre is unique; this is not an essay or thesis. Write in a journalistic style that emulates a magazine pitched to a specialist audience such as </a:t>
            </a:r>
            <a:r>
              <a:rPr lang="en-US" sz="1800" i="1">
                <a:solidFill>
                  <a:schemeClr val="dk1"/>
                </a:solidFill>
                <a:latin typeface="Helvetica Neue"/>
                <a:ea typeface="Helvetica Neue"/>
                <a:cs typeface="Helvetica Neue"/>
                <a:sym typeface="Helvetica Neue"/>
              </a:rPr>
              <a:t>The Economist </a:t>
            </a:r>
            <a:r>
              <a:rPr lang="en-US" sz="1800">
                <a:solidFill>
                  <a:schemeClr val="dk1"/>
                </a:solidFill>
                <a:latin typeface="Helvetica Neue"/>
                <a:ea typeface="Helvetica Neue"/>
                <a:cs typeface="Helvetica Neue"/>
                <a:sym typeface="Helvetica Neue"/>
              </a:rPr>
              <a:t>or</a:t>
            </a:r>
            <a:r>
              <a:rPr lang="en-US" sz="1800" i="1">
                <a:solidFill>
                  <a:schemeClr val="dk1"/>
                </a:solidFill>
                <a:latin typeface="Helvetica Neue"/>
                <a:ea typeface="Helvetica Neue"/>
                <a:cs typeface="Helvetica Neue"/>
                <a:sym typeface="Helvetica Neue"/>
              </a:rPr>
              <a:t> The New Yorker</a:t>
            </a:r>
            <a:endParaRPr/>
          </a:p>
        </p:txBody>
      </p:sp>
      <p:sp>
        <p:nvSpPr>
          <p:cNvPr id="289" name="Google Shape;289;p25"/>
          <p:cNvSpPr txBox="1"/>
          <p:nvPr/>
        </p:nvSpPr>
        <p:spPr>
          <a:xfrm>
            <a:off x="708481" y="261978"/>
            <a:ext cx="370005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Know your audience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96" name="Google Shape;296;p26"/>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23</a:t>
            </a:fld>
            <a:endParaRPr>
              <a:solidFill>
                <a:schemeClr val="lt1"/>
              </a:solidFill>
              <a:latin typeface="Helvetica Neue"/>
              <a:ea typeface="Helvetica Neue"/>
              <a:cs typeface="Helvetica Neue"/>
              <a:sym typeface="Helvetica Neue"/>
            </a:endParaRPr>
          </a:p>
        </p:txBody>
      </p:sp>
      <p:sp>
        <p:nvSpPr>
          <p:cNvPr id="297" name="Google Shape;297;p26"/>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298" name="Google Shape;298;p26"/>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299" name="Google Shape;299;p26"/>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300" name="Google Shape;300;p26"/>
          <p:cNvSpPr txBox="1"/>
          <p:nvPr/>
        </p:nvSpPr>
        <p:spPr>
          <a:xfrm>
            <a:off x="772105" y="1301087"/>
            <a:ext cx="7790575" cy="2585323"/>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Wrote too much under the background section, should not be more than 1/3 of the page.</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Methodology is weak – not enough information on how the research will be carried and whether it’s feasible within the time period of their study.</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Too much jargon or too technical – the proposal needs to be written in a lay person language</a:t>
            </a:r>
            <a:endParaRPr/>
          </a:p>
        </p:txBody>
      </p:sp>
      <p:sp>
        <p:nvSpPr>
          <p:cNvPr id="301" name="Google Shape;301;p26"/>
          <p:cNvSpPr txBox="1"/>
          <p:nvPr/>
        </p:nvSpPr>
        <p:spPr>
          <a:xfrm>
            <a:off x="772105" y="485544"/>
            <a:ext cx="2917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Common Errors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7"/>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07" name="Google Shape;307;p27"/>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24</a:t>
            </a:fld>
            <a:endParaRPr>
              <a:solidFill>
                <a:schemeClr val="lt1"/>
              </a:solidFill>
              <a:latin typeface="Helvetica Neue"/>
              <a:ea typeface="Helvetica Neue"/>
              <a:cs typeface="Helvetica Neue"/>
              <a:sym typeface="Helvetica Neue"/>
            </a:endParaRPr>
          </a:p>
        </p:txBody>
      </p:sp>
      <p:sp>
        <p:nvSpPr>
          <p:cNvPr id="308" name="Google Shape;308;p27"/>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309" name="Google Shape;309;p27"/>
          <p:cNvSpPr txBox="1"/>
          <p:nvPr/>
        </p:nvSpPr>
        <p:spPr>
          <a:xfrm>
            <a:off x="541248" y="1081669"/>
            <a:ext cx="8001000" cy="3053068"/>
          </a:xfrm>
          <a:prstGeom prst="rect">
            <a:avLst/>
          </a:prstGeom>
          <a:noFill/>
          <a:ln>
            <a:noFill/>
          </a:ln>
        </p:spPr>
        <p:txBody>
          <a:bodyPr spcFirstLastPara="1" wrap="square" lIns="91425" tIns="45700" rIns="91425" bIns="45700" anchor="t" anchorCtr="0">
            <a:normAutofit lnSpcReduction="10000"/>
          </a:bodyPr>
          <a:lstStyle/>
          <a:p>
            <a:pPr marL="457200" marR="0" lvl="1" indent="0" algn="l" rtl="0">
              <a:spcBef>
                <a:spcPts val="0"/>
              </a:spcBef>
              <a:spcAft>
                <a:spcPts val="0"/>
              </a:spcAft>
              <a:buClr>
                <a:srgbClr val="888888"/>
              </a:buClr>
              <a:buSzPts val="2000"/>
              <a:buFont typeface="Arial"/>
              <a:buNone/>
            </a:pPr>
            <a:r>
              <a:rPr lang="en-US" sz="2000" b="0" i="0" u="sng" strike="noStrike" cap="none">
                <a:solidFill>
                  <a:srgbClr val="888888"/>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Write a Research Proposal</a:t>
            </a:r>
            <a:endParaRPr sz="2000" b="0" i="0" u="none" strike="noStrike" cap="none">
              <a:solidFill>
                <a:srgbClr val="888888"/>
              </a:solidFill>
              <a:latin typeface="Helvetica Neue"/>
              <a:ea typeface="Helvetica Neue"/>
              <a:cs typeface="Helvetica Neue"/>
              <a:sym typeface="Helvetica Neue"/>
            </a:endParaRPr>
          </a:p>
          <a:p>
            <a:pPr marL="914400" marR="0" lvl="1" indent="-457200" algn="l" rtl="0">
              <a:spcBef>
                <a:spcPts val="360"/>
              </a:spcBef>
              <a:spcAft>
                <a:spcPts val="0"/>
              </a:spcAft>
              <a:buClr>
                <a:srgbClr val="888888"/>
              </a:buClr>
              <a:buSzPts val="1800"/>
              <a:buFont typeface="Arial"/>
              <a:buChar char="•"/>
            </a:pPr>
            <a:r>
              <a:rPr lang="en-US" sz="1800" b="0" i="0" u="sng" strike="noStrike" cap="none">
                <a:solidFill>
                  <a:srgbClr val="888888"/>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Organizing your research proposal</a:t>
            </a:r>
            <a:endParaRPr sz="1800" b="0" i="0" u="none" strike="noStrike" cap="none">
              <a:solidFill>
                <a:srgbClr val="888888"/>
              </a:solidFill>
              <a:latin typeface="Helvetica Neue"/>
              <a:ea typeface="Helvetica Neue"/>
              <a:cs typeface="Helvetica Neue"/>
              <a:sym typeface="Helvetica Neue"/>
            </a:endParaRPr>
          </a:p>
          <a:p>
            <a:pPr marL="914400" marR="0" lvl="1" indent="-330200" algn="l" rtl="0">
              <a:spcBef>
                <a:spcPts val="400"/>
              </a:spcBef>
              <a:spcAft>
                <a:spcPts val="0"/>
              </a:spcAft>
              <a:buClr>
                <a:srgbClr val="888888"/>
              </a:buClr>
              <a:buSzPts val="2000"/>
              <a:buFont typeface="Arial"/>
              <a:buNone/>
            </a:pPr>
            <a:endParaRPr sz="2000" b="0" i="0" u="sng" strike="noStrike" cap="none">
              <a:solidFill>
                <a:srgbClr val="88888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endParaRPr>
          </a:p>
          <a:p>
            <a:pPr marL="457200" marR="0" lvl="1" indent="0" algn="l" rtl="0">
              <a:spcBef>
                <a:spcPts val="400"/>
              </a:spcBef>
              <a:spcAft>
                <a:spcPts val="0"/>
              </a:spcAft>
              <a:buClr>
                <a:srgbClr val="888888"/>
              </a:buClr>
              <a:buSzPts val="2000"/>
              <a:buFont typeface="Arial"/>
              <a:buNone/>
            </a:pPr>
            <a:r>
              <a:rPr lang="en-US" sz="2000" b="0" i="0" u="sng" strike="noStrike" cap="none">
                <a:solidFill>
                  <a:srgbClr val="888888"/>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How to Write a Research Question</a:t>
            </a:r>
            <a:endParaRPr sz="2000" b="0" i="0" u="none" strike="noStrike" cap="none">
              <a:solidFill>
                <a:srgbClr val="888888"/>
              </a:solidFill>
              <a:latin typeface="Helvetica Neue"/>
              <a:ea typeface="Helvetica Neue"/>
              <a:cs typeface="Helvetica Neue"/>
              <a:sym typeface="Helvetica Neue"/>
            </a:endParaRPr>
          </a:p>
          <a:p>
            <a:pPr marL="457200" marR="0" lvl="1" indent="0" algn="l" rtl="0">
              <a:spcBef>
                <a:spcPts val="400"/>
              </a:spcBef>
              <a:spcAft>
                <a:spcPts val="0"/>
              </a:spcAft>
              <a:buClr>
                <a:srgbClr val="888888"/>
              </a:buClr>
              <a:buSzPts val="2000"/>
              <a:buFont typeface="Arial"/>
              <a:buNone/>
            </a:pPr>
            <a:endParaRPr sz="2000" b="0" i="0" u="none" strike="noStrike" cap="none">
              <a:solidFill>
                <a:srgbClr val="888888"/>
              </a:solidFill>
              <a:latin typeface="Helvetica Neue"/>
              <a:ea typeface="Helvetica Neue"/>
              <a:cs typeface="Helvetica Neue"/>
              <a:sym typeface="Helvetica Neue"/>
            </a:endParaRPr>
          </a:p>
          <a:p>
            <a:pPr marL="457200" marR="0" lvl="1" indent="0" algn="l" rtl="0">
              <a:spcBef>
                <a:spcPts val="400"/>
              </a:spcBef>
              <a:spcAft>
                <a:spcPts val="0"/>
              </a:spcAft>
              <a:buClr>
                <a:srgbClr val="888888"/>
              </a:buClr>
              <a:buSzPts val="2000"/>
              <a:buFont typeface="Arial"/>
              <a:buNone/>
            </a:pPr>
            <a:r>
              <a:rPr lang="en-US" sz="2000" b="0" i="0" u="sng" strike="noStrike" cap="none">
                <a:solidFill>
                  <a:srgbClr val="888888"/>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SSHRC Proposal Writing Tips</a:t>
            </a:r>
            <a:endParaRPr sz="2000" b="0" i="0" u="none" strike="noStrike" cap="none">
              <a:solidFill>
                <a:srgbClr val="888888"/>
              </a:solidFill>
              <a:latin typeface="Helvetica Neue"/>
              <a:ea typeface="Helvetica Neue"/>
              <a:cs typeface="Helvetica Neue"/>
              <a:sym typeface="Helvetica Neue"/>
            </a:endParaRPr>
          </a:p>
          <a:p>
            <a:pPr marL="457200" marR="0" lvl="1" indent="0" algn="l" rtl="0">
              <a:spcBef>
                <a:spcPts val="400"/>
              </a:spcBef>
              <a:spcAft>
                <a:spcPts val="0"/>
              </a:spcAft>
              <a:buClr>
                <a:srgbClr val="888888"/>
              </a:buClr>
              <a:buSzPts val="2000"/>
              <a:buFont typeface="Arial"/>
              <a:buNone/>
            </a:pPr>
            <a:endParaRPr sz="2000" b="0" i="0" u="none" strike="noStrike" cap="none">
              <a:solidFill>
                <a:srgbClr val="888888"/>
              </a:solidFill>
              <a:latin typeface="Helvetica Neue"/>
              <a:ea typeface="Helvetica Neue"/>
              <a:cs typeface="Helvetica Neue"/>
              <a:sym typeface="Helvetica Neue"/>
            </a:endParaRPr>
          </a:p>
          <a:p>
            <a:pPr marL="457200" marR="0" lvl="1" indent="0" algn="l" rtl="0">
              <a:spcBef>
                <a:spcPts val="400"/>
              </a:spcBef>
              <a:spcAft>
                <a:spcPts val="0"/>
              </a:spcAft>
              <a:buClr>
                <a:srgbClr val="888888"/>
              </a:buClr>
              <a:buSzPts val="2000"/>
              <a:buFont typeface="Arial"/>
              <a:buNone/>
            </a:pPr>
            <a:r>
              <a:rPr lang="en-US" sz="2000" b="0" i="0" u="sng" strike="noStrike" cap="none">
                <a:solidFill>
                  <a:srgbClr val="888888"/>
                </a:solid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SFU Library writing services and resources for graduate students</a:t>
            </a:r>
            <a:endParaRPr sz="2000" b="0" i="0" u="none" strike="noStrike" cap="none">
              <a:solidFill>
                <a:srgbClr val="888888"/>
              </a:solidFill>
              <a:latin typeface="Helvetica Neue"/>
              <a:ea typeface="Helvetica Neue"/>
              <a:cs typeface="Helvetica Neue"/>
              <a:sym typeface="Helvetica Neue"/>
            </a:endParaRPr>
          </a:p>
        </p:txBody>
      </p:sp>
      <p:pic>
        <p:nvPicPr>
          <p:cNvPr id="310" name="Google Shape;310;p27"/>
          <p:cNvPicPr preferRelativeResize="0"/>
          <p:nvPr/>
        </p:nvPicPr>
        <p:blipFill rotWithShape="1">
          <a:blip r:embed="rId8">
            <a:alphaModFix/>
          </a:blip>
          <a:srcRect/>
          <a:stretch/>
        </p:blipFill>
        <p:spPr>
          <a:xfrm>
            <a:off x="198760" y="4665367"/>
            <a:ext cx="2032238" cy="406987"/>
          </a:xfrm>
          <a:prstGeom prst="rect">
            <a:avLst/>
          </a:prstGeom>
          <a:noFill/>
          <a:ln>
            <a:noFill/>
          </a:ln>
        </p:spPr>
      </p:pic>
      <p:sp>
        <p:nvSpPr>
          <p:cNvPr id="311" name="Google Shape;311;p27"/>
          <p:cNvSpPr txBox="1"/>
          <p:nvPr/>
        </p:nvSpPr>
        <p:spPr>
          <a:xfrm>
            <a:off x="769433" y="261979"/>
            <a:ext cx="509143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Additional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18" name="Google Shape;318;p28"/>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25</a:t>
            </a:fld>
            <a:endParaRPr>
              <a:solidFill>
                <a:schemeClr val="lt1"/>
              </a:solidFill>
              <a:latin typeface="Helvetica Neue"/>
              <a:ea typeface="Helvetica Neue"/>
              <a:cs typeface="Helvetica Neue"/>
              <a:sym typeface="Helvetica Neue"/>
            </a:endParaRPr>
          </a:p>
        </p:txBody>
      </p:sp>
      <p:sp>
        <p:nvSpPr>
          <p:cNvPr id="319" name="Google Shape;319;p28"/>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320" name="Google Shape;320;p28"/>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321" name="Google Shape;321;p28"/>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322" name="Google Shape;322;p28"/>
          <p:cNvSpPr txBox="1"/>
          <p:nvPr/>
        </p:nvSpPr>
        <p:spPr>
          <a:xfrm>
            <a:off x="676712" y="1313619"/>
            <a:ext cx="7790575" cy="1754326"/>
          </a:xfrm>
          <a:prstGeom prst="rect">
            <a:avLst/>
          </a:prstGeom>
          <a:noFill/>
          <a:ln>
            <a:noFill/>
          </a:ln>
        </p:spPr>
        <p:txBody>
          <a:bodyPr spcFirstLastPara="1" wrap="square" lIns="91425" tIns="45700" rIns="91425" bIns="45700" anchor="t" anchorCtr="0">
            <a:spAutoFit/>
          </a:bodyPr>
          <a:lstStyle/>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You can spend all your time reading “how to” guides. Don’t.</a:t>
            </a:r>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742950" marR="0" lvl="1" indent="-17145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“Writing is the art of applying the ass to the seat.” </a:t>
            </a:r>
            <a:r>
              <a:rPr lang="en-US" sz="1800" b="0" i="1" u="none" strike="noStrike" cap="none">
                <a:solidFill>
                  <a:schemeClr val="dk1"/>
                </a:solidFill>
                <a:latin typeface="Helvetica Neue"/>
                <a:ea typeface="Helvetica Neue"/>
                <a:cs typeface="Helvetica Neue"/>
                <a:sym typeface="Helvetica Neue"/>
              </a:rPr>
              <a:t>Dorothy Parker</a:t>
            </a:r>
            <a:endParaRPr/>
          </a:p>
          <a:p>
            <a:pPr marL="742950" marR="0" lvl="1" indent="-171450" algn="l" rtl="0">
              <a:spcBef>
                <a:spcPts val="0"/>
              </a:spcBef>
              <a:spcAft>
                <a:spcPts val="0"/>
              </a:spcAft>
              <a:buClr>
                <a:schemeClr val="dk1"/>
              </a:buClr>
              <a:buSzPts val="1800"/>
              <a:buFont typeface="Arial"/>
              <a:buNone/>
            </a:pPr>
            <a:endParaRPr sz="1800" b="0" i="1" u="none" strike="noStrike" cap="none">
              <a:solidFill>
                <a:schemeClr val="dk1"/>
              </a:solidFill>
              <a:latin typeface="Helvetica Neue"/>
              <a:ea typeface="Helvetica Neue"/>
              <a:cs typeface="Helvetica Neue"/>
              <a:sym typeface="Helvetica Neue"/>
            </a:endParaRPr>
          </a:p>
          <a:p>
            <a:pPr marL="742950" marR="0" lvl="1" indent="-171450" algn="l" rtl="0">
              <a:spcBef>
                <a:spcPts val="0"/>
              </a:spcBef>
              <a:spcAft>
                <a:spcPts val="0"/>
              </a:spcAft>
              <a:buClr>
                <a:schemeClr val="dk1"/>
              </a:buClr>
              <a:buSzPts val="1800"/>
              <a:buFont typeface="Arial"/>
              <a:buNone/>
            </a:pPr>
            <a:endParaRPr sz="1800" b="0" i="1" u="none" strike="noStrike" cap="none">
              <a:solidFill>
                <a:schemeClr val="dk1"/>
              </a:solidFill>
              <a:latin typeface="Helvetica Neue"/>
              <a:ea typeface="Helvetica Neue"/>
              <a:cs typeface="Helvetica Neue"/>
              <a:sym typeface="Helvetica Neue"/>
            </a:endParaRPr>
          </a:p>
        </p:txBody>
      </p:sp>
      <p:sp>
        <p:nvSpPr>
          <p:cNvPr id="323" name="Google Shape;323;p28"/>
          <p:cNvSpPr txBox="1"/>
          <p:nvPr/>
        </p:nvSpPr>
        <p:spPr>
          <a:xfrm>
            <a:off x="772105" y="485544"/>
            <a:ext cx="39387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10000"/>
                </a:solidFill>
                <a:latin typeface="Helvetica Neue"/>
                <a:ea typeface="Helvetica Neue"/>
                <a:cs typeface="Helvetica Neue"/>
                <a:sym typeface="Helvetica Neue"/>
              </a:rPr>
              <a:t>Final Words of Advice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3" name="Google Shape;113;p2"/>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3</a:t>
            </a:fld>
            <a:endParaRPr>
              <a:solidFill>
                <a:schemeClr val="lt1"/>
              </a:solidFill>
              <a:latin typeface="Helvetica Neue"/>
              <a:ea typeface="Helvetica Neue"/>
              <a:cs typeface="Helvetica Neue"/>
              <a:sym typeface="Helvetica Neue"/>
            </a:endParaRPr>
          </a:p>
        </p:txBody>
      </p:sp>
      <p:sp>
        <p:nvSpPr>
          <p:cNvPr id="114" name="Google Shape;114;p2"/>
          <p:cNvSpPr txBox="1"/>
          <p:nvPr/>
        </p:nvSpPr>
        <p:spPr>
          <a:xfrm>
            <a:off x="541248" y="144650"/>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C10000"/>
              </a:buClr>
              <a:buSzPts val="2400"/>
              <a:buFont typeface="Helvetica Neue"/>
              <a:buNone/>
            </a:pPr>
            <a:r>
              <a:rPr lang="en-US" sz="2400" b="1">
                <a:solidFill>
                  <a:srgbClr val="C10000"/>
                </a:solidFill>
                <a:latin typeface="Helvetica Neue"/>
                <a:ea typeface="Helvetica Neue"/>
                <a:cs typeface="Helvetica Neue"/>
                <a:sym typeface="Helvetica Neue"/>
              </a:rPr>
              <a:t>Research Proposals: Some General Pointers</a:t>
            </a:r>
            <a:endParaRPr/>
          </a:p>
        </p:txBody>
      </p:sp>
      <p:sp>
        <p:nvSpPr>
          <p:cNvPr id="115" name="Google Shape;115;p2"/>
          <p:cNvSpPr txBox="1"/>
          <p:nvPr/>
        </p:nvSpPr>
        <p:spPr>
          <a:xfrm>
            <a:off x="541248" y="1659742"/>
            <a:ext cx="8001000" cy="1640664"/>
          </a:xfrm>
          <a:prstGeom prst="rect">
            <a:avLst/>
          </a:prstGeom>
          <a:noFill/>
          <a:ln>
            <a:noFill/>
          </a:ln>
        </p:spPr>
        <p:txBody>
          <a:bodyPr spcFirstLastPara="1" wrap="square" lIns="91425" tIns="45700" rIns="91425" bIns="45700" anchor="t" anchorCtr="0">
            <a:normAutofit/>
          </a:bodyPr>
          <a:lstStyle/>
          <a:p>
            <a:pPr marL="342900" marR="0" lvl="0" indent="-190500" algn="l" rtl="0">
              <a:spcBef>
                <a:spcPts val="0"/>
              </a:spcBef>
              <a:spcAft>
                <a:spcPts val="0"/>
              </a:spcAft>
              <a:buClr>
                <a:srgbClr val="888888"/>
              </a:buClr>
              <a:buSzPts val="2400"/>
              <a:buFont typeface="Arial"/>
              <a:buNone/>
            </a:pPr>
            <a:endParaRPr sz="2400">
              <a:solidFill>
                <a:schemeClr val="dk1"/>
              </a:solidFill>
              <a:latin typeface="Helvetica Neue"/>
              <a:ea typeface="Helvetica Neue"/>
              <a:cs typeface="Helvetica Neue"/>
              <a:sym typeface="Helvetica Neue"/>
            </a:endParaRPr>
          </a:p>
        </p:txBody>
      </p:sp>
      <p:pic>
        <p:nvPicPr>
          <p:cNvPr id="116" name="Google Shape;116;p2"/>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17" name="Google Shape;117;p2"/>
          <p:cNvSpPr txBox="1"/>
          <p:nvPr/>
        </p:nvSpPr>
        <p:spPr>
          <a:xfrm>
            <a:off x="541248" y="1102357"/>
            <a:ext cx="8001000" cy="34170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You are not starting from scratch; you are developing/building on the research proposal you submitted when you applied to GS</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The process of writing a proposal will help sharpen, develop, and clarify your ideas, thinking, methodology, etc. Your research proposal is not a form you fill out; it is something you </a:t>
            </a:r>
            <a:r>
              <a:rPr lang="en-US" sz="1800" u="sng">
                <a:solidFill>
                  <a:schemeClr val="dk1"/>
                </a:solidFill>
                <a:latin typeface="Helvetica Neue"/>
                <a:ea typeface="Helvetica Neue"/>
                <a:cs typeface="Helvetica Neue"/>
                <a:sym typeface="Helvetica Neue"/>
              </a:rPr>
              <a:t>craft</a:t>
            </a:r>
            <a:r>
              <a:rPr lang="en-US" sz="1800">
                <a:solidFill>
                  <a:schemeClr val="dk1"/>
                </a:solidFill>
                <a:latin typeface="Helvetica Neue"/>
                <a:ea typeface="Helvetica Neue"/>
                <a:cs typeface="Helvetica Neue"/>
                <a:sym typeface="Helvetica Neue"/>
              </a:rPr>
              <a:t>.</a:t>
            </a:r>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Good proposals take time – plan for 3 - 4 drafts</a:t>
            </a:r>
            <a:endParaRPr sz="180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Arial"/>
              <a:buChar char="•"/>
            </a:pPr>
            <a:r>
              <a:rPr lang="en-US" sz="1800" b="0" i="0" u="none" strike="noStrike" cap="none">
                <a:solidFill>
                  <a:schemeClr val="dk1"/>
                </a:solidFill>
                <a:latin typeface="Helvetica Neue"/>
                <a:ea typeface="Helvetica Neue"/>
                <a:cs typeface="Helvetica Neue"/>
                <a:sym typeface="Helvetica Neue"/>
              </a:rPr>
              <a:t>Ask your supervisor and peers to read and comment on your draft(s); factor in the time it will take for them to get back to you</a:t>
            </a:r>
            <a:endParaRPr/>
          </a:p>
          <a:p>
            <a:pPr marL="800100" marR="0" lvl="1" indent="-228600" algn="l" rtl="0">
              <a:spcBef>
                <a:spcPts val="0"/>
              </a:spcBef>
              <a:spcAft>
                <a:spcPts val="0"/>
              </a:spcAft>
              <a:buClr>
                <a:schemeClr val="dk1"/>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Clr>
                <a:schemeClr val="dk1"/>
              </a:buClr>
              <a:buSzPts val="1800"/>
              <a:buFont typeface="Arial"/>
              <a:buChar char="•"/>
            </a:pPr>
            <a:r>
              <a:rPr lang="en-US" sz="1800">
                <a:solidFill>
                  <a:schemeClr val="dk1"/>
                </a:solidFill>
                <a:latin typeface="Helvetica Neue"/>
                <a:ea typeface="Helvetica Neue"/>
                <a:cs typeface="Helvetica Neue"/>
                <a:sym typeface="Helvetica Neue"/>
              </a:rPr>
              <a:t>Follow the application instructions </a:t>
            </a:r>
            <a:r>
              <a:rPr lang="en-US" sz="1800" u="sng">
                <a:solidFill>
                  <a:schemeClr val="dk1"/>
                </a:solidFill>
                <a:latin typeface="Helvetica Neue"/>
                <a:ea typeface="Helvetica Neue"/>
                <a:cs typeface="Helvetica Neue"/>
                <a:sym typeface="Helvetica Neue"/>
              </a:rPr>
              <a:t>carefully.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23" name="Google Shape;123;p3"/>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4</a:t>
            </a:fld>
            <a:endParaRPr>
              <a:solidFill>
                <a:schemeClr val="lt1"/>
              </a:solidFill>
              <a:latin typeface="Helvetica Neue"/>
              <a:ea typeface="Helvetica Neue"/>
              <a:cs typeface="Helvetica Neue"/>
              <a:sym typeface="Helvetica Neue"/>
            </a:endParaRPr>
          </a:p>
        </p:txBody>
      </p:sp>
      <p:sp>
        <p:nvSpPr>
          <p:cNvPr id="124" name="Google Shape;124;p3"/>
          <p:cNvSpPr txBox="1"/>
          <p:nvPr/>
        </p:nvSpPr>
        <p:spPr>
          <a:xfrm>
            <a:off x="541248" y="144650"/>
            <a:ext cx="8001000" cy="1143000"/>
          </a:xfrm>
          <a:prstGeom prst="rect">
            <a:avLst/>
          </a:prstGeom>
          <a:noFill/>
          <a:ln>
            <a:noFill/>
          </a:ln>
        </p:spPr>
        <p:txBody>
          <a:bodyPr spcFirstLastPara="1" wrap="square" lIns="91425" tIns="45700" rIns="91425" bIns="45700" anchor="ctr" anchorCtr="0">
            <a:normAutofit lnSpcReduction="10000"/>
          </a:bodyPr>
          <a:lstStyle/>
          <a:p>
            <a:pPr marL="0" marR="0" lvl="0" indent="0" algn="l" rtl="0">
              <a:spcBef>
                <a:spcPts val="0"/>
              </a:spcBef>
              <a:spcAft>
                <a:spcPts val="0"/>
              </a:spcAft>
              <a:buClr>
                <a:srgbClr val="C10000"/>
              </a:buClr>
              <a:buSzPts val="2400"/>
              <a:buFont typeface="Helvetica Neue"/>
              <a:buNone/>
            </a:pPr>
            <a:r>
              <a:rPr lang="en-US" sz="2400" b="1">
                <a:solidFill>
                  <a:srgbClr val="C10000"/>
                </a:solidFill>
                <a:latin typeface="Helvetica Neue"/>
                <a:ea typeface="Helvetica Neue"/>
                <a:cs typeface="Helvetica Neue"/>
                <a:sym typeface="Helvetica Neue"/>
              </a:rPr>
              <a:t>For example, note the very specific rules for presenting your text (taken directly from the CGS-M instructions):</a:t>
            </a:r>
            <a:endParaRPr sz="4400">
              <a:solidFill>
                <a:schemeClr val="dk1"/>
              </a:solidFill>
              <a:latin typeface="Calibri"/>
              <a:ea typeface="Calibri"/>
              <a:cs typeface="Calibri"/>
              <a:sym typeface="Calibri"/>
            </a:endParaRPr>
          </a:p>
        </p:txBody>
      </p:sp>
      <p:sp>
        <p:nvSpPr>
          <p:cNvPr id="125" name="Google Shape;125;p3"/>
          <p:cNvSpPr txBox="1"/>
          <p:nvPr/>
        </p:nvSpPr>
        <p:spPr>
          <a:xfrm>
            <a:off x="541248" y="1659742"/>
            <a:ext cx="8001000" cy="1640664"/>
          </a:xfrm>
          <a:prstGeom prst="rect">
            <a:avLst/>
          </a:prstGeom>
          <a:noFill/>
          <a:ln>
            <a:noFill/>
          </a:ln>
        </p:spPr>
        <p:txBody>
          <a:bodyPr spcFirstLastPara="1" wrap="square" lIns="91425" tIns="45700" rIns="91425" bIns="45700" anchor="t" anchorCtr="0">
            <a:normAutofit/>
          </a:bodyPr>
          <a:lstStyle/>
          <a:p>
            <a:pPr marL="342900" marR="0" lvl="0" indent="-190500" algn="l" rtl="0">
              <a:spcBef>
                <a:spcPts val="0"/>
              </a:spcBef>
              <a:spcAft>
                <a:spcPts val="0"/>
              </a:spcAft>
              <a:buClr>
                <a:srgbClr val="888888"/>
              </a:buClr>
              <a:buSzPts val="2400"/>
              <a:buFont typeface="Arial"/>
              <a:buNone/>
            </a:pPr>
            <a:endParaRPr sz="2400">
              <a:solidFill>
                <a:schemeClr val="dk1"/>
              </a:solidFill>
              <a:latin typeface="Helvetica Neue"/>
              <a:ea typeface="Helvetica Neue"/>
              <a:cs typeface="Helvetica Neue"/>
              <a:sym typeface="Helvetica Neue"/>
            </a:endParaRPr>
          </a:p>
        </p:txBody>
      </p:sp>
      <p:pic>
        <p:nvPicPr>
          <p:cNvPr id="126" name="Google Shape;126;p3"/>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27" name="Google Shape;127;p3"/>
          <p:cNvSpPr txBox="1"/>
          <p:nvPr/>
        </p:nvSpPr>
        <p:spPr>
          <a:xfrm>
            <a:off x="570466" y="1285050"/>
            <a:ext cx="8001000" cy="32131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chemeClr val="dk1"/>
                </a:solidFill>
                <a:highlight>
                  <a:srgbClr val="FFFFFF"/>
                </a:highlight>
                <a:latin typeface="Helvetica Neue"/>
                <a:ea typeface="Helvetica Neue"/>
                <a:cs typeface="Helvetica Neue"/>
                <a:sym typeface="Helvetica Neue"/>
              </a:rPr>
              <a:t>You are expected to write your outline of proposed research independently. Ideas and text belonging to others must be properly referenced.</a:t>
            </a:r>
            <a:endParaRPr sz="1300">
              <a:solidFill>
                <a:schemeClr val="dk1"/>
              </a:solidFill>
              <a:latin typeface="Helvetica Neue"/>
              <a:ea typeface="Helvetica Neue"/>
              <a:cs typeface="Helvetica Neue"/>
              <a:sym typeface="Helvetica Neue"/>
            </a:endParaRPr>
          </a:p>
          <a:p>
            <a:pPr marL="285750" marR="0" lvl="0" indent="-203200" algn="l" rtl="0">
              <a:spcBef>
                <a:spcPts val="260"/>
              </a:spcBef>
              <a:spcAft>
                <a:spcPts val="0"/>
              </a:spcAft>
              <a:buClr>
                <a:schemeClr val="dk1"/>
              </a:buClr>
              <a:buSzPts val="1300"/>
              <a:buFont typeface="Arial"/>
              <a:buNone/>
            </a:pPr>
            <a:endParaRPr sz="1300">
              <a:solidFill>
                <a:schemeClr val="dk1"/>
              </a:solidFill>
              <a:latin typeface="Helvetica Neue"/>
              <a:ea typeface="Helvetica Neue"/>
              <a:cs typeface="Helvetica Neue"/>
              <a:sym typeface="Helvetica Neue"/>
            </a:endParaRPr>
          </a:p>
          <a:p>
            <a:pPr marL="0" marR="0" lvl="0" indent="0" algn="l" rtl="0">
              <a:spcBef>
                <a:spcPts val="260"/>
              </a:spcBef>
              <a:spcAft>
                <a:spcPts val="0"/>
              </a:spcAft>
              <a:buNone/>
            </a:pPr>
            <a:r>
              <a:rPr lang="en-US" sz="1300">
                <a:solidFill>
                  <a:schemeClr val="dk1"/>
                </a:solidFill>
                <a:highlight>
                  <a:srgbClr val="FFFFFF"/>
                </a:highlight>
                <a:latin typeface="Helvetica Neue"/>
                <a:ea typeface="Helvetica Neue"/>
                <a:cs typeface="Helvetica Neue"/>
                <a:sym typeface="Helvetica Neue"/>
              </a:rPr>
              <a:t>Include all relevant information in the outline. Do not refer reviewers to URLs or other publications for supplemental information.</a:t>
            </a:r>
            <a:endParaRPr sz="1300">
              <a:solidFill>
                <a:schemeClr val="dk1"/>
              </a:solidFill>
              <a:latin typeface="Helvetica Neue"/>
              <a:ea typeface="Helvetica Neue"/>
              <a:cs typeface="Helvetica Neue"/>
              <a:sym typeface="Helvetica Neue"/>
            </a:endParaRPr>
          </a:p>
          <a:p>
            <a:pPr marL="285750" marR="0" lvl="0" indent="-203200" algn="l" rtl="0">
              <a:spcBef>
                <a:spcPts val="260"/>
              </a:spcBef>
              <a:spcAft>
                <a:spcPts val="0"/>
              </a:spcAft>
              <a:buClr>
                <a:schemeClr val="dk1"/>
              </a:buClr>
              <a:buSzPts val="1300"/>
              <a:buFont typeface="Arial"/>
              <a:buNone/>
            </a:pPr>
            <a:endParaRPr sz="1300">
              <a:solidFill>
                <a:schemeClr val="dk1"/>
              </a:solidFill>
              <a:latin typeface="Helvetica Neue"/>
              <a:ea typeface="Helvetica Neue"/>
              <a:cs typeface="Helvetica Neue"/>
              <a:sym typeface="Helvetica Neue"/>
            </a:endParaRPr>
          </a:p>
          <a:p>
            <a:pPr marL="0" marR="0" lvl="0" indent="0" algn="l" rtl="0">
              <a:spcBef>
                <a:spcPts val="260"/>
              </a:spcBef>
              <a:spcAft>
                <a:spcPts val="0"/>
              </a:spcAft>
              <a:buNone/>
            </a:pPr>
            <a:r>
              <a:rPr lang="en-US" sz="1300">
                <a:solidFill>
                  <a:schemeClr val="dk1"/>
                </a:solidFill>
                <a:highlight>
                  <a:srgbClr val="FFFFFF"/>
                </a:highlight>
                <a:latin typeface="Helvetica Neue"/>
                <a:ea typeface="Helvetica Neue"/>
                <a:cs typeface="Helvetica Neue"/>
                <a:sym typeface="Helvetica Neue"/>
              </a:rPr>
              <a:t>In the outline of proposed research, provide the requested information according to the guidelines and format standards outlined in the </a:t>
            </a:r>
            <a:r>
              <a:rPr lang="en-US" sz="1300" u="sng">
                <a:solidFill>
                  <a:schemeClr val="dk1"/>
                </a:solidFill>
                <a:highlight>
                  <a:srgbClr val="FFFFFF"/>
                </a:highlight>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presentation standards</a:t>
            </a:r>
            <a:r>
              <a:rPr lang="en-US" sz="1300">
                <a:solidFill>
                  <a:schemeClr val="dk1"/>
                </a:solidFill>
                <a:highlight>
                  <a:srgbClr val="FFFFFF"/>
                </a:highlight>
                <a:latin typeface="Helvetica Neue"/>
                <a:ea typeface="Helvetica Neue"/>
                <a:cs typeface="Helvetica Neue"/>
                <a:sym typeface="Helvetica Neue"/>
              </a:rPr>
              <a:t>.</a:t>
            </a:r>
            <a:endParaRPr/>
          </a:p>
          <a:p>
            <a:pPr marL="0" marR="0" lvl="0" indent="0" algn="l" rtl="0">
              <a:spcBef>
                <a:spcPts val="260"/>
              </a:spcBef>
              <a:spcAft>
                <a:spcPts val="0"/>
              </a:spcAft>
              <a:buNone/>
            </a:pPr>
            <a:endParaRPr sz="1300">
              <a:solidFill>
                <a:schemeClr val="dk1"/>
              </a:solidFill>
              <a:latin typeface="Helvetica Neue"/>
              <a:ea typeface="Helvetica Neue"/>
              <a:cs typeface="Helvetica Neue"/>
              <a:sym typeface="Helvetica Neue"/>
            </a:endParaRPr>
          </a:p>
          <a:p>
            <a:pPr marL="0" marR="0" lvl="0" indent="0" algn="l" rtl="0">
              <a:spcBef>
                <a:spcPts val="260"/>
              </a:spcBef>
              <a:spcAft>
                <a:spcPts val="0"/>
              </a:spcAft>
              <a:buNone/>
            </a:pPr>
            <a:r>
              <a:rPr lang="en-US" sz="1300">
                <a:solidFill>
                  <a:schemeClr val="dk1"/>
                </a:solidFill>
                <a:highlight>
                  <a:srgbClr val="FFFFFF"/>
                </a:highlight>
                <a:latin typeface="Helvetica Neue"/>
                <a:ea typeface="Helvetica Neue"/>
                <a:cs typeface="Helvetica Neue"/>
                <a:sym typeface="Helvetica Neue"/>
              </a:rPr>
              <a:t>Bibliography and citations (one page maximum)</a:t>
            </a:r>
            <a:endParaRPr sz="1300">
              <a:solidFill>
                <a:schemeClr val="dk1"/>
              </a:solidFill>
              <a:latin typeface="Helvetica Neue"/>
              <a:ea typeface="Helvetica Neue"/>
              <a:cs typeface="Helvetica Neue"/>
              <a:sym typeface="Helvetica Neue"/>
            </a:endParaRPr>
          </a:p>
          <a:p>
            <a:pPr marL="0" marR="0" lvl="0" indent="0" algn="l" rtl="0">
              <a:spcBef>
                <a:spcPts val="260"/>
              </a:spcBef>
              <a:spcAft>
                <a:spcPts val="0"/>
              </a:spcAft>
              <a:buNone/>
            </a:pPr>
            <a:endParaRPr sz="1300">
              <a:solidFill>
                <a:schemeClr val="dk1"/>
              </a:solidFill>
              <a:latin typeface="Helvetica Neue"/>
              <a:ea typeface="Helvetica Neue"/>
              <a:cs typeface="Helvetica Neue"/>
              <a:sym typeface="Helvetica Neue"/>
            </a:endParaRPr>
          </a:p>
          <a:p>
            <a:pPr marL="0" marR="0" lvl="0" indent="0" algn="l" rtl="0">
              <a:spcBef>
                <a:spcPts val="260"/>
              </a:spcBef>
              <a:spcAft>
                <a:spcPts val="0"/>
              </a:spcAft>
              <a:buNone/>
            </a:pPr>
            <a:r>
              <a:rPr lang="en-US" sz="1300">
                <a:solidFill>
                  <a:schemeClr val="dk1"/>
                </a:solidFill>
                <a:highlight>
                  <a:srgbClr val="FFFFFF"/>
                </a:highlight>
                <a:latin typeface="Helvetica Neue"/>
                <a:ea typeface="Helvetica Neue"/>
                <a:cs typeface="Helvetica Neue"/>
                <a:sym typeface="Helvetica Neue"/>
              </a:rPr>
              <a:t>Provide a bibliography that includes citations for all works referenced in the research proposal. These citations should be in a format used by the primary discipline of the proposed research. You must ensure that all citations are clear and complete to allow reviewers to easily locate the sources.</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33" name="Google Shape;133;p4"/>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5</a:t>
            </a:fld>
            <a:endParaRPr>
              <a:solidFill>
                <a:schemeClr val="lt1"/>
              </a:solidFill>
              <a:latin typeface="Helvetica Neue"/>
              <a:ea typeface="Helvetica Neue"/>
              <a:cs typeface="Helvetica Neue"/>
              <a:sym typeface="Helvetica Neue"/>
            </a:endParaRPr>
          </a:p>
        </p:txBody>
      </p:sp>
      <p:sp>
        <p:nvSpPr>
          <p:cNvPr id="134" name="Google Shape;134;p4"/>
          <p:cNvSpPr txBox="1"/>
          <p:nvPr/>
        </p:nvSpPr>
        <p:spPr>
          <a:xfrm>
            <a:off x="541248" y="144650"/>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C10000"/>
              </a:buClr>
              <a:buSzPts val="2400"/>
              <a:buFont typeface="Helvetica Neue"/>
              <a:buNone/>
            </a:pPr>
            <a:r>
              <a:rPr lang="en-US" sz="2400" b="1">
                <a:solidFill>
                  <a:srgbClr val="C10000"/>
                </a:solidFill>
                <a:latin typeface="Helvetica Neue"/>
                <a:ea typeface="Helvetica Neue"/>
                <a:cs typeface="Helvetica Neue"/>
                <a:sym typeface="Helvetica Neue"/>
              </a:rPr>
              <a:t>Last thing before we get to the proposals:</a:t>
            </a:r>
            <a:endParaRPr/>
          </a:p>
        </p:txBody>
      </p:sp>
      <p:sp>
        <p:nvSpPr>
          <p:cNvPr id="135" name="Google Shape;135;p4"/>
          <p:cNvSpPr txBox="1"/>
          <p:nvPr/>
        </p:nvSpPr>
        <p:spPr>
          <a:xfrm>
            <a:off x="541248" y="1659742"/>
            <a:ext cx="8001000" cy="1640664"/>
          </a:xfrm>
          <a:prstGeom prst="rect">
            <a:avLst/>
          </a:prstGeom>
          <a:noFill/>
          <a:ln>
            <a:noFill/>
          </a:ln>
        </p:spPr>
        <p:txBody>
          <a:bodyPr spcFirstLastPara="1" wrap="square" lIns="91425" tIns="45700" rIns="91425" bIns="45700" anchor="t" anchorCtr="0">
            <a:normAutofit/>
          </a:bodyPr>
          <a:lstStyle/>
          <a:p>
            <a:pPr marL="342900" marR="0" lvl="0" indent="-190500" algn="l" rtl="0">
              <a:spcBef>
                <a:spcPts val="0"/>
              </a:spcBef>
              <a:spcAft>
                <a:spcPts val="0"/>
              </a:spcAft>
              <a:buClr>
                <a:srgbClr val="888888"/>
              </a:buClr>
              <a:buSzPts val="2400"/>
              <a:buFont typeface="Arial"/>
              <a:buNone/>
            </a:pPr>
            <a:endParaRPr sz="2400">
              <a:solidFill>
                <a:schemeClr val="dk1"/>
              </a:solidFill>
              <a:latin typeface="Helvetica Neue"/>
              <a:ea typeface="Helvetica Neue"/>
              <a:cs typeface="Helvetica Neue"/>
              <a:sym typeface="Helvetica Neue"/>
            </a:endParaRPr>
          </a:p>
        </p:txBody>
      </p:sp>
      <p:pic>
        <p:nvPicPr>
          <p:cNvPr id="136" name="Google Shape;136;p4"/>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37" name="Google Shape;137;p4"/>
          <p:cNvSpPr txBox="1"/>
          <p:nvPr/>
        </p:nvSpPr>
        <p:spPr>
          <a:xfrm>
            <a:off x="570466" y="1285050"/>
            <a:ext cx="8001000" cy="314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The Graduate Studies website has a checklist for each grant which you can use to ensure that you have completed and included </a:t>
            </a:r>
            <a:r>
              <a:rPr lang="en-US" sz="1800" u="sng">
                <a:solidFill>
                  <a:schemeClr val="dk1"/>
                </a:solidFill>
                <a:latin typeface="Helvetica Neue"/>
                <a:ea typeface="Helvetica Neue"/>
                <a:cs typeface="Helvetica Neue"/>
                <a:sym typeface="Helvetica Neue"/>
              </a:rPr>
              <a:t>all</a:t>
            </a:r>
            <a:r>
              <a:rPr lang="en-US" sz="1800">
                <a:solidFill>
                  <a:schemeClr val="dk1"/>
                </a:solidFill>
                <a:latin typeface="Helvetica Neue"/>
                <a:ea typeface="Helvetica Neue"/>
                <a:cs typeface="Helvetica Neue"/>
                <a:sym typeface="Helvetica Neue"/>
              </a:rPr>
              <a:t> required information and documents</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-Click on </a:t>
            </a:r>
            <a:r>
              <a:rPr lang="en-US" sz="1800" u="sng">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Awards and Funding </a:t>
            </a:r>
            <a:r>
              <a:rPr lang="en-US" sz="1800">
                <a:solidFill>
                  <a:schemeClr val="dk1"/>
                </a:solidFill>
                <a:latin typeface="Helvetica Neue"/>
                <a:ea typeface="Helvetica Neue"/>
                <a:cs typeface="Helvetica Neue"/>
                <a:sym typeface="Helvetica Neue"/>
              </a:rPr>
              <a:t>on our main page banner</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-Choose "</a:t>
            </a:r>
            <a:r>
              <a:rPr lang="en-US" sz="1800"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Tri-Agency and Government Awards</a:t>
            </a:r>
            <a:r>
              <a:rPr lang="en-US" sz="1800">
                <a:solidFill>
                  <a:schemeClr val="dk1"/>
                </a:solidFill>
                <a:latin typeface="Helvetica Neue"/>
                <a:ea typeface="Helvetica Neue"/>
                <a:cs typeface="Helvetica Neue"/>
                <a:sym typeface="Helvetica Neue"/>
              </a:rPr>
              <a:t>" from the drop-down menu</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-Click on the award you are interested in</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-One more step: click on the text on the far right that says "View X Scholarship"</a:t>
            </a:r>
            <a:endParaRPr/>
          </a:p>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-Scroll down to the "How to Apply" section and find the subsection "Prepare Your Application." There you will find the link to the worksheet.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44" name="Google Shape;144;p5"/>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6</a:t>
            </a:fld>
            <a:endParaRPr>
              <a:solidFill>
                <a:schemeClr val="lt1"/>
              </a:solidFill>
              <a:latin typeface="Helvetica Neue"/>
              <a:ea typeface="Helvetica Neue"/>
              <a:cs typeface="Helvetica Neue"/>
              <a:sym typeface="Helvetica Neue"/>
            </a:endParaRPr>
          </a:p>
        </p:txBody>
      </p:sp>
      <p:sp>
        <p:nvSpPr>
          <p:cNvPr id="145" name="Google Shape;145;p5"/>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146" name="Google Shape;146;p5"/>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147" name="Google Shape;147;p5"/>
          <p:cNvPicPr preferRelativeResize="0"/>
          <p:nvPr/>
        </p:nvPicPr>
        <p:blipFill rotWithShape="1">
          <a:blip r:embed="rId3">
            <a:alphaModFix/>
          </a:blip>
          <a:srcRect/>
          <a:stretch/>
        </p:blipFill>
        <p:spPr>
          <a:xfrm>
            <a:off x="198760" y="4665367"/>
            <a:ext cx="2032238" cy="406987"/>
          </a:xfrm>
          <a:prstGeom prst="rect">
            <a:avLst/>
          </a:prstGeom>
          <a:noFill/>
          <a:ln>
            <a:noFill/>
          </a:ln>
        </p:spPr>
      </p:pic>
      <p:pic>
        <p:nvPicPr>
          <p:cNvPr id="148" name="Google Shape;148;p5" descr="A diagram of a triangle&#10;&#10;Description automatically generated"/>
          <p:cNvPicPr preferRelativeResize="0"/>
          <p:nvPr/>
        </p:nvPicPr>
        <p:blipFill rotWithShape="1">
          <a:blip r:embed="rId4">
            <a:alphaModFix/>
          </a:blip>
          <a:srcRect/>
          <a:stretch/>
        </p:blipFill>
        <p:spPr>
          <a:xfrm>
            <a:off x="934881" y="0"/>
            <a:ext cx="727423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54" name="Google Shape;154;p6"/>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7</a:t>
            </a:fld>
            <a:endParaRPr>
              <a:solidFill>
                <a:schemeClr val="lt1"/>
              </a:solidFill>
              <a:latin typeface="Helvetica Neue"/>
              <a:ea typeface="Helvetica Neue"/>
              <a:cs typeface="Helvetica Neue"/>
              <a:sym typeface="Helvetica Neue"/>
            </a:endParaRPr>
          </a:p>
        </p:txBody>
      </p:sp>
      <p:sp>
        <p:nvSpPr>
          <p:cNvPr id="155" name="Google Shape;155;p6"/>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156" name="Google Shape;156;p6"/>
          <p:cNvSpPr txBox="1"/>
          <p:nvPr/>
        </p:nvSpPr>
        <p:spPr>
          <a:xfrm>
            <a:off x="541248" y="1644975"/>
            <a:ext cx="8001000" cy="2489761"/>
          </a:xfrm>
          <a:prstGeom prst="rect">
            <a:avLst/>
          </a:prstGeom>
          <a:noFill/>
          <a:ln>
            <a:noFill/>
          </a:ln>
        </p:spPr>
        <p:txBody>
          <a:bodyPr spcFirstLastPara="1" wrap="square" lIns="91425" tIns="45700" rIns="91425" bIns="45700" anchor="t" anchorCtr="0">
            <a:normAutofit/>
          </a:bodyPr>
          <a:lstStyle/>
          <a:p>
            <a:pPr marL="457200" marR="0" lvl="0" indent="-304800" algn="l" rtl="0">
              <a:spcBef>
                <a:spcPts val="0"/>
              </a:spcBef>
              <a:spcAft>
                <a:spcPts val="0"/>
              </a:spcAft>
              <a:buClr>
                <a:srgbClr val="888888"/>
              </a:buClr>
              <a:buSzPts val="2400"/>
              <a:buFont typeface="Arial"/>
              <a:buNone/>
            </a:pPr>
            <a:endParaRPr sz="2400">
              <a:solidFill>
                <a:srgbClr val="888888"/>
              </a:solidFill>
              <a:latin typeface="Helvetica Neue"/>
              <a:ea typeface="Helvetica Neue"/>
              <a:cs typeface="Helvetica Neue"/>
              <a:sym typeface="Helvetica Neue"/>
            </a:endParaRPr>
          </a:p>
        </p:txBody>
      </p:sp>
      <p:pic>
        <p:nvPicPr>
          <p:cNvPr id="157" name="Google Shape;157;p6"/>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58" name="Google Shape;158;p6"/>
          <p:cNvSpPr txBox="1"/>
          <p:nvPr/>
        </p:nvSpPr>
        <p:spPr>
          <a:xfrm>
            <a:off x="724829" y="546410"/>
            <a:ext cx="7007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C10000"/>
                </a:solidFill>
                <a:latin typeface="Helvetica Neue"/>
                <a:ea typeface="Helvetica Neue"/>
                <a:cs typeface="Helvetica Neue"/>
                <a:sym typeface="Helvetica Neue"/>
              </a:rPr>
              <a:t>Masters SSHRC, NSERC, and CIHR (CGS-M)</a:t>
            </a:r>
            <a:endParaRPr/>
          </a:p>
        </p:txBody>
      </p:sp>
      <p:sp>
        <p:nvSpPr>
          <p:cNvPr id="159" name="Google Shape;159;p6"/>
          <p:cNvSpPr txBox="1"/>
          <p:nvPr/>
        </p:nvSpPr>
        <p:spPr>
          <a:xfrm>
            <a:off x="724829" y="2027106"/>
            <a:ext cx="7694700" cy="113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Helvetica Neue"/>
                <a:ea typeface="Helvetica Neue"/>
                <a:cs typeface="Helvetica Neue"/>
                <a:sym typeface="Helvetica Neue"/>
              </a:rPr>
              <a:t>On the following slides I share screenshots of the above scholarships’ instructions for the research proposal.</a:t>
            </a:r>
            <a:endParaRPr/>
          </a:p>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7"/>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65" name="Google Shape;165;p7"/>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8</a:t>
            </a:fld>
            <a:endParaRPr>
              <a:solidFill>
                <a:schemeClr val="lt1"/>
              </a:solidFill>
              <a:latin typeface="Helvetica Neue"/>
              <a:ea typeface="Helvetica Neue"/>
              <a:cs typeface="Helvetica Neue"/>
              <a:sym typeface="Helvetica Neue"/>
            </a:endParaRPr>
          </a:p>
        </p:txBody>
      </p:sp>
      <p:sp>
        <p:nvSpPr>
          <p:cNvPr id="166" name="Google Shape;166;p7"/>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800"/>
              <a:buFont typeface="Calibri"/>
              <a:buNone/>
            </a:pPr>
            <a:endParaRPr sz="4800" b="1">
              <a:solidFill>
                <a:srgbClr val="C10000"/>
              </a:solidFill>
              <a:latin typeface="Helvetica Neue"/>
              <a:ea typeface="Helvetica Neue"/>
              <a:cs typeface="Helvetica Neue"/>
              <a:sym typeface="Helvetica Neue"/>
            </a:endParaRPr>
          </a:p>
        </p:txBody>
      </p:sp>
      <p:sp>
        <p:nvSpPr>
          <p:cNvPr id="167" name="Google Shape;167;p7"/>
          <p:cNvSpPr txBox="1"/>
          <p:nvPr/>
        </p:nvSpPr>
        <p:spPr>
          <a:xfrm>
            <a:off x="541248" y="1404979"/>
            <a:ext cx="8001000" cy="272975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888888"/>
              </a:buClr>
              <a:buSzPts val="2400"/>
              <a:buFont typeface="Arial"/>
              <a:buNone/>
            </a:pPr>
            <a:endParaRPr sz="2400" b="1">
              <a:solidFill>
                <a:srgbClr val="888888"/>
              </a:solidFill>
              <a:latin typeface="Helvetica Neue"/>
              <a:ea typeface="Helvetica Neue"/>
              <a:cs typeface="Helvetica Neue"/>
              <a:sym typeface="Helvetica Neue"/>
            </a:endParaRPr>
          </a:p>
        </p:txBody>
      </p:sp>
      <p:pic>
        <p:nvPicPr>
          <p:cNvPr id="168" name="Google Shape;168;p7"/>
          <p:cNvPicPr preferRelativeResize="0"/>
          <p:nvPr/>
        </p:nvPicPr>
        <p:blipFill rotWithShape="1">
          <a:blip r:embed="rId3">
            <a:alphaModFix/>
          </a:blip>
          <a:srcRect/>
          <a:stretch/>
        </p:blipFill>
        <p:spPr>
          <a:xfrm>
            <a:off x="198760" y="4665367"/>
            <a:ext cx="2032238" cy="406987"/>
          </a:xfrm>
          <a:prstGeom prst="rect">
            <a:avLst/>
          </a:prstGeom>
          <a:noFill/>
          <a:ln>
            <a:noFill/>
          </a:ln>
        </p:spPr>
      </p:pic>
      <p:sp>
        <p:nvSpPr>
          <p:cNvPr id="169" name="Google Shape;169;p7"/>
          <p:cNvSpPr txBox="1"/>
          <p:nvPr/>
        </p:nvSpPr>
        <p:spPr>
          <a:xfrm>
            <a:off x="135172" y="177766"/>
            <a:ext cx="840707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u="sng">
                <a:solidFill>
                  <a:srgbClr val="C10000"/>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CGS Master’s</a:t>
            </a:r>
            <a:r>
              <a:rPr lang="en-US" sz="4000" b="1">
                <a:solidFill>
                  <a:srgbClr val="C10000"/>
                </a:solidFill>
                <a:latin typeface="Helvetica Neue"/>
                <a:ea typeface="Helvetica Neue"/>
                <a:cs typeface="Helvetica Neue"/>
                <a:sym typeface="Helvetica Neue"/>
              </a:rPr>
              <a:t> Evaluation Criteria</a:t>
            </a:r>
            <a:endParaRPr/>
          </a:p>
        </p:txBody>
      </p:sp>
      <p:graphicFrame>
        <p:nvGraphicFramePr>
          <p:cNvPr id="170" name="Google Shape;170;p7"/>
          <p:cNvGraphicFramePr/>
          <p:nvPr/>
        </p:nvGraphicFramePr>
        <p:xfrm>
          <a:off x="1524000" y="1489190"/>
          <a:ext cx="5870700" cy="2479225"/>
        </p:xfrm>
        <a:graphic>
          <a:graphicData uri="http://schemas.openxmlformats.org/drawingml/2006/table">
            <a:tbl>
              <a:tblPr firstRow="1" bandRow="1">
                <a:noFill/>
                <a:tableStyleId>{23ABA190-487F-4EDC-BE45-F2C46822F6D2}</a:tableStyleId>
              </a:tblPr>
              <a:tblGrid>
                <a:gridCol w="2935350">
                  <a:extLst>
                    <a:ext uri="{9D8B030D-6E8A-4147-A177-3AD203B41FA5}">
                      <a16:colId xmlns:a16="http://schemas.microsoft.com/office/drawing/2014/main" val="20000"/>
                    </a:ext>
                  </a:extLst>
                </a:gridCol>
                <a:gridCol w="2935350">
                  <a:extLst>
                    <a:ext uri="{9D8B030D-6E8A-4147-A177-3AD203B41FA5}">
                      <a16:colId xmlns:a16="http://schemas.microsoft.com/office/drawing/2014/main" val="20001"/>
                    </a:ext>
                  </a:extLst>
                </a:gridCol>
              </a:tblGrid>
              <a:tr h="501725">
                <a:tc>
                  <a:txBody>
                    <a:bodyPr/>
                    <a:lstStyle/>
                    <a:p>
                      <a:pPr marL="0" marR="0" lvl="0" indent="0" algn="l" rtl="0">
                        <a:spcBef>
                          <a:spcPts val="0"/>
                        </a:spcBef>
                        <a:spcAft>
                          <a:spcPts val="0"/>
                        </a:spcAft>
                        <a:buNone/>
                      </a:pPr>
                      <a:r>
                        <a:rPr lang="en-US" sz="1800" b="1" u="sng" strike="noStrike" cap="none"/>
                        <a:t>Criteria</a:t>
                      </a:r>
                      <a:endParaRPr b="1" u="sng"/>
                    </a:p>
                  </a:txBody>
                  <a:tcPr marL="91450" marR="91450" marT="45725" marB="45725"/>
                </a:tc>
                <a:tc>
                  <a:txBody>
                    <a:bodyPr/>
                    <a:lstStyle/>
                    <a:p>
                      <a:pPr marL="0" marR="0" lvl="0" indent="0" algn="ctr" rtl="0">
                        <a:spcBef>
                          <a:spcPts val="0"/>
                        </a:spcBef>
                        <a:spcAft>
                          <a:spcPts val="0"/>
                        </a:spcAft>
                        <a:buNone/>
                      </a:pPr>
                      <a:r>
                        <a:rPr lang="en-US" sz="1800" b="1" u="sng"/>
                        <a:t>Value/Weight</a:t>
                      </a:r>
                      <a:endParaRPr b="1" u="sng"/>
                    </a:p>
                  </a:txBody>
                  <a:tcPr marL="91450" marR="91450" marT="45725" marB="45725"/>
                </a:tc>
                <a:extLst>
                  <a:ext uri="{0D108BD9-81ED-4DB2-BD59-A6C34878D82A}">
                    <a16:rowId xmlns:a16="http://schemas.microsoft.com/office/drawing/2014/main" val="10000"/>
                  </a:ext>
                </a:extLst>
              </a:tr>
              <a:tr h="50172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Academic Excellence</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50%</a:t>
                      </a:r>
                      <a:endParaRPr/>
                    </a:p>
                  </a:txBody>
                  <a:tcPr marL="91450" marR="91450" marT="45725" marB="45725"/>
                </a:tc>
                <a:extLst>
                  <a:ext uri="{0D108BD9-81ED-4DB2-BD59-A6C34878D82A}">
                    <a16:rowId xmlns:a16="http://schemas.microsoft.com/office/drawing/2014/main" val="10001"/>
                  </a:ext>
                </a:extLst>
              </a:tr>
              <a:tr h="597750">
                <a:tc>
                  <a:txBody>
                    <a:bodyPr/>
                    <a:lstStyle/>
                    <a:p>
                      <a:pPr marL="0" marR="0" lvl="0" indent="0" algn="l" rtl="0">
                        <a:lnSpc>
                          <a:spcPct val="100000"/>
                        </a:lnSpc>
                        <a:spcBef>
                          <a:spcPts val="0"/>
                        </a:spcBef>
                        <a:spcAft>
                          <a:spcPts val="0"/>
                        </a:spcAft>
                        <a:buClr>
                          <a:schemeClr val="dk1"/>
                        </a:buClr>
                        <a:buSzPts val="1800"/>
                        <a:buFont typeface="Calibri"/>
                        <a:buNone/>
                      </a:pPr>
                      <a:r>
                        <a:rPr lang="en-US" sz="1800" b="1" u="none" strike="noStrike" cap="none"/>
                        <a:t>Research Potential</a:t>
                      </a:r>
                      <a:endParaRPr b="1"/>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b="1" u="none" strike="noStrike" cap="none"/>
                        <a:t>30%</a:t>
                      </a:r>
                      <a:endParaRPr b="1"/>
                    </a:p>
                  </a:txBody>
                  <a:tcPr marL="91450" marR="91450" marT="45725" marB="45725"/>
                </a:tc>
                <a:extLst>
                  <a:ext uri="{0D108BD9-81ED-4DB2-BD59-A6C34878D82A}">
                    <a16:rowId xmlns:a16="http://schemas.microsoft.com/office/drawing/2014/main" val="10002"/>
                  </a:ext>
                </a:extLst>
              </a:tr>
              <a:tr h="878025">
                <a:tc>
                  <a:txBody>
                    <a:bodyPr/>
                    <a:lstStyle/>
                    <a:p>
                      <a:pPr marL="0" marR="0" lvl="0" indent="0" algn="l" rtl="0">
                        <a:spcBef>
                          <a:spcPts val="0"/>
                        </a:spcBef>
                        <a:spcAft>
                          <a:spcPts val="0"/>
                        </a:spcAft>
                        <a:buNone/>
                      </a:pPr>
                      <a:r>
                        <a:rPr lang="en-US" sz="1800" u="none" strike="noStrike" cap="none"/>
                        <a:t>Personal/Interpersonal Skills</a:t>
                      </a:r>
                      <a:r>
                        <a:rPr lang="en-US"/>
                        <a:t> </a:t>
                      </a:r>
                      <a:r>
                        <a:rPr lang="en-US" sz="1800"/>
                        <a:t>and Characteristics</a:t>
                      </a:r>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20%</a:t>
                      </a:r>
                      <a:endParaRPr/>
                    </a:p>
                    <a:p>
                      <a:pPr marL="0" marR="0" lvl="0" indent="0" algn="ctr"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p:nvPr/>
        </p:nvSpPr>
        <p:spPr>
          <a:xfrm>
            <a:off x="0" y="4594224"/>
            <a:ext cx="9144000" cy="549275"/>
          </a:xfrm>
          <a:prstGeom prst="rect">
            <a:avLst/>
          </a:prstGeom>
          <a:solidFill>
            <a:srgbClr val="CC06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77" name="Google Shape;177;p8"/>
          <p:cNvSpPr txBox="1">
            <a:spLocks noGrp="1"/>
          </p:cNvSpPr>
          <p:nvPr>
            <p:ph type="sldNum" idx="12"/>
          </p:nvPr>
        </p:nvSpPr>
        <p:spPr>
          <a:xfrm>
            <a:off x="6811640" y="4722965"/>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lt1"/>
                </a:solidFill>
                <a:latin typeface="Helvetica Neue"/>
                <a:ea typeface="Helvetica Neue"/>
                <a:cs typeface="Helvetica Neue"/>
                <a:sym typeface="Helvetica Neue"/>
              </a:rPr>
              <a:t>9</a:t>
            </a:fld>
            <a:endParaRPr>
              <a:solidFill>
                <a:schemeClr val="lt1"/>
              </a:solidFill>
              <a:latin typeface="Helvetica Neue"/>
              <a:ea typeface="Helvetica Neue"/>
              <a:cs typeface="Helvetica Neue"/>
              <a:sym typeface="Helvetica Neue"/>
            </a:endParaRPr>
          </a:p>
        </p:txBody>
      </p:sp>
      <p:sp>
        <p:nvSpPr>
          <p:cNvPr id="178" name="Google Shape;178;p8"/>
          <p:cNvSpPr txBox="1"/>
          <p:nvPr/>
        </p:nvSpPr>
        <p:spPr>
          <a:xfrm>
            <a:off x="541248" y="261978"/>
            <a:ext cx="8001000" cy="11430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C10000"/>
              </a:buClr>
              <a:buSzPts val="3200"/>
              <a:buFont typeface="Helvetica Neue"/>
              <a:buNone/>
            </a:pPr>
            <a:r>
              <a:rPr lang="en-US" sz="3200" b="1">
                <a:solidFill>
                  <a:srgbClr val="C10000"/>
                </a:solidFill>
                <a:latin typeface="Helvetica Neue"/>
                <a:ea typeface="Helvetica Neue"/>
                <a:cs typeface="Helvetica Neue"/>
                <a:sym typeface="Helvetica Neue"/>
              </a:rPr>
              <a:t>CGS-M Indicators: Research Potential (30%)</a:t>
            </a:r>
            <a:endParaRPr/>
          </a:p>
        </p:txBody>
      </p:sp>
      <p:sp>
        <p:nvSpPr>
          <p:cNvPr id="179" name="Google Shape;179;p8"/>
          <p:cNvSpPr txBox="1"/>
          <p:nvPr/>
        </p:nvSpPr>
        <p:spPr>
          <a:xfrm>
            <a:off x="541248" y="1404978"/>
            <a:ext cx="8001000" cy="31892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As demonstrated by your research history, your interest in discovery, the proposed research, its potential contribution to the advancement of knowledge in the field and any anticipated outcomes</a:t>
            </a:r>
            <a:br>
              <a:rPr lang="en-US" sz="1400">
                <a:solidFill>
                  <a:schemeClr val="dk1"/>
                </a:solidFill>
                <a:latin typeface="Calibri"/>
                <a:ea typeface="Calibri"/>
                <a:cs typeface="Calibri"/>
                <a:sym typeface="Calibri"/>
              </a:rPr>
            </a:br>
            <a:br>
              <a:rPr lang="en-US" sz="1400">
                <a:solidFill>
                  <a:schemeClr val="dk1"/>
                </a:solidFill>
                <a:latin typeface="Calibri"/>
                <a:ea typeface="Calibri"/>
                <a:cs typeface="Calibri"/>
                <a:sym typeface="Calibri"/>
              </a:rPr>
            </a:br>
            <a:r>
              <a:rPr lang="en-US" sz="1400">
                <a:solidFill>
                  <a:schemeClr val="dk1"/>
                </a:solidFill>
                <a:latin typeface="Calibri"/>
                <a:ea typeface="Calibri"/>
                <a:cs typeface="Calibri"/>
                <a:sym typeface="Calibri"/>
              </a:rPr>
              <a:t>Indicators of research potential:</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quality and originality of contributions to research and development</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relevance of work experience and academic training to field of proposed research</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significance, feasibility and merit of proposed research</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judgment and ability to think critically</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ability to apply skills and knowledge</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initiative and autonomy</a:t>
            </a:r>
            <a:endParaRPr/>
          </a:p>
          <a:p>
            <a:pPr marL="457200" marR="0" lvl="0" indent="-457200" algn="l" rtl="0">
              <a:spcBef>
                <a:spcPts val="28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research experience and achievements relative to expectations of someone with your academic experience</a:t>
            </a:r>
            <a:endParaRPr/>
          </a:p>
        </p:txBody>
      </p:sp>
      <p:pic>
        <p:nvPicPr>
          <p:cNvPr id="180" name="Google Shape;180;p8"/>
          <p:cNvPicPr preferRelativeResize="0"/>
          <p:nvPr/>
        </p:nvPicPr>
        <p:blipFill rotWithShape="1">
          <a:blip r:embed="rId3">
            <a:alphaModFix/>
          </a:blip>
          <a:srcRect/>
          <a:stretch/>
        </p:blipFill>
        <p:spPr>
          <a:xfrm>
            <a:off x="198760" y="4665367"/>
            <a:ext cx="2032238" cy="40698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1990</Words>
  <Application>Microsoft Macintosh PowerPoint</Application>
  <PresentationFormat>On-screen Show (16:9)</PresentationFormat>
  <Paragraphs>190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Helvetica Neue</vt:lpstr>
      <vt:lpstr>Arial</vt:lpstr>
      <vt:lpstr>Times New Roman</vt:lpstr>
      <vt:lpstr>Untitled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Subheadings For Your Research Proposal</vt:lpstr>
      <vt:lpstr>Subheadings For Your Research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Simon Fraser University</dc:creator>
  <cp:lastModifiedBy>El Chenier</cp:lastModifiedBy>
  <cp:revision>1</cp:revision>
  <dcterms:created xsi:type="dcterms:W3CDTF">2016-10-11T20:55:23Z</dcterms:created>
  <dcterms:modified xsi:type="dcterms:W3CDTF">2024-11-06T23:27:31Z</dcterms:modified>
</cp:coreProperties>
</file>