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92" r:id="rId3"/>
    <p:sldId id="258" r:id="rId4"/>
    <p:sldId id="270" r:id="rId5"/>
    <p:sldId id="260" r:id="rId6"/>
    <p:sldId id="271" r:id="rId7"/>
    <p:sldId id="272" r:id="rId8"/>
    <p:sldId id="310" r:id="rId9"/>
    <p:sldId id="280" r:id="rId10"/>
    <p:sldId id="281" r:id="rId11"/>
    <p:sldId id="275" r:id="rId12"/>
    <p:sldId id="269" r:id="rId13"/>
    <p:sldId id="299" r:id="rId14"/>
    <p:sldId id="300" r:id="rId15"/>
    <p:sldId id="295" r:id="rId16"/>
    <p:sldId id="296" r:id="rId17"/>
    <p:sldId id="293" r:id="rId18"/>
    <p:sldId id="294" r:id="rId19"/>
    <p:sldId id="303" r:id="rId20"/>
    <p:sldId id="305" r:id="rId21"/>
    <p:sldId id="306" r:id="rId22"/>
    <p:sldId id="307" r:id="rId23"/>
    <p:sldId id="309" r:id="rId24"/>
    <p:sldId id="308" r:id="rId25"/>
    <p:sldId id="298" r:id="rId26"/>
    <p:sldId id="279" r:id="rId2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BFF64"/>
    <a:srgbClr val="CC0633"/>
    <a:srgbClr val="A6192E"/>
    <a:srgbClr val="A619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autoAdjust="0"/>
    <p:restoredTop sz="82132" autoAdjust="0"/>
  </p:normalViewPr>
  <p:slideViewPr>
    <p:cSldViewPr snapToGrid="0" snapToObjects="1">
      <p:cViewPr varScale="1">
        <p:scale>
          <a:sx n="123" d="100"/>
          <a:sy n="123" d="100"/>
        </p:scale>
        <p:origin x="852" y="10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2" d="100"/>
          <a:sy n="92" d="100"/>
        </p:scale>
        <p:origin x="233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CE2DAA-AF71-426B-A03D-03B6CBC2AAE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0D5F7A1-D76E-4233-87FD-206C8F048A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D26F90D-BA05-4A5C-AC0D-EA2346500CC1}" type="datetimeFigureOut">
              <a:rPr lang="en-US" smtClean="0"/>
              <a:t>9/4/2024</a:t>
            </a:fld>
            <a:endParaRPr lang="en-US" dirty="0"/>
          </a:p>
        </p:txBody>
      </p:sp>
      <p:sp>
        <p:nvSpPr>
          <p:cNvPr id="4" name="Footer Placeholder 3">
            <a:extLst>
              <a:ext uri="{FF2B5EF4-FFF2-40B4-BE49-F238E27FC236}">
                <a16:creationId xmlns:a16="http://schemas.microsoft.com/office/drawing/2014/main" id="{982FD408-1901-4792-A191-7CA387284F2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1E1DF0D-EDFB-4741-B069-A3B958BBF04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706815-C98B-4658-ADC4-E0EE9B7CBD53}" type="slidenum">
              <a:rPr lang="en-US" smtClean="0"/>
              <a:t>‹#›</a:t>
            </a:fld>
            <a:endParaRPr lang="en-US" dirty="0"/>
          </a:p>
        </p:txBody>
      </p:sp>
    </p:spTree>
    <p:extLst>
      <p:ext uri="{BB962C8B-B14F-4D97-AF65-F5344CB8AC3E}">
        <p14:creationId xmlns:p14="http://schemas.microsoft.com/office/powerpoint/2010/main" val="309968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BDE748-CED7-B94D-9479-F3F9CB57EF1C}" type="datetimeFigureOut">
              <a:rPr lang="en-US" smtClean="0"/>
              <a:t>9/4/2024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FF2D4D-EDDD-4F46-BA4D-D026B462C964}" type="slidenum">
              <a:rPr lang="en-US" smtClean="0"/>
              <a:t>‹#›</a:t>
            </a:fld>
            <a:endParaRPr lang="en-US" dirty="0"/>
          </a:p>
        </p:txBody>
      </p:sp>
    </p:spTree>
    <p:extLst>
      <p:ext uri="{BB962C8B-B14F-4D97-AF65-F5344CB8AC3E}">
        <p14:creationId xmlns:p14="http://schemas.microsoft.com/office/powerpoint/2010/main" val="3729125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F2D4D-EDDD-4F46-BA4D-D026B462C964}" type="slidenum">
              <a:rPr lang="en-US" smtClean="0"/>
              <a:t>1</a:t>
            </a:fld>
            <a:endParaRPr lang="en-US" dirty="0"/>
          </a:p>
        </p:txBody>
      </p:sp>
    </p:spTree>
    <p:extLst>
      <p:ext uri="{BB962C8B-B14F-4D97-AF65-F5344CB8AC3E}">
        <p14:creationId xmlns:p14="http://schemas.microsoft.com/office/powerpoint/2010/main" val="383071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10</a:t>
            </a:fld>
            <a:endParaRPr lang="en-US" dirty="0"/>
          </a:p>
        </p:txBody>
      </p:sp>
    </p:spTree>
    <p:extLst>
      <p:ext uri="{BB962C8B-B14F-4D97-AF65-F5344CB8AC3E}">
        <p14:creationId xmlns:p14="http://schemas.microsoft.com/office/powerpoint/2010/main" val="339506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There is no more CIHR doctoral research award, it’s the CGSD and the DFSA. DFSA is direct application to CIHR. </a:t>
            </a:r>
          </a:p>
        </p:txBody>
      </p:sp>
      <p:sp>
        <p:nvSpPr>
          <p:cNvPr id="4" name="Slide Number Placeholder 3"/>
          <p:cNvSpPr>
            <a:spLocks noGrp="1"/>
          </p:cNvSpPr>
          <p:nvPr>
            <p:ph type="sldNum" sz="quarter" idx="5"/>
          </p:nvPr>
        </p:nvSpPr>
        <p:spPr/>
        <p:txBody>
          <a:bodyPr/>
          <a:lstStyle/>
          <a:p>
            <a:fld id="{F0FF2D4D-EDDD-4F46-BA4D-D026B462C964}" type="slidenum">
              <a:rPr lang="en-US" smtClean="0"/>
              <a:t>11</a:t>
            </a:fld>
            <a:endParaRPr lang="en-US" dirty="0"/>
          </a:p>
        </p:txBody>
      </p:sp>
    </p:spTree>
    <p:extLst>
      <p:ext uri="{BB962C8B-B14F-4D97-AF65-F5344CB8AC3E}">
        <p14:creationId xmlns:p14="http://schemas.microsoft.com/office/powerpoint/2010/main" val="278747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12</a:t>
            </a:fld>
            <a:endParaRPr lang="en-US" dirty="0"/>
          </a:p>
        </p:txBody>
      </p:sp>
    </p:spTree>
    <p:extLst>
      <p:ext uri="{BB962C8B-B14F-4D97-AF65-F5344CB8AC3E}">
        <p14:creationId xmlns:p14="http://schemas.microsoft.com/office/powerpoint/2010/main" val="330028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There is no longer a “CIHR Doctoral Research Award” – all applicants apply for the Canada Graduate Scholarship – Doctoral (CGS D).</a:t>
            </a:r>
          </a:p>
        </p:txBody>
      </p:sp>
      <p:sp>
        <p:nvSpPr>
          <p:cNvPr id="4" name="Slide Number Placeholder 3"/>
          <p:cNvSpPr>
            <a:spLocks noGrp="1"/>
          </p:cNvSpPr>
          <p:nvPr>
            <p:ph type="sldNum" sz="quarter" idx="5"/>
          </p:nvPr>
        </p:nvSpPr>
        <p:spPr/>
        <p:txBody>
          <a:bodyPr/>
          <a:lstStyle/>
          <a:p>
            <a:fld id="{F0FF2D4D-EDDD-4F46-BA4D-D026B462C964}" type="slidenum">
              <a:rPr lang="en-US" smtClean="0"/>
              <a:t>13</a:t>
            </a:fld>
            <a:endParaRPr lang="en-US" dirty="0"/>
          </a:p>
        </p:txBody>
      </p:sp>
    </p:spTree>
    <p:extLst>
      <p:ext uri="{BB962C8B-B14F-4D97-AF65-F5344CB8AC3E}">
        <p14:creationId xmlns:p14="http://schemas.microsoft.com/office/powerpoint/2010/main" val="20872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solidFill>
              </a:rPr>
              <a:t>Masters to PhD transfers are called “</a:t>
            </a:r>
            <a:r>
              <a:rPr lang="en-US" sz="1200" i="1" dirty="0">
                <a:solidFill>
                  <a:schemeClr val="tx1"/>
                </a:solidFill>
              </a:rPr>
              <a:t>Fast Track”</a:t>
            </a:r>
          </a:p>
          <a:p>
            <a:pPr algn="l"/>
            <a:r>
              <a:rPr lang="en-US" sz="1200" i="1" dirty="0">
                <a:solidFill>
                  <a:schemeClr val="tx1"/>
                </a:solidFill>
              </a:rPr>
              <a:t>Joint programs </a:t>
            </a:r>
            <a:r>
              <a:rPr lang="en-US" sz="1200" dirty="0">
                <a:solidFill>
                  <a:schemeClr val="tx1"/>
                </a:solidFill>
              </a:rPr>
              <a:t>are rare at SFU.</a:t>
            </a:r>
            <a:endParaRPr lang="en-US" sz="1200" i="1" dirty="0">
              <a:solidFill>
                <a:schemeClr val="tx1"/>
              </a:solidFill>
            </a:endParaRP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14</a:t>
            </a:fld>
            <a:endParaRPr lang="en-US" dirty="0"/>
          </a:p>
        </p:txBody>
      </p:sp>
    </p:spTree>
    <p:extLst>
      <p:ext uri="{BB962C8B-B14F-4D97-AF65-F5344CB8AC3E}">
        <p14:creationId xmlns:p14="http://schemas.microsoft.com/office/powerpoint/2010/main" val="5159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If you are interested in a Canada Graduate Scholarship – Doctoral (CGS D), apply for a PGS D. There is no separate application form or process for the CGS D program. If your application is one of the highest scored applications, you will be offered a CGS D.</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15</a:t>
            </a:fld>
            <a:endParaRPr lang="en-US" dirty="0"/>
          </a:p>
        </p:txBody>
      </p:sp>
    </p:spTree>
    <p:extLst>
      <p:ext uri="{BB962C8B-B14F-4D97-AF65-F5344CB8AC3E}">
        <p14:creationId xmlns:p14="http://schemas.microsoft.com/office/powerpoint/2010/main" val="369494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Yes, the summer months count. For Part Time – 2 terms of Part time count as one term of full time. </a:t>
            </a:r>
            <a:r>
              <a:rPr lang="en-US" b="0" i="0" dirty="0">
                <a:solidFill>
                  <a:srgbClr val="333333"/>
                </a:solidFill>
                <a:effectLst/>
                <a:latin typeface="Helvetica Neue"/>
              </a:rPr>
              <a:t>The agencies count all studies toward the doctoral degree for which funding is requested, whether or not they were completed at the degree-granting institution.</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16</a:t>
            </a:fld>
            <a:endParaRPr lang="en-US" dirty="0"/>
          </a:p>
        </p:txBody>
      </p:sp>
    </p:spTree>
    <p:extLst>
      <p:ext uri="{BB962C8B-B14F-4D97-AF65-F5344CB8AC3E}">
        <p14:creationId xmlns:p14="http://schemas.microsoft.com/office/powerpoint/2010/main" val="394972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Applicants apply for the SSHRC Doctoral Fellowships may be considered for the CGSD</a:t>
            </a:r>
          </a:p>
        </p:txBody>
      </p:sp>
      <p:sp>
        <p:nvSpPr>
          <p:cNvPr id="4" name="Slide Number Placeholder 3"/>
          <p:cNvSpPr>
            <a:spLocks noGrp="1"/>
          </p:cNvSpPr>
          <p:nvPr>
            <p:ph type="sldNum" sz="quarter" idx="5"/>
          </p:nvPr>
        </p:nvSpPr>
        <p:spPr/>
        <p:txBody>
          <a:bodyPr/>
          <a:lstStyle/>
          <a:p>
            <a:fld id="{F0FF2D4D-EDDD-4F46-BA4D-D026B462C964}" type="slidenum">
              <a:rPr lang="en-US" smtClean="0"/>
              <a:t>17</a:t>
            </a:fld>
            <a:endParaRPr lang="en-US" dirty="0"/>
          </a:p>
        </p:txBody>
      </p:sp>
    </p:spTree>
    <p:extLst>
      <p:ext uri="{BB962C8B-B14F-4D97-AF65-F5344CB8AC3E}">
        <p14:creationId xmlns:p14="http://schemas.microsoft.com/office/powerpoint/2010/main" val="383071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18</a:t>
            </a:fld>
            <a:endParaRPr lang="en-US" dirty="0"/>
          </a:p>
        </p:txBody>
      </p:sp>
    </p:spTree>
    <p:extLst>
      <p:ext uri="{BB962C8B-B14F-4D97-AF65-F5344CB8AC3E}">
        <p14:creationId xmlns:p14="http://schemas.microsoft.com/office/powerpoint/2010/main" val="3433506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19</a:t>
            </a:fld>
            <a:endParaRPr lang="en-US" dirty="0"/>
          </a:p>
        </p:txBody>
      </p:sp>
    </p:spTree>
    <p:extLst>
      <p:ext uri="{BB962C8B-B14F-4D97-AF65-F5344CB8AC3E}">
        <p14:creationId xmlns:p14="http://schemas.microsoft.com/office/powerpoint/2010/main" val="68952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FF2D4D-EDDD-4F46-BA4D-D026B462C9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820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20</a:t>
            </a:fld>
            <a:endParaRPr lang="en-US" dirty="0"/>
          </a:p>
        </p:txBody>
      </p:sp>
    </p:spTree>
    <p:extLst>
      <p:ext uri="{BB962C8B-B14F-4D97-AF65-F5344CB8AC3E}">
        <p14:creationId xmlns:p14="http://schemas.microsoft.com/office/powerpoint/2010/main" val="1486122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21</a:t>
            </a:fld>
            <a:endParaRPr lang="en-US" dirty="0"/>
          </a:p>
        </p:txBody>
      </p:sp>
    </p:spTree>
    <p:extLst>
      <p:ext uri="{BB962C8B-B14F-4D97-AF65-F5344CB8AC3E}">
        <p14:creationId xmlns:p14="http://schemas.microsoft.com/office/powerpoint/2010/main" val="573598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22</a:t>
            </a:fld>
            <a:endParaRPr lang="en-US" dirty="0"/>
          </a:p>
        </p:txBody>
      </p:sp>
    </p:spTree>
    <p:extLst>
      <p:ext uri="{BB962C8B-B14F-4D97-AF65-F5344CB8AC3E}">
        <p14:creationId xmlns:p14="http://schemas.microsoft.com/office/powerpoint/2010/main" val="2496274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23</a:t>
            </a:fld>
            <a:endParaRPr lang="en-US" dirty="0"/>
          </a:p>
        </p:txBody>
      </p:sp>
    </p:spTree>
    <p:extLst>
      <p:ext uri="{BB962C8B-B14F-4D97-AF65-F5344CB8AC3E}">
        <p14:creationId xmlns:p14="http://schemas.microsoft.com/office/powerpoint/2010/main" val="381000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24</a:t>
            </a:fld>
            <a:endParaRPr lang="en-US" dirty="0"/>
          </a:p>
        </p:txBody>
      </p:sp>
    </p:spTree>
    <p:extLst>
      <p:ext uri="{BB962C8B-B14F-4D97-AF65-F5344CB8AC3E}">
        <p14:creationId xmlns:p14="http://schemas.microsoft.com/office/powerpoint/2010/main" val="670447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F2D4D-EDDD-4F46-BA4D-D026B462C964}" type="slidenum">
              <a:rPr lang="en-US" smtClean="0"/>
              <a:t>25</a:t>
            </a:fld>
            <a:endParaRPr lang="en-US" dirty="0"/>
          </a:p>
        </p:txBody>
      </p:sp>
    </p:spTree>
    <p:extLst>
      <p:ext uri="{BB962C8B-B14F-4D97-AF65-F5344CB8AC3E}">
        <p14:creationId xmlns:p14="http://schemas.microsoft.com/office/powerpoint/2010/main" val="3176001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F2D4D-EDDD-4F46-BA4D-D026B462C964}" type="slidenum">
              <a:rPr lang="en-US" smtClean="0"/>
              <a:t>26</a:t>
            </a:fld>
            <a:endParaRPr lang="en-US" dirty="0"/>
          </a:p>
        </p:txBody>
      </p:sp>
    </p:spTree>
    <p:extLst>
      <p:ext uri="{BB962C8B-B14F-4D97-AF65-F5344CB8AC3E}">
        <p14:creationId xmlns:p14="http://schemas.microsoft.com/office/powerpoint/2010/main" val="104097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3</a:t>
            </a:fld>
            <a:endParaRPr lang="en-US" dirty="0"/>
          </a:p>
        </p:txBody>
      </p:sp>
    </p:spTree>
    <p:extLst>
      <p:ext uri="{BB962C8B-B14F-4D97-AF65-F5344CB8AC3E}">
        <p14:creationId xmlns:p14="http://schemas.microsoft.com/office/powerpoint/2010/main" val="2331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The green boxes match the webpages on our website. For the External &amp; Additional Awards, we’ve organized by research area and outlined details regarding the organization –we recommend students subscribe to the organizations that are a match so you don’t miss funding or event opportunities.  </a:t>
            </a:r>
          </a:p>
        </p:txBody>
      </p:sp>
      <p:sp>
        <p:nvSpPr>
          <p:cNvPr id="4" name="Slide Number Placeholder 3"/>
          <p:cNvSpPr>
            <a:spLocks noGrp="1"/>
          </p:cNvSpPr>
          <p:nvPr>
            <p:ph type="sldNum" sz="quarter" idx="5"/>
          </p:nvPr>
        </p:nvSpPr>
        <p:spPr/>
        <p:txBody>
          <a:bodyPr/>
          <a:lstStyle/>
          <a:p>
            <a:fld id="{F0FF2D4D-EDDD-4F46-BA4D-D026B462C964}" type="slidenum">
              <a:rPr lang="en-US" smtClean="0"/>
              <a:t>4</a:t>
            </a:fld>
            <a:endParaRPr lang="en-US" dirty="0"/>
          </a:p>
        </p:txBody>
      </p:sp>
    </p:spTree>
    <p:extLst>
      <p:ext uri="{BB962C8B-B14F-4D97-AF65-F5344CB8AC3E}">
        <p14:creationId xmlns:p14="http://schemas.microsoft.com/office/powerpoint/2010/main" val="15204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Tip: if you have to justify why your research fits within a specific agency, use some of the wording from the science.gc.ca website</a:t>
            </a:r>
          </a:p>
        </p:txBody>
      </p:sp>
      <p:sp>
        <p:nvSpPr>
          <p:cNvPr id="4" name="Slide Number Placeholder 3"/>
          <p:cNvSpPr>
            <a:spLocks noGrp="1"/>
          </p:cNvSpPr>
          <p:nvPr>
            <p:ph type="sldNum" sz="quarter" idx="5"/>
          </p:nvPr>
        </p:nvSpPr>
        <p:spPr/>
        <p:txBody>
          <a:bodyPr/>
          <a:lstStyle/>
          <a:p>
            <a:fld id="{F0FF2D4D-EDDD-4F46-BA4D-D026B462C964}" type="slidenum">
              <a:rPr lang="en-US" smtClean="0"/>
              <a:t>5</a:t>
            </a:fld>
            <a:endParaRPr lang="en-US" dirty="0"/>
          </a:p>
        </p:txBody>
      </p:sp>
    </p:spTree>
    <p:extLst>
      <p:ext uri="{BB962C8B-B14F-4D97-AF65-F5344CB8AC3E}">
        <p14:creationId xmlns:p14="http://schemas.microsoft.com/office/powerpoint/2010/main" val="368815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*Check the date</a:t>
            </a:r>
          </a:p>
        </p:txBody>
      </p:sp>
      <p:sp>
        <p:nvSpPr>
          <p:cNvPr id="4" name="Slide Number Placeholder 3"/>
          <p:cNvSpPr>
            <a:spLocks noGrp="1"/>
          </p:cNvSpPr>
          <p:nvPr>
            <p:ph type="sldNum" sz="quarter" idx="5"/>
          </p:nvPr>
        </p:nvSpPr>
        <p:spPr/>
        <p:txBody>
          <a:bodyPr/>
          <a:lstStyle/>
          <a:p>
            <a:fld id="{F0FF2D4D-EDDD-4F46-BA4D-D026B462C964}" type="slidenum">
              <a:rPr lang="en-US" smtClean="0"/>
              <a:t>6</a:t>
            </a:fld>
            <a:endParaRPr lang="en-US" dirty="0"/>
          </a:p>
        </p:txBody>
      </p:sp>
    </p:spTree>
    <p:extLst>
      <p:ext uri="{BB962C8B-B14F-4D97-AF65-F5344CB8AC3E}">
        <p14:creationId xmlns:p14="http://schemas.microsoft.com/office/powerpoint/2010/main" val="319052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33333"/>
                </a:solidFill>
                <a:highlight>
                  <a:srgbClr val="FFFFFF"/>
                </a:highlight>
              </a:rPr>
              <a:t>The ‘how many months of graduate school…” question in the application is the most INCORRECTLY answered one. If you are a full time student, your answer will be dividable by 4. </a:t>
            </a:r>
          </a:p>
          <a:p>
            <a:endParaRPr lang="en-US" sz="1200" dirty="0">
              <a:solidFill>
                <a:srgbClr val="333333"/>
              </a:solidFill>
              <a:highlight>
                <a:srgbClr val="FFFFFF"/>
              </a:highlight>
            </a:endParaRPr>
          </a:p>
          <a:p>
            <a:r>
              <a:rPr lang="en-US" sz="1200" dirty="0">
                <a:solidFill>
                  <a:srgbClr val="333333"/>
                </a:solidFill>
                <a:highlight>
                  <a:srgbClr val="FFFFFF"/>
                </a:highlight>
              </a:rPr>
              <a:t>A “significant research component” is one that leads to the completion of a thesis, major research project, dissertation, scholarly publication, performance, recital and/or exhibit; component must be merit/expert reviewed at institutional level as a requirement for completing the program</a:t>
            </a:r>
          </a:p>
          <a:p>
            <a:endParaRPr lang="en-US" dirty="0">
              <a:highlight>
                <a:srgbClr val="FFFF00"/>
              </a:highlight>
            </a:endParaRPr>
          </a:p>
          <a:p>
            <a:r>
              <a:rPr lang="en-US" dirty="0">
                <a:highlight>
                  <a:srgbClr val="FFFF00"/>
                </a:highlight>
              </a:rPr>
              <a:t>If you are a part-time student, then two terms of part-time study count as one term of full-time study.</a:t>
            </a:r>
          </a:p>
        </p:txBody>
      </p:sp>
      <p:sp>
        <p:nvSpPr>
          <p:cNvPr id="4" name="Slide Number Placeholder 3"/>
          <p:cNvSpPr>
            <a:spLocks noGrp="1"/>
          </p:cNvSpPr>
          <p:nvPr>
            <p:ph type="sldNum" sz="quarter" idx="5"/>
          </p:nvPr>
        </p:nvSpPr>
        <p:spPr/>
        <p:txBody>
          <a:bodyPr/>
          <a:lstStyle/>
          <a:p>
            <a:fld id="{F0FF2D4D-EDDD-4F46-BA4D-D026B462C964}" type="slidenum">
              <a:rPr lang="en-US" smtClean="0"/>
              <a:t>7</a:t>
            </a:fld>
            <a:endParaRPr lang="en-US" dirty="0"/>
          </a:p>
        </p:txBody>
      </p:sp>
    </p:spTree>
    <p:extLst>
      <p:ext uri="{BB962C8B-B14F-4D97-AF65-F5344CB8AC3E}">
        <p14:creationId xmlns:p14="http://schemas.microsoft.com/office/powerpoint/2010/main" val="117675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FF2D4D-EDDD-4F46-BA4D-D026B462C964}" type="slidenum">
              <a:rPr lang="en-US" smtClean="0"/>
              <a:t>8</a:t>
            </a:fld>
            <a:endParaRPr lang="en-US" dirty="0"/>
          </a:p>
        </p:txBody>
      </p:sp>
    </p:spTree>
    <p:extLst>
      <p:ext uri="{BB962C8B-B14F-4D97-AF65-F5344CB8AC3E}">
        <p14:creationId xmlns:p14="http://schemas.microsoft.com/office/powerpoint/2010/main" val="283454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Vanier is open to international students. Leadership is an important criterion! So is Academic Excellence and Research Potential. </a:t>
            </a:r>
          </a:p>
        </p:txBody>
      </p:sp>
      <p:sp>
        <p:nvSpPr>
          <p:cNvPr id="4" name="Slide Number Placeholder 3"/>
          <p:cNvSpPr>
            <a:spLocks noGrp="1"/>
          </p:cNvSpPr>
          <p:nvPr>
            <p:ph type="sldNum" sz="quarter" idx="5"/>
          </p:nvPr>
        </p:nvSpPr>
        <p:spPr/>
        <p:txBody>
          <a:bodyPr/>
          <a:lstStyle/>
          <a:p>
            <a:fld id="{F0FF2D4D-EDDD-4F46-BA4D-D026B462C964}" type="slidenum">
              <a:rPr lang="en-US" smtClean="0"/>
              <a:t>9</a:t>
            </a:fld>
            <a:endParaRPr lang="en-US" dirty="0"/>
          </a:p>
        </p:txBody>
      </p:sp>
    </p:spTree>
    <p:extLst>
      <p:ext uri="{BB962C8B-B14F-4D97-AF65-F5344CB8AC3E}">
        <p14:creationId xmlns:p14="http://schemas.microsoft.com/office/powerpoint/2010/main" val="226467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
        <p:nvSpPr>
          <p:cNvPr id="8" name="Content Placeholder 7">
            <a:extLst>
              <a:ext uri="{FF2B5EF4-FFF2-40B4-BE49-F238E27FC236}">
                <a16:creationId xmlns:a16="http://schemas.microsoft.com/office/drawing/2014/main" id="{4F6F75AB-27C4-402E-BD8D-8CAA2C20EF91}"/>
              </a:ext>
            </a:extLst>
          </p:cNvPr>
          <p:cNvSpPr>
            <a:spLocks noGrp="1"/>
          </p:cNvSpPr>
          <p:nvPr>
            <p:ph sz="quarter" idx="13"/>
          </p:nvPr>
        </p:nvSpPr>
        <p:spPr>
          <a:xfrm>
            <a:off x="149225" y="13049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86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223932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08166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69197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52080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27384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387475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85773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265890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400942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C1644-905A-5F45-81C5-317EF83C0B13}"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dirty="0"/>
          </a:p>
        </p:txBody>
      </p:sp>
    </p:spTree>
    <p:extLst>
      <p:ext uri="{BB962C8B-B14F-4D97-AF65-F5344CB8AC3E}">
        <p14:creationId xmlns:p14="http://schemas.microsoft.com/office/powerpoint/2010/main" val="14483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BC1644-905A-5F45-81C5-317EF83C0B13}" type="datetimeFigureOut">
              <a:rPr lang="en-US" smtClean="0"/>
              <a:t>9/4/2024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15A9CCD-7C12-C147-B0A2-0453B8C1F83F}" type="slidenum">
              <a:rPr lang="en-US" smtClean="0"/>
              <a:t>‹#›</a:t>
            </a:fld>
            <a:endParaRPr lang="en-US" dirty="0"/>
          </a:p>
        </p:txBody>
      </p:sp>
    </p:spTree>
    <p:extLst>
      <p:ext uri="{BB962C8B-B14F-4D97-AF65-F5344CB8AC3E}">
        <p14:creationId xmlns:p14="http://schemas.microsoft.com/office/powerpoint/2010/main" val="236342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shrc-crsh.gc.ca/funding-financement/instructions/doctoral/doctoral-eng.aspx" TargetMode="External"/><Relationship Id="rId3" Type="http://schemas.openxmlformats.org/officeDocument/2006/relationships/image" Target="../media/image4.png"/><Relationship Id="rId7" Type="http://schemas.openxmlformats.org/officeDocument/2006/relationships/hyperlink" Target="https://www.nserc-crsng.gc.ca/OnlineServices-ServicesEnLigne/Index_eng.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serc-crsng.gc.ca/OnlineServices-ServicesEnLigne/instructions/201/pgs-pdf_eng.asp" TargetMode="External"/><Relationship Id="rId5" Type="http://schemas.openxmlformats.org/officeDocument/2006/relationships/hyperlink" Target="https://www.researchnet-recherchenet.ca/rnr16/vwOpprtntyDtls.do?all=1&amp;masterList=true&amp;next=1&amp;org=CIHR&amp;prog=3970&amp;resultCount=25&amp;sort=program&amp;type=EXACT&amp;view=currentOpps&amp;language=E" TargetMode="External"/><Relationship Id="rId10" Type="http://schemas.openxmlformats.org/officeDocument/2006/relationships/hyperlink" Target="https://cihr-irsc.gc.ca/e/50513.html" TargetMode="External"/><Relationship Id="rId4" Type="http://schemas.openxmlformats.org/officeDocument/2006/relationships/hyperlink" Target="https://cihr-irsc.gc.ca/e/50513.html#details-panel2" TargetMode="External"/><Relationship Id="rId9" Type="http://schemas.openxmlformats.org/officeDocument/2006/relationships/hyperlink" Target="https://webapps.nserc.ca/SSHRC/faces/logon.jsp?lang=en_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serc-crsng.gc.ca/_doc/Students-Etudiants/CGSDFlowchart_e.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serc-crsng.gc.ca/Students-Etudiants/PG-CS/CGSD-BESCD_eng.asp#a4" TargetMode="External"/><Relationship Id="rId3" Type="http://schemas.openxmlformats.org/officeDocument/2006/relationships/image" Target="../media/image4.png"/><Relationship Id="rId7" Type="http://schemas.openxmlformats.org/officeDocument/2006/relationships/hyperlink" Target="https://www.nserc-crsng.gc.ca/Students-Etudiants/PG-CS/CGSD-BESCD_eng.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shrc-crsh.gc.ca/funding-financement/programs-programmes/fellowships/cgs_mandela-besc_mandela-eng.aspx" TargetMode="External"/><Relationship Id="rId11" Type="http://schemas.openxmlformats.org/officeDocument/2006/relationships/image" Target="../media/image8.png"/><Relationship Id="rId5" Type="http://schemas.openxmlformats.org/officeDocument/2006/relationships/hyperlink" Target="https://ccv-cvc.ca/indexresearcher-eng.frm" TargetMode="External"/><Relationship Id="rId10" Type="http://schemas.openxmlformats.org/officeDocument/2006/relationships/hyperlink" Target="https://www.sfu.ca/gradstudies/awards-funding/external-gov-funded/cihr-cgs.html" TargetMode="External"/><Relationship Id="rId4" Type="http://schemas.openxmlformats.org/officeDocument/2006/relationships/hyperlink" Target="https://www.researchnet-recherchenet.ca/rnr16/LoginServlet?language=E" TargetMode="External"/><Relationship Id="rId9" Type="http://schemas.openxmlformats.org/officeDocument/2006/relationships/hyperlink" Target="https://cihr-irsc.gc.ca/e/38887.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hyperlink" Target="https://www.sfu.ca/gradstudies/awards-funding/external-gov-funded/nserc-cg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serc-crsng.gc.ca/OnlineServices-ServicesEnLigne/instructions/201/pgs-pdf_eng.asp" TargetMode="External"/><Relationship Id="rId5" Type="http://schemas.openxmlformats.org/officeDocument/2006/relationships/hyperlink" Target="https://www.nserc-crsng.gc.ca/Students-Etudiants/PG-CS/BellandPostgrad-BelletSuperieures_eng.asp" TargetMode="External"/><Relationship Id="rId4" Type="http://schemas.openxmlformats.org/officeDocument/2006/relationships/hyperlink" Target="https://ebiz.nserc.ca/nserc_web/nserc_login_e.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sfu.ca/gradstudies/awards-funding/external-gov-funded/sshrc-cgs.html" TargetMode="External"/><Relationship Id="rId3" Type="http://schemas.openxmlformats.org/officeDocument/2006/relationships/image" Target="../media/image4.png"/><Relationship Id="rId7" Type="http://schemas.openxmlformats.org/officeDocument/2006/relationships/hyperlink" Target="https://www.sshrc-crsh.gc.ca/funding-financement/instructions/doctoral/applicant-candidat-eng.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shrc-crsh.gc.ca/funding-financement/programs-programmes/fellowships/doctoral-doctorat-eng.aspx" TargetMode="External"/><Relationship Id="rId5" Type="http://schemas.openxmlformats.org/officeDocument/2006/relationships/hyperlink" Target="https://www.sshrc-crsh.gc.ca/funding-financement/search_tool-outil_de_recherche-eng.aspx?tID=3" TargetMode="External"/><Relationship Id="rId4" Type="http://schemas.openxmlformats.org/officeDocument/2006/relationships/hyperlink" Target="https://webapps.nserc.ca/SSHRC/faces/logon.jsp?lang=en_CA" TargetMode="External"/><Relationship Id="rId9"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png"/><Relationship Id="rId7" Type="http://schemas.openxmlformats.org/officeDocument/2006/relationships/hyperlink" Target="https://www.musqueam.b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quamish.net/" TargetMode="External"/><Relationship Id="rId5" Type="http://schemas.openxmlformats.org/officeDocument/2006/relationships/hyperlink" Target="https://www.kwikwetlem.com/" TargetMode="External"/><Relationship Id="rId4" Type="http://schemas.openxmlformats.org/officeDocument/2006/relationships/hyperlink" Target="https://twnation.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serc-crsng.gc.ca/Students-Etudiants/PG-CS/CGSD-BESCD_eng.asp#a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nserc-crsng.gc.ca/NSERC-CRSNG/policies-politiques/FAQBlackScholars-FAQUniversitairesNoirs_eng.as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thics.gc.ca/eng/policy-politique_tcps2-eptc2_2022.html" TargetMode="External"/><Relationship Id="rId5" Type="http://schemas.openxmlformats.org/officeDocument/2006/relationships/image" Target="../media/image12.JPG"/><Relationship Id="rId4" Type="http://schemas.openxmlformats.org/officeDocument/2006/relationships/hyperlink" Target="https://www.nserc-crsng.gc.ca/NSERC-CRSNG/Policies-Politiques/EDI_guidance-Conseils_EDI_eng.a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sfu.ca/gradstudies/graduate-students/grad-student-portal.html" TargetMode="External"/><Relationship Id="rId5" Type="http://schemas.openxmlformats.org/officeDocument/2006/relationships/hyperlink" Target="https://sfu.zoom.us/j/8782550629" TargetMode="Externa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hyperlink" Target="https://cihr-irsc.gc.ca/e/50517.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s://www.sfu.ca/communityengagement/food-security/sfu-food-pantry.html" TargetMode="External"/><Relationship Id="rId3" Type="http://schemas.openxmlformats.org/officeDocument/2006/relationships/image" Target="../media/image4.png"/><Relationship Id="rId7" Type="http://schemas.openxmlformats.org/officeDocument/2006/relationships/hyperlink" Target="https://www.sfu.ca/co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fu.ca/students/financialaid.html" TargetMode="External"/><Relationship Id="rId5" Type="http://schemas.openxmlformats.org/officeDocument/2006/relationships/hyperlink" Target="https://www.sfu.ca/gradstudies/awards-funding/other-funding.html" TargetMode="External"/><Relationship Id="rId4" Type="http://schemas.openxmlformats.org/officeDocument/2006/relationships/hyperlink" Target="https://www.sfu.ca/gradstudies/awards-funding/internal-donor-funde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cience.gc.ca/site/science/en/interagency-research-funding/policies-and-guidelines/selecting-appropriate-federal-granting-agen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sfu.ca/gradstudies/awards-funding/external-gov-funded/cgsm.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serc-crsng.gc.ca/Students-Etudiants/CGSHarmonization-HarmonizationBESC_eng.asp" TargetMode="External"/><Relationship Id="rId5" Type="http://schemas.openxmlformats.org/officeDocument/2006/relationships/hyperlink" Target="https://ccv-cvc.ca/" TargetMode="External"/><Relationship Id="rId4" Type="http://schemas.openxmlformats.org/officeDocument/2006/relationships/hyperlink" Target="https://portal-portail.nserc-crsng.gc.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serc-crsng.gc.ca/students-etudiants/pg-cs/cgsm-bescm_eng.as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serc-crsng.gc.ca/students-etudiants/pg-cs/cgsm-bescm_eng.asp#a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fdnpetf.smartsimple.ca/s_Login.jsp" TargetMode="External"/><Relationship Id="rId5" Type="http://schemas.openxmlformats.org/officeDocument/2006/relationships/hyperlink" Target="https://www.trudeaufoundation.ca/scholarship" TargetMode="External"/><Relationship Id="rId4" Type="http://schemas.openxmlformats.org/officeDocument/2006/relationships/hyperlink" Target="https://www.trudeaufoundation.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A picture containing mountain, sky, outdoor, nature&#10;&#10;Description automatically generated">
            <a:extLst>
              <a:ext uri="{FF2B5EF4-FFF2-40B4-BE49-F238E27FC236}">
                <a16:creationId xmlns:a16="http://schemas.microsoft.com/office/drawing/2014/main" id="{B3DCF582-7F7B-7DC4-0454-42C0D78D510E}"/>
              </a:ext>
            </a:extLst>
          </p:cNvPr>
          <p:cNvPicPr>
            <a:picLocks noChangeAspect="1"/>
          </p:cNvPicPr>
          <p:nvPr/>
        </p:nvPicPr>
        <p:blipFill>
          <a:blip r:embed="rId3"/>
          <a:stretch>
            <a:fillRect/>
          </a:stretch>
        </p:blipFill>
        <p:spPr>
          <a:xfrm>
            <a:off x="-120925" y="-694910"/>
            <a:ext cx="9327872" cy="6210299"/>
          </a:xfrm>
          <a:prstGeom prst="rect">
            <a:avLst/>
          </a:prstGeom>
        </p:spPr>
      </p:pic>
      <p:pic>
        <p:nvPicPr>
          <p:cNvPr id="3" name="Picture 6">
            <a:extLst>
              <a:ext uri="{FF2B5EF4-FFF2-40B4-BE49-F238E27FC236}">
                <a16:creationId xmlns:a16="http://schemas.microsoft.com/office/drawing/2014/main" id="{CEB641CD-7DA4-FDC5-0104-1FAFB4B033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58519" y="3351847"/>
            <a:ext cx="3960534" cy="1842445"/>
          </a:xfrm>
          <a:prstGeom prst="rect">
            <a:avLst/>
          </a:prstGeom>
        </p:spPr>
      </p:pic>
      <p:pic>
        <p:nvPicPr>
          <p:cNvPr id="9" name="Picture 9">
            <a:extLst>
              <a:ext uri="{FF2B5EF4-FFF2-40B4-BE49-F238E27FC236}">
                <a16:creationId xmlns:a16="http://schemas.microsoft.com/office/drawing/2014/main" id="{921D0498-7F21-A6F3-E0A5-FCD05B14837F}"/>
              </a:ext>
            </a:extLst>
          </p:cNvPr>
          <p:cNvPicPr>
            <a:picLocks noChangeAspect="1"/>
          </p:cNvPicPr>
          <p:nvPr/>
        </p:nvPicPr>
        <p:blipFill rotWithShape="1">
          <a:blip r:embed="rId5"/>
          <a:srcRect l="102" t="19243" r="-1150" b="10726"/>
          <a:stretch/>
        </p:blipFill>
        <p:spPr>
          <a:xfrm>
            <a:off x="5258519" y="-363607"/>
            <a:ext cx="3993894" cy="1849182"/>
          </a:xfrm>
          <a:prstGeom prst="rect">
            <a:avLst/>
          </a:prstGeom>
        </p:spPr>
      </p:pic>
      <p:sp>
        <p:nvSpPr>
          <p:cNvPr id="5" name="Rectangle 4"/>
          <p:cNvSpPr/>
          <p:nvPr/>
        </p:nvSpPr>
        <p:spPr>
          <a:xfrm>
            <a:off x="-106072" y="1712173"/>
            <a:ext cx="7560563" cy="1484473"/>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4" name="Rectangle 3"/>
          <p:cNvSpPr/>
          <p:nvPr/>
        </p:nvSpPr>
        <p:spPr>
          <a:xfrm>
            <a:off x="195091" y="1888492"/>
            <a:ext cx="6724902" cy="1058303"/>
          </a:xfrm>
          <a:prstGeom prst="rect">
            <a:avLst/>
          </a:prstGeom>
        </p:spPr>
        <p:txBody>
          <a:bodyPr wrap="square">
            <a:spAutoFit/>
          </a:bodyPr>
          <a:lstStyle/>
          <a:p>
            <a:pPr>
              <a:lnSpc>
                <a:spcPct val="150000"/>
              </a:lnSpc>
            </a:pPr>
            <a:r>
              <a:rPr lang="en-US" sz="2400" b="1" dirty="0">
                <a:solidFill>
                  <a:schemeClr val="bg1"/>
                </a:solidFill>
              </a:rPr>
              <a:t>GRADUATE AWARDS + SCHOLARSHIPS</a:t>
            </a:r>
            <a:br>
              <a:rPr lang="en-US" sz="3200" dirty="0">
                <a:solidFill>
                  <a:schemeClr val="bg1"/>
                </a:solidFill>
              </a:rPr>
            </a:br>
            <a:r>
              <a:rPr lang="en-US" sz="2000" dirty="0">
                <a:solidFill>
                  <a:schemeClr val="bg1"/>
                </a:solidFill>
              </a:rPr>
              <a:t>Internal and External awards (including CIHR, NSERC + SSHRC)</a:t>
            </a:r>
            <a:endParaRPr lang="en-US" sz="2000" b="1" dirty="0">
              <a:solidFill>
                <a:schemeClr val="bg1"/>
              </a:solidFill>
              <a:latin typeface="Arial"/>
              <a:cs typeface="Arial"/>
            </a:endParaRPr>
          </a:p>
        </p:txBody>
      </p:sp>
      <p:pic>
        <p:nvPicPr>
          <p:cNvPr id="6" name="Picture 5">
            <a:extLst>
              <a:ext uri="{FF2B5EF4-FFF2-40B4-BE49-F238E27FC236}">
                <a16:creationId xmlns:a16="http://schemas.microsoft.com/office/drawing/2014/main" id="{64D7031F-B4EA-44D6-8747-A80FE2F17CA7}"/>
              </a:ext>
            </a:extLst>
          </p:cNvPr>
          <p:cNvPicPr>
            <a:picLocks noChangeAspect="1"/>
          </p:cNvPicPr>
          <p:nvPr/>
        </p:nvPicPr>
        <p:blipFill>
          <a:blip r:embed="rId6"/>
          <a:stretch>
            <a:fillRect/>
          </a:stretch>
        </p:blipFill>
        <p:spPr>
          <a:xfrm>
            <a:off x="262625" y="4498712"/>
            <a:ext cx="2298197" cy="460249"/>
          </a:xfrm>
          <a:prstGeom prst="rect">
            <a:avLst/>
          </a:prstGeom>
        </p:spPr>
      </p:pic>
      <p:pic>
        <p:nvPicPr>
          <p:cNvPr id="10" name="Picture 10">
            <a:extLst>
              <a:ext uri="{FF2B5EF4-FFF2-40B4-BE49-F238E27FC236}">
                <a16:creationId xmlns:a16="http://schemas.microsoft.com/office/drawing/2014/main" id="{50EBE126-15D4-2F4A-3816-EF613B85DA40}"/>
              </a:ext>
            </a:extLst>
          </p:cNvPr>
          <p:cNvPicPr>
            <a:picLocks noChangeAspect="1"/>
          </p:cNvPicPr>
          <p:nvPr/>
        </p:nvPicPr>
        <p:blipFill rotWithShape="1">
          <a:blip r:embed="rId7"/>
          <a:srcRect t="10265" r="-440" b="15894"/>
          <a:stretch/>
        </p:blipFill>
        <p:spPr>
          <a:xfrm>
            <a:off x="-120926" y="-363606"/>
            <a:ext cx="3795136" cy="1858032"/>
          </a:xfrm>
          <a:prstGeom prst="rect">
            <a:avLst/>
          </a:prstGeom>
        </p:spPr>
      </p:pic>
    </p:spTree>
    <p:extLst>
      <p:ext uri="{BB962C8B-B14F-4D97-AF65-F5344CB8AC3E}">
        <p14:creationId xmlns:p14="http://schemas.microsoft.com/office/powerpoint/2010/main" val="159271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10</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TRUDEAU FOUNDATION: ELIGIBILITY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936652" cy="3990836"/>
          </a:xfrm>
          <a:prstGeom prst="rect">
            <a:avLst/>
          </a:prstGeom>
          <a:noFill/>
          <a:ln>
            <a:noFill/>
          </a:ln>
        </p:spPr>
        <p:txBody>
          <a:bodyPr wrap="square" rtlCol="0">
            <a:spAutoFit/>
          </a:bodyPr>
          <a:lstStyle/>
          <a:p>
            <a:r>
              <a:rPr lang="en-US" sz="1400" b="1" dirty="0"/>
              <a:t>Eligibility basics</a:t>
            </a:r>
          </a:p>
          <a:p>
            <a:pPr marL="285750" indent="-285750">
              <a:buFont typeface="Arial" panose="020B0604020202020204" pitchFamily="34" charset="0"/>
              <a:buChar char="•"/>
            </a:pPr>
            <a:endParaRPr lang="en-US" sz="1400" dirty="0"/>
          </a:p>
          <a:p>
            <a:r>
              <a:rPr lang="en-CA" sz="1400" b="0" i="0" dirty="0">
                <a:solidFill>
                  <a:srgbClr val="4A5159"/>
                </a:solidFill>
                <a:effectLst/>
                <a:latin typeface="Maitree"/>
              </a:rPr>
              <a:t>1) You must be registered or already accepted into or in year one or two (beginning year three in September 2024 or later) of a full-time doctoral program and expected to complete your doctoral studies in 2027 or later.</a:t>
            </a:r>
            <a:br>
              <a:rPr lang="en-CA" sz="1400" dirty="0"/>
            </a:br>
            <a:br>
              <a:rPr lang="en-CA" sz="1400" dirty="0"/>
            </a:br>
            <a:r>
              <a:rPr lang="en-CA" sz="1400" b="0" i="0" dirty="0">
                <a:solidFill>
                  <a:srgbClr val="4A5159"/>
                </a:solidFill>
                <a:effectLst/>
                <a:latin typeface="Maitree"/>
              </a:rPr>
              <a:t>2) Your field of study is broadly related to the humanities or human sciences of direct relevance to the future of Canada; (please refer to the FAQ for more details and read up on past scholarship recipients)</a:t>
            </a:r>
            <a:br>
              <a:rPr lang="en-CA" sz="1400" dirty="0"/>
            </a:br>
            <a:br>
              <a:rPr lang="en-CA" sz="1400" dirty="0"/>
            </a:br>
            <a:r>
              <a:rPr lang="en-CA" sz="1400" b="0" i="0" dirty="0">
                <a:solidFill>
                  <a:srgbClr val="4A5159"/>
                </a:solidFill>
                <a:effectLst/>
                <a:latin typeface="Maitree"/>
              </a:rPr>
              <a:t>3) Your doctoral work must relate to at least one of the Foundation’s Four Themes: Human Rights and Dignity, Responsible Citizenship, Canada and the World, People and their Natural Environment.</a:t>
            </a:r>
            <a:br>
              <a:rPr lang="en-CA" sz="1400" dirty="0"/>
            </a:br>
            <a:br>
              <a:rPr lang="en-CA" sz="1400" dirty="0"/>
            </a:br>
            <a:r>
              <a:rPr lang="en-CA" sz="1400" b="0" i="0" dirty="0">
                <a:solidFill>
                  <a:srgbClr val="4A5159"/>
                </a:solidFill>
                <a:effectLst/>
                <a:latin typeface="Maitree"/>
              </a:rPr>
              <a:t>4) Be a Canadian citizen studying at a Canadian or foreign institution, or a non-Canadian (permanent resident of Canada or foreign national) enrolled in a doctoral program at a Canadian institution.</a:t>
            </a: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83915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11</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CIHR, NSERC and SSHRC Doctoral Scholarships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741267" cy="1815882"/>
          </a:xfrm>
          <a:prstGeom prst="rect">
            <a:avLst/>
          </a:prstGeom>
          <a:noFill/>
          <a:ln>
            <a:noFill/>
          </a:ln>
        </p:spPr>
        <p:txBody>
          <a:bodyPr wrap="square" rtlCol="0">
            <a:spAutoFit/>
          </a:bodyPr>
          <a:lstStyle/>
          <a:p>
            <a:r>
              <a:rPr lang="en-US" sz="1400" b="1" dirty="0">
                <a:solidFill>
                  <a:srgbClr val="C00000"/>
                </a:solidFill>
              </a:rPr>
              <a:t>FALL 2024 COMPETITONS ARE OPEN</a:t>
            </a:r>
          </a:p>
          <a:p>
            <a:endParaRPr lang="en-US" sz="1400" b="1" dirty="0"/>
          </a:p>
          <a:p>
            <a:r>
              <a:rPr lang="en-US" sz="1400" b="1" dirty="0"/>
              <a:t>Deadline: </a:t>
            </a:r>
            <a:r>
              <a:rPr lang="en-US" sz="1400" dirty="0"/>
              <a:t>October 1 at 4:30 PM (PST)</a:t>
            </a:r>
          </a:p>
          <a:p>
            <a:endParaRPr lang="en-CA" sz="1400" b="0" i="0" dirty="0">
              <a:solidFill>
                <a:srgbClr val="333333"/>
              </a:solidFill>
              <a:effectLst/>
              <a:highlight>
                <a:srgbClr val="FFFFFF"/>
              </a:highlight>
              <a:latin typeface="+mj-lt"/>
            </a:endParaRPr>
          </a:p>
          <a:p>
            <a:r>
              <a:rPr lang="en-CA" sz="1400" b="1" i="0" dirty="0">
                <a:solidFill>
                  <a:srgbClr val="333333"/>
                </a:solidFill>
                <a:effectLst/>
                <a:highlight>
                  <a:srgbClr val="FFFFFF"/>
                </a:highlight>
                <a:latin typeface="+mj-lt"/>
              </a:rPr>
              <a:t>Harmonization</a:t>
            </a:r>
            <a:r>
              <a:rPr lang="en-CA" sz="1400" b="0" i="0" dirty="0">
                <a:solidFill>
                  <a:srgbClr val="333333"/>
                </a:solidFill>
                <a:effectLst/>
                <a:highlight>
                  <a:srgbClr val="FFFFFF"/>
                </a:highlight>
                <a:latin typeface="+mj-lt"/>
              </a:rPr>
              <a:t>: harmonized value and duration ($40,000/year for 3 years) but different systems</a:t>
            </a:r>
          </a:p>
          <a:p>
            <a:endParaRPr lang="en-CA" sz="1400" dirty="0">
              <a:solidFill>
                <a:srgbClr val="333333"/>
              </a:solidFill>
              <a:highlight>
                <a:srgbClr val="FFFFFF"/>
              </a:highlight>
              <a:latin typeface="+mj-lt"/>
            </a:endParaRPr>
          </a:p>
          <a:p>
            <a:r>
              <a:rPr lang="en-CA" sz="1400" b="1" dirty="0">
                <a:solidFill>
                  <a:srgbClr val="333333"/>
                </a:solidFill>
                <a:highlight>
                  <a:srgbClr val="FFFFFF"/>
                </a:highlight>
                <a:latin typeface="+mj-lt"/>
              </a:rPr>
              <a:t>CGSD</a:t>
            </a:r>
            <a:r>
              <a:rPr lang="en-CA" sz="1400" dirty="0">
                <a:solidFill>
                  <a:srgbClr val="333333"/>
                </a:solidFill>
                <a:highlight>
                  <a:srgbClr val="FFFFFF"/>
                </a:highlight>
                <a:latin typeface="+mj-lt"/>
              </a:rPr>
              <a:t>: top ranked applicants may be considered for a CGSD (eligibility is slightly different) </a:t>
            </a:r>
            <a:endParaRPr lang="en-US" sz="1400" dirty="0">
              <a:solidFill>
                <a:schemeClr val="tx1">
                  <a:lumMod val="65000"/>
                  <a:lumOff val="35000"/>
                </a:schemeClr>
              </a:solidFill>
            </a:endParaRPr>
          </a:p>
          <a:p>
            <a:endParaRPr lang="en-US" sz="1400" b="1" dirty="0"/>
          </a:p>
        </p:txBody>
      </p:sp>
      <p:sp>
        <p:nvSpPr>
          <p:cNvPr id="2" name="TextBox 1">
            <a:extLst>
              <a:ext uri="{FF2B5EF4-FFF2-40B4-BE49-F238E27FC236}">
                <a16:creationId xmlns:a16="http://schemas.microsoft.com/office/drawing/2014/main" id="{85BBB620-46C4-49D9-533A-FA83005D598F}"/>
              </a:ext>
            </a:extLst>
          </p:cNvPr>
          <p:cNvSpPr txBox="1"/>
          <p:nvPr/>
        </p:nvSpPr>
        <p:spPr>
          <a:xfrm>
            <a:off x="230659" y="2865149"/>
            <a:ext cx="2950478" cy="1107996"/>
          </a:xfrm>
          <a:prstGeom prst="rect">
            <a:avLst/>
          </a:prstGeom>
          <a:noFill/>
        </p:spPr>
        <p:txBody>
          <a:bodyPr wrap="square" rtlCol="0">
            <a:spAutoFit/>
          </a:bodyPr>
          <a:lstStyle/>
          <a:p>
            <a:r>
              <a:rPr lang="en-US" sz="1400" b="1" dirty="0"/>
              <a:t>CIHR CGS Doctoral (CGSD)</a:t>
            </a:r>
            <a:endParaRPr lang="en-US" sz="1400" dirty="0">
              <a:solidFill>
                <a:schemeClr val="tx1">
                  <a:lumMod val="65000"/>
                  <a:lumOff val="35000"/>
                </a:schemeClr>
              </a:solidFill>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$40,000/year for 3 years</a:t>
            </a:r>
          </a:p>
          <a:p>
            <a:pPr marL="171450" indent="-171450">
              <a:spcBef>
                <a:spcPts val="400"/>
              </a:spcBef>
              <a:buFont typeface="Arial" panose="020B0604020202020204" pitchFamily="34" charset="0"/>
              <a:buChar char="•"/>
            </a:pPr>
            <a:r>
              <a:rPr lang="en-CA" sz="1400" u="sng" dirty="0">
                <a:solidFill>
                  <a:srgbClr val="295376"/>
                </a:solidFill>
                <a:highlight>
                  <a:srgbClr val="FFFFFF"/>
                </a:highlight>
                <a:hlinkClick r:id="rId4"/>
              </a:rPr>
              <a:t>Eligibility + I</a:t>
            </a:r>
            <a:r>
              <a:rPr lang="en-CA" sz="1400" b="0" i="0" u="sng" dirty="0">
                <a:solidFill>
                  <a:srgbClr val="295376"/>
                </a:solidFill>
                <a:effectLst/>
                <a:highlight>
                  <a:srgbClr val="FFFFFF"/>
                </a:highlight>
                <a:hlinkClick r:id="rId4"/>
              </a:rPr>
              <a:t>nstructions</a:t>
            </a:r>
            <a:endParaRPr lang="en-CA" sz="1400" b="0" i="0" u="sng" dirty="0">
              <a:solidFill>
                <a:srgbClr val="0000FF"/>
              </a:solidFill>
              <a:effectLst/>
              <a:highlight>
                <a:srgbClr val="FFFFFF"/>
              </a:highlight>
              <a:hlinkClick r:id="rId5">
                <a:extLst>
                  <a:ext uri="{A12FA001-AC4F-418D-AE19-62706E023703}">
                    <ahyp:hlinkClr xmlns:ahyp="http://schemas.microsoft.com/office/drawing/2018/hyperlinkcolor" val="tx"/>
                  </a:ext>
                </a:extLst>
              </a:hlinkClick>
            </a:endParaRPr>
          </a:p>
          <a:p>
            <a:pPr marL="171450" indent="-171450">
              <a:spcBef>
                <a:spcPts val="400"/>
              </a:spcBef>
              <a:buFont typeface="Arial" panose="020B0604020202020204" pitchFamily="34" charset="0"/>
              <a:buChar char="•"/>
            </a:pPr>
            <a:r>
              <a:rPr lang="en-CA" sz="1400" i="0" dirty="0">
                <a:effectLst/>
                <a:highlight>
                  <a:srgbClr val="FFFFFF"/>
                </a:highlight>
              </a:rPr>
              <a:t>Application on </a:t>
            </a:r>
            <a:r>
              <a:rPr lang="en-CA" sz="1400" b="0" i="0" u="sng" dirty="0" err="1">
                <a:solidFill>
                  <a:srgbClr val="0000FF"/>
                </a:solidFill>
                <a:effectLst/>
                <a:highlight>
                  <a:srgbClr val="FFFFFF"/>
                </a:highlight>
                <a:hlinkClick r:id="rId5">
                  <a:extLst>
                    <a:ext uri="{A12FA001-AC4F-418D-AE19-62706E023703}">
                      <ahyp:hlinkClr xmlns:ahyp="http://schemas.microsoft.com/office/drawing/2018/hyperlinkcolor" val="tx"/>
                    </a:ext>
                  </a:extLst>
                </a:hlinkClick>
              </a:rPr>
              <a:t>ResearchNET</a:t>
            </a:r>
            <a:r>
              <a:rPr lang="en-CA" sz="1400" b="0" i="0" u="sng" dirty="0">
                <a:solidFill>
                  <a:srgbClr val="0000FF"/>
                </a:solidFill>
                <a:effectLst/>
                <a:highlight>
                  <a:srgbClr val="FFFFFF"/>
                </a:highlight>
              </a:rPr>
              <a:t> + CCV</a:t>
            </a:r>
            <a:r>
              <a:rPr lang="en-CA" sz="1400" b="0" i="0" dirty="0">
                <a:solidFill>
                  <a:srgbClr val="333333"/>
                </a:solidFill>
                <a:effectLst/>
                <a:highlight>
                  <a:srgbClr val="FFFFFF"/>
                </a:highlight>
              </a:rPr>
              <a:t>  </a:t>
            </a:r>
          </a:p>
        </p:txBody>
      </p:sp>
      <p:sp>
        <p:nvSpPr>
          <p:cNvPr id="3" name="TextBox 2">
            <a:extLst>
              <a:ext uri="{FF2B5EF4-FFF2-40B4-BE49-F238E27FC236}">
                <a16:creationId xmlns:a16="http://schemas.microsoft.com/office/drawing/2014/main" id="{7F724BA7-D00D-6411-B60F-E934E0074048}"/>
              </a:ext>
            </a:extLst>
          </p:cNvPr>
          <p:cNvSpPr txBox="1"/>
          <p:nvPr/>
        </p:nvSpPr>
        <p:spPr>
          <a:xfrm>
            <a:off x="2959277" y="2843883"/>
            <a:ext cx="3186357" cy="1107996"/>
          </a:xfrm>
          <a:prstGeom prst="rect">
            <a:avLst/>
          </a:prstGeom>
          <a:noFill/>
        </p:spPr>
        <p:txBody>
          <a:bodyPr wrap="square" rtlCol="0">
            <a:spAutoFit/>
          </a:bodyPr>
          <a:lstStyle/>
          <a:p>
            <a:r>
              <a:rPr lang="en-US" sz="1400" b="1" dirty="0">
                <a:latin typeface="+mj-lt"/>
              </a:rPr>
              <a:t>NSERC PGS + CGSD Scholarships </a:t>
            </a:r>
            <a:endParaRPr lang="en-US" sz="1400" dirty="0">
              <a:solidFill>
                <a:schemeClr val="tx1">
                  <a:lumMod val="65000"/>
                  <a:lumOff val="35000"/>
                </a:schemeClr>
              </a:solidFill>
              <a:latin typeface="+mj-lt"/>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latin typeface="+mj-lt"/>
              </a:rPr>
              <a:t> $40,000/year for 3 years</a:t>
            </a:r>
          </a:p>
          <a:p>
            <a:pPr marL="171450" indent="-171450">
              <a:spcBef>
                <a:spcPts val="400"/>
              </a:spcBef>
              <a:buFont typeface="Arial" panose="020B0604020202020204" pitchFamily="34" charset="0"/>
              <a:buChar char="•"/>
            </a:pPr>
            <a:r>
              <a:rPr lang="en-CA" sz="1400" b="0" i="0" u="sng" dirty="0">
                <a:solidFill>
                  <a:srgbClr val="295376"/>
                </a:solidFill>
                <a:effectLst/>
                <a:highlight>
                  <a:srgbClr val="FFFFFF"/>
                </a:highlight>
                <a:latin typeface="+mj-lt"/>
                <a:hlinkClick r:id="rId6"/>
              </a:rPr>
              <a:t>Eligibility + Instructions</a:t>
            </a:r>
            <a:endParaRPr lang="en-CA" sz="1400" b="0" i="0" u="sng" dirty="0">
              <a:solidFill>
                <a:srgbClr val="0535D2"/>
              </a:solidFill>
              <a:effectLst/>
              <a:highlight>
                <a:srgbClr val="FFFFFF"/>
              </a:highlight>
              <a:latin typeface="+mj-lt"/>
              <a:hlinkClick r:id="rId7"/>
            </a:endParaRPr>
          </a:p>
          <a:p>
            <a:pPr marL="171450" indent="-171450">
              <a:spcBef>
                <a:spcPts val="400"/>
              </a:spcBef>
              <a:buFont typeface="Arial" panose="020B0604020202020204" pitchFamily="34" charset="0"/>
              <a:buChar char="•"/>
            </a:pPr>
            <a:r>
              <a:rPr lang="en-CA" sz="1400" dirty="0">
                <a:highlight>
                  <a:srgbClr val="FFFFFF"/>
                </a:highlight>
                <a:latin typeface="+mj-lt"/>
              </a:rPr>
              <a:t>Application on NSERCs </a:t>
            </a:r>
            <a:r>
              <a:rPr lang="en-CA" sz="1400" b="0" i="0" u="sng" dirty="0">
                <a:solidFill>
                  <a:srgbClr val="0000FF"/>
                </a:solidFill>
                <a:effectLst/>
                <a:highlight>
                  <a:srgbClr val="FFFFFF"/>
                </a:highlight>
                <a:latin typeface="+mj-lt"/>
                <a:hlinkClick r:id="rId7">
                  <a:extLst>
                    <a:ext uri="{A12FA001-AC4F-418D-AE19-62706E023703}">
                      <ahyp:hlinkClr xmlns:ahyp="http://schemas.microsoft.com/office/drawing/2018/hyperlinkcolor" val="tx"/>
                    </a:ext>
                  </a:extLst>
                </a:hlinkClick>
              </a:rPr>
              <a:t>Online system</a:t>
            </a:r>
            <a:r>
              <a:rPr lang="en-CA" sz="1400" b="0" i="0" dirty="0">
                <a:solidFill>
                  <a:srgbClr val="333333"/>
                </a:solidFill>
                <a:effectLst/>
                <a:highlight>
                  <a:srgbClr val="FFFFFF"/>
                </a:highlight>
                <a:latin typeface="+mj-lt"/>
              </a:rPr>
              <a:t> </a:t>
            </a:r>
            <a:endParaRPr lang="en-US" sz="1400" dirty="0">
              <a:solidFill>
                <a:schemeClr val="tx1">
                  <a:lumMod val="65000"/>
                  <a:lumOff val="35000"/>
                </a:schemeClr>
              </a:solidFill>
              <a:latin typeface="+mj-lt"/>
            </a:endParaRPr>
          </a:p>
        </p:txBody>
      </p:sp>
      <p:sp>
        <p:nvSpPr>
          <p:cNvPr id="4" name="TextBox 3">
            <a:extLst>
              <a:ext uri="{FF2B5EF4-FFF2-40B4-BE49-F238E27FC236}">
                <a16:creationId xmlns:a16="http://schemas.microsoft.com/office/drawing/2014/main" id="{871E62B1-7581-9D01-69A4-2A97A00F1548}"/>
              </a:ext>
            </a:extLst>
          </p:cNvPr>
          <p:cNvSpPr txBox="1"/>
          <p:nvPr/>
        </p:nvSpPr>
        <p:spPr>
          <a:xfrm>
            <a:off x="6106889" y="2831471"/>
            <a:ext cx="2898881" cy="1107996"/>
          </a:xfrm>
          <a:prstGeom prst="rect">
            <a:avLst/>
          </a:prstGeom>
          <a:noFill/>
        </p:spPr>
        <p:txBody>
          <a:bodyPr wrap="square" rtlCol="0">
            <a:spAutoFit/>
          </a:bodyPr>
          <a:lstStyle/>
          <a:p>
            <a:r>
              <a:rPr lang="en-US" sz="1400" b="1" dirty="0">
                <a:latin typeface="+mj-lt"/>
              </a:rPr>
              <a:t>SSHRC Doctoral Fellowships + CGSD</a:t>
            </a:r>
            <a:endParaRPr lang="en-US" sz="1400" dirty="0">
              <a:solidFill>
                <a:schemeClr val="tx1">
                  <a:lumMod val="65000"/>
                  <a:lumOff val="35000"/>
                </a:schemeClr>
              </a:solidFill>
              <a:latin typeface="+mj-lt"/>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latin typeface="+mj-lt"/>
              </a:rPr>
              <a:t>$40,000/year for 3 years</a:t>
            </a:r>
          </a:p>
          <a:p>
            <a:pPr marL="171450" indent="-171450">
              <a:spcBef>
                <a:spcPts val="400"/>
              </a:spcBef>
              <a:buFont typeface="Arial" panose="020B0604020202020204" pitchFamily="34" charset="0"/>
              <a:buChar char="•"/>
            </a:pPr>
            <a:r>
              <a:rPr lang="en-CA" sz="1400" u="sng" dirty="0">
                <a:solidFill>
                  <a:srgbClr val="295376"/>
                </a:solidFill>
                <a:highlight>
                  <a:srgbClr val="FFFFFF"/>
                </a:highlight>
                <a:latin typeface="+mj-lt"/>
                <a:hlinkClick r:id="rId8"/>
              </a:rPr>
              <a:t>Eligibility + I</a:t>
            </a:r>
            <a:r>
              <a:rPr lang="en-CA" sz="1400" b="0" i="0" u="sng" dirty="0">
                <a:solidFill>
                  <a:srgbClr val="295376"/>
                </a:solidFill>
                <a:effectLst/>
                <a:highlight>
                  <a:srgbClr val="FFFFFF"/>
                </a:highlight>
                <a:latin typeface="+mj-lt"/>
                <a:hlinkClick r:id="rId8"/>
              </a:rPr>
              <a:t>nstructions</a:t>
            </a:r>
            <a:endParaRPr lang="en-CA" sz="1400" b="0" i="0" u="sng" dirty="0">
              <a:solidFill>
                <a:srgbClr val="0535D2"/>
              </a:solidFill>
              <a:effectLst/>
              <a:highlight>
                <a:srgbClr val="FFFFFF"/>
              </a:highlight>
              <a:latin typeface="+mj-lt"/>
              <a:hlinkClick r:id="rId9"/>
            </a:endParaRPr>
          </a:p>
          <a:p>
            <a:pPr marL="171450" indent="-171450">
              <a:spcBef>
                <a:spcPts val="400"/>
              </a:spcBef>
              <a:buFont typeface="Arial" panose="020B0604020202020204" pitchFamily="34" charset="0"/>
              <a:buChar char="•"/>
            </a:pPr>
            <a:r>
              <a:rPr lang="en-CA" sz="1400" b="0" i="0" u="sng" dirty="0">
                <a:solidFill>
                  <a:srgbClr val="0535D2"/>
                </a:solidFill>
                <a:effectLst/>
                <a:highlight>
                  <a:srgbClr val="FFFFFF"/>
                </a:highlight>
                <a:latin typeface="+mj-lt"/>
                <a:hlinkClick r:id="rId9"/>
              </a:rPr>
              <a:t>Online system</a:t>
            </a:r>
            <a:r>
              <a:rPr lang="en-CA" sz="1400" b="0" i="0" u="sng" dirty="0">
                <a:solidFill>
                  <a:srgbClr val="0535D2"/>
                </a:solidFill>
                <a:effectLst/>
                <a:highlight>
                  <a:srgbClr val="FFFFFF"/>
                </a:highlight>
                <a:latin typeface="+mj-lt"/>
              </a:rPr>
              <a:t> + SSHRC CV</a:t>
            </a:r>
            <a:r>
              <a:rPr lang="en-CA" sz="1400" b="0" i="0" dirty="0">
                <a:solidFill>
                  <a:srgbClr val="333333"/>
                </a:solidFill>
                <a:effectLst/>
                <a:highlight>
                  <a:srgbClr val="FFFFFF"/>
                </a:highlight>
                <a:latin typeface="+mj-lt"/>
              </a:rPr>
              <a:t> </a:t>
            </a:r>
            <a:endParaRPr lang="en-US" sz="1400" dirty="0">
              <a:solidFill>
                <a:schemeClr val="tx1">
                  <a:lumMod val="65000"/>
                  <a:lumOff val="35000"/>
                </a:schemeClr>
              </a:solidFill>
              <a:latin typeface="+mj-lt"/>
            </a:endParaRPr>
          </a:p>
        </p:txBody>
      </p:sp>
      <p:sp>
        <p:nvSpPr>
          <p:cNvPr id="6" name="TextBox 5">
            <a:extLst>
              <a:ext uri="{FF2B5EF4-FFF2-40B4-BE49-F238E27FC236}">
                <a16:creationId xmlns:a16="http://schemas.microsoft.com/office/drawing/2014/main" id="{9D5B1438-9F60-F32A-D71D-5DE9D03378F9}"/>
              </a:ext>
            </a:extLst>
          </p:cNvPr>
          <p:cNvSpPr txBox="1"/>
          <p:nvPr/>
        </p:nvSpPr>
        <p:spPr>
          <a:xfrm>
            <a:off x="230658" y="4133117"/>
            <a:ext cx="8486622" cy="307777"/>
          </a:xfrm>
          <a:prstGeom prst="rect">
            <a:avLst/>
          </a:prstGeom>
          <a:noFill/>
        </p:spPr>
        <p:txBody>
          <a:bodyPr wrap="square" rtlCol="0">
            <a:spAutoFit/>
          </a:bodyPr>
          <a:lstStyle/>
          <a:p>
            <a:r>
              <a:rPr lang="en-CA" sz="1400" b="1" i="0" dirty="0">
                <a:solidFill>
                  <a:srgbClr val="333333"/>
                </a:solidFill>
                <a:effectLst/>
                <a:latin typeface="+mj-lt"/>
              </a:rPr>
              <a:t>CIHR Doctoral Foreign Study Award:</a:t>
            </a:r>
            <a:r>
              <a:rPr lang="en-CA" sz="1400" i="0" dirty="0">
                <a:solidFill>
                  <a:srgbClr val="333333"/>
                </a:solidFill>
                <a:effectLst/>
                <a:latin typeface="+mj-lt"/>
              </a:rPr>
              <a:t> for applicants who wish </a:t>
            </a:r>
            <a:r>
              <a:rPr lang="en-CA" sz="1400" b="0" i="0" dirty="0">
                <a:solidFill>
                  <a:srgbClr val="333333"/>
                </a:solidFill>
                <a:effectLst/>
                <a:latin typeface="+mj-lt"/>
              </a:rPr>
              <a:t>to hold a CIHR doctoral award abroad</a:t>
            </a:r>
            <a:r>
              <a:rPr lang="en-CA" sz="1400" b="1" i="0" dirty="0">
                <a:solidFill>
                  <a:srgbClr val="333333"/>
                </a:solidFill>
                <a:effectLst/>
                <a:latin typeface="+mj-lt"/>
              </a:rPr>
              <a:t> </a:t>
            </a:r>
            <a:r>
              <a:rPr lang="en-CA" sz="1400" b="0" i="0" u="sng" dirty="0">
                <a:solidFill>
                  <a:srgbClr val="295376"/>
                </a:solidFill>
                <a:effectLst/>
                <a:latin typeface="+mj-lt"/>
                <a:hlinkClick r:id="rId10"/>
              </a:rPr>
              <a:t>(visit DFSA</a:t>
            </a:r>
            <a:r>
              <a:rPr lang="en-CA" sz="1400" b="0" i="0" dirty="0">
                <a:solidFill>
                  <a:srgbClr val="333333"/>
                </a:solidFill>
                <a:effectLst/>
                <a:latin typeface="+mj-lt"/>
              </a:rPr>
              <a:t>)</a:t>
            </a:r>
            <a:endParaRPr lang="en-CA" sz="1400" b="0" i="0" dirty="0">
              <a:solidFill>
                <a:srgbClr val="333333"/>
              </a:solidFill>
              <a:effectLst/>
              <a:highlight>
                <a:srgbClr val="FFFFFF"/>
              </a:highlight>
              <a:latin typeface="+mj-lt"/>
            </a:endParaRPr>
          </a:p>
        </p:txBody>
      </p:sp>
    </p:spTree>
    <p:extLst>
      <p:ext uri="{BB962C8B-B14F-4D97-AF65-F5344CB8AC3E}">
        <p14:creationId xmlns:p14="http://schemas.microsoft.com/office/powerpoint/2010/main" val="16034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allout: Line 49">
            <a:extLst>
              <a:ext uri="{FF2B5EF4-FFF2-40B4-BE49-F238E27FC236}">
                <a16:creationId xmlns:a16="http://schemas.microsoft.com/office/drawing/2014/main" id="{D6D338FA-4840-432F-A763-172A773CE6BC}"/>
              </a:ext>
            </a:extLst>
          </p:cNvPr>
          <p:cNvSpPr/>
          <p:nvPr/>
        </p:nvSpPr>
        <p:spPr>
          <a:xfrm>
            <a:off x="1461132" y="3874779"/>
            <a:ext cx="2902645" cy="573459"/>
          </a:xfrm>
          <a:prstGeom prst="borderCallout1">
            <a:avLst>
              <a:gd name="adj1" fmla="val -6265"/>
              <a:gd name="adj2" fmla="val 13357"/>
              <a:gd name="adj3" fmla="val -38657"/>
              <a:gd name="adj4" fmla="val 1516"/>
            </a:avLst>
          </a:prstGeom>
          <a:solidFill>
            <a:schemeClr val="bg1">
              <a:lumMod val="95000"/>
            </a:schemeClr>
          </a:solid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12</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8" name="Title 1">
            <a:extLst>
              <a:ext uri="{FF2B5EF4-FFF2-40B4-BE49-F238E27FC236}">
                <a16:creationId xmlns:a16="http://schemas.microsoft.com/office/drawing/2014/main" id="{01DB72F0-0DAF-4977-BC2D-6FEBD89292D6}"/>
              </a:ext>
            </a:extLst>
          </p:cNvPr>
          <p:cNvSpPr>
            <a:spLocks noGrp="1"/>
          </p:cNvSpPr>
          <p:nvPr>
            <p:ph type="title"/>
          </p:nvPr>
        </p:nvSpPr>
        <p:spPr>
          <a:xfrm>
            <a:off x="0" y="0"/>
            <a:ext cx="9144000" cy="770034"/>
          </a:xfrm>
        </p:spPr>
        <p:txBody>
          <a:bodyPr>
            <a:noAutofit/>
          </a:bodyPr>
          <a:lstStyle/>
          <a:p>
            <a:pPr algn="l"/>
            <a:r>
              <a:rPr lang="en-US" sz="2800" b="1" dirty="0">
                <a:solidFill>
                  <a:srgbClr val="CC0633"/>
                </a:solidFill>
                <a:latin typeface="Trebuchet MS" panose="020B0603020202020204" pitchFamily="34" charset="0"/>
              </a:rPr>
              <a:t>	CIHR, NSERC &amp; SSHRC Doctoral Timeline</a:t>
            </a:r>
          </a:p>
        </p:txBody>
      </p:sp>
      <p:sp>
        <p:nvSpPr>
          <p:cNvPr id="13" name="TextBox 12">
            <a:extLst>
              <a:ext uri="{FF2B5EF4-FFF2-40B4-BE49-F238E27FC236}">
                <a16:creationId xmlns:a16="http://schemas.microsoft.com/office/drawing/2014/main" id="{DE43395E-FEE9-440E-AA83-897566942966}"/>
              </a:ext>
            </a:extLst>
          </p:cNvPr>
          <p:cNvSpPr txBox="1"/>
          <p:nvPr/>
        </p:nvSpPr>
        <p:spPr>
          <a:xfrm>
            <a:off x="1872515" y="3069811"/>
            <a:ext cx="1297799"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University committee review</a:t>
            </a:r>
          </a:p>
        </p:txBody>
      </p:sp>
      <p:sp>
        <p:nvSpPr>
          <p:cNvPr id="14" name="TextBox 13">
            <a:extLst>
              <a:ext uri="{FF2B5EF4-FFF2-40B4-BE49-F238E27FC236}">
                <a16:creationId xmlns:a16="http://schemas.microsoft.com/office/drawing/2014/main" id="{77AEFE97-AD6C-4E3C-A60F-676A5A4E3683}"/>
              </a:ext>
            </a:extLst>
          </p:cNvPr>
          <p:cNvSpPr txBox="1"/>
          <p:nvPr/>
        </p:nvSpPr>
        <p:spPr>
          <a:xfrm>
            <a:off x="3425042" y="2772390"/>
            <a:ext cx="1206353"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Selected students update applications</a:t>
            </a:r>
          </a:p>
        </p:txBody>
      </p:sp>
      <p:sp>
        <p:nvSpPr>
          <p:cNvPr id="15" name="TextBox 14">
            <a:extLst>
              <a:ext uri="{FF2B5EF4-FFF2-40B4-BE49-F238E27FC236}">
                <a16:creationId xmlns:a16="http://schemas.microsoft.com/office/drawing/2014/main" id="{A8F53958-1E4C-4B43-A683-B9F46B9BBD14}"/>
              </a:ext>
            </a:extLst>
          </p:cNvPr>
          <p:cNvSpPr txBox="1"/>
          <p:nvPr/>
        </p:nvSpPr>
        <p:spPr>
          <a:xfrm>
            <a:off x="4864952" y="2366652"/>
            <a:ext cx="1359534"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University submits applications to agency</a:t>
            </a:r>
          </a:p>
        </p:txBody>
      </p:sp>
      <p:sp>
        <p:nvSpPr>
          <p:cNvPr id="16" name="TextBox 15">
            <a:extLst>
              <a:ext uri="{FF2B5EF4-FFF2-40B4-BE49-F238E27FC236}">
                <a16:creationId xmlns:a16="http://schemas.microsoft.com/office/drawing/2014/main" id="{D56FCD9E-8CD4-424D-AA72-FF2D5C756597}"/>
              </a:ext>
            </a:extLst>
          </p:cNvPr>
          <p:cNvSpPr txBox="1"/>
          <p:nvPr/>
        </p:nvSpPr>
        <p:spPr>
          <a:xfrm>
            <a:off x="6506619" y="1986407"/>
            <a:ext cx="1074463" cy="861774"/>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Agency decisions </a:t>
            </a:r>
          </a:p>
          <a:p>
            <a:pPr algn="ctr"/>
            <a:r>
              <a:rPr lang="en-CA" sz="1000" dirty="0">
                <a:solidFill>
                  <a:schemeClr val="tx1">
                    <a:lumMod val="65000"/>
                    <a:lumOff val="35000"/>
                  </a:schemeClr>
                </a:solidFill>
                <a:cs typeface="Times New Roman" panose="02020603050405020304" pitchFamily="18" charset="0"/>
              </a:rPr>
              <a:t>are announced. </a:t>
            </a:r>
          </a:p>
          <a:p>
            <a:pPr algn="ctr"/>
            <a:r>
              <a:rPr lang="en-CA" sz="1000" dirty="0">
                <a:solidFill>
                  <a:schemeClr val="tx1">
                    <a:lumMod val="65000"/>
                    <a:lumOff val="35000"/>
                  </a:schemeClr>
                </a:solidFill>
                <a:cs typeface="Times New Roman" panose="02020603050405020304" pitchFamily="18" charset="0"/>
              </a:rPr>
              <a:t>Top ranked applicants offered CGSD</a:t>
            </a:r>
          </a:p>
        </p:txBody>
      </p:sp>
      <p:sp>
        <p:nvSpPr>
          <p:cNvPr id="17" name="TextBox 16">
            <a:extLst>
              <a:ext uri="{FF2B5EF4-FFF2-40B4-BE49-F238E27FC236}">
                <a16:creationId xmlns:a16="http://schemas.microsoft.com/office/drawing/2014/main" id="{6D411FE3-9950-4D34-9219-66331D2DF41C}"/>
              </a:ext>
            </a:extLst>
          </p:cNvPr>
          <p:cNvSpPr txBox="1"/>
          <p:nvPr/>
        </p:nvSpPr>
        <p:spPr>
          <a:xfrm>
            <a:off x="8036581" y="1571475"/>
            <a:ext cx="1040961" cy="246221"/>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GS pays award</a:t>
            </a:r>
          </a:p>
        </p:txBody>
      </p:sp>
      <p:sp>
        <p:nvSpPr>
          <p:cNvPr id="18" name="TextBox 17">
            <a:extLst>
              <a:ext uri="{FF2B5EF4-FFF2-40B4-BE49-F238E27FC236}">
                <a16:creationId xmlns:a16="http://schemas.microsoft.com/office/drawing/2014/main" id="{004FB410-E189-4B27-80EC-5CC7ADBC126E}"/>
              </a:ext>
            </a:extLst>
          </p:cNvPr>
          <p:cNvSpPr txBox="1"/>
          <p:nvPr/>
        </p:nvSpPr>
        <p:spPr>
          <a:xfrm>
            <a:off x="436789" y="3457219"/>
            <a:ext cx="1153886"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Student applies on </a:t>
            </a:r>
          </a:p>
          <a:p>
            <a:pPr algn="ctr"/>
            <a:r>
              <a:rPr lang="en-CA" sz="1000" dirty="0">
                <a:solidFill>
                  <a:schemeClr val="tx1">
                    <a:lumMod val="65000"/>
                    <a:lumOff val="35000"/>
                  </a:schemeClr>
                </a:solidFill>
                <a:cs typeface="Times New Roman" panose="02020603050405020304" pitchFamily="18" charset="0"/>
              </a:rPr>
              <a:t>Tri-Agency portal</a:t>
            </a:r>
          </a:p>
        </p:txBody>
      </p:sp>
      <p:sp>
        <p:nvSpPr>
          <p:cNvPr id="19" name="TextBox 18">
            <a:extLst>
              <a:ext uri="{FF2B5EF4-FFF2-40B4-BE49-F238E27FC236}">
                <a16:creationId xmlns:a16="http://schemas.microsoft.com/office/drawing/2014/main" id="{F222A7B2-1EC2-4393-A34E-7FEAD086BE5B}"/>
              </a:ext>
            </a:extLst>
          </p:cNvPr>
          <p:cNvSpPr txBox="1"/>
          <p:nvPr/>
        </p:nvSpPr>
        <p:spPr>
          <a:xfrm>
            <a:off x="103675" y="2333638"/>
            <a:ext cx="1694866" cy="615553"/>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OCTOBER 1</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4:30 PM (PST)</a:t>
            </a:r>
          </a:p>
          <a:p>
            <a:pPr algn="ctr"/>
            <a:r>
              <a:rPr lang="en-CA" sz="1000" dirty="0">
                <a:solidFill>
                  <a:schemeClr val="tx1">
                    <a:lumMod val="65000"/>
                    <a:lumOff val="35000"/>
                  </a:schemeClr>
                </a:solidFill>
                <a:latin typeface="Trebuchet MS" panose="020B0603020202020204" pitchFamily="34" charset="0"/>
                <a:cs typeface="Times New Roman" panose="02020603050405020304" pitchFamily="18" charset="0"/>
              </a:rPr>
              <a:t> (SFU Internal Deadline)</a:t>
            </a:r>
          </a:p>
        </p:txBody>
      </p:sp>
      <p:sp>
        <p:nvSpPr>
          <p:cNvPr id="20" name="TextBox 19">
            <a:extLst>
              <a:ext uri="{FF2B5EF4-FFF2-40B4-BE49-F238E27FC236}">
                <a16:creationId xmlns:a16="http://schemas.microsoft.com/office/drawing/2014/main" id="{5840D1B1-55D2-42C2-A2D0-FA53F75098C4}"/>
              </a:ext>
            </a:extLst>
          </p:cNvPr>
          <p:cNvSpPr txBox="1"/>
          <p:nvPr/>
        </p:nvSpPr>
        <p:spPr>
          <a:xfrm>
            <a:off x="1769788" y="2166876"/>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NOVEMBER</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8 - 9 </a:t>
            </a:r>
          </a:p>
        </p:txBody>
      </p:sp>
      <p:sp>
        <p:nvSpPr>
          <p:cNvPr id="21" name="TextBox 20">
            <a:extLst>
              <a:ext uri="{FF2B5EF4-FFF2-40B4-BE49-F238E27FC236}">
                <a16:creationId xmlns:a16="http://schemas.microsoft.com/office/drawing/2014/main" id="{064988DE-3738-4B2C-AE29-463031E0F3BB}"/>
              </a:ext>
            </a:extLst>
          </p:cNvPr>
          <p:cNvSpPr txBox="1"/>
          <p:nvPr/>
        </p:nvSpPr>
        <p:spPr>
          <a:xfrm>
            <a:off x="3188125" y="1784800"/>
            <a:ext cx="1584589"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NOVEMBER</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10 - 16 </a:t>
            </a:r>
          </a:p>
        </p:txBody>
      </p:sp>
      <p:sp>
        <p:nvSpPr>
          <p:cNvPr id="22" name="TextBox 21">
            <a:extLst>
              <a:ext uri="{FF2B5EF4-FFF2-40B4-BE49-F238E27FC236}">
                <a16:creationId xmlns:a16="http://schemas.microsoft.com/office/drawing/2014/main" id="{B56A52B5-9F50-452D-AC96-40C000C4E110}"/>
              </a:ext>
            </a:extLst>
          </p:cNvPr>
          <p:cNvSpPr txBox="1"/>
          <p:nvPr/>
        </p:nvSpPr>
        <p:spPr>
          <a:xfrm>
            <a:off x="4790648" y="1439208"/>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NOVEMBER</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21 </a:t>
            </a:r>
          </a:p>
        </p:txBody>
      </p:sp>
      <p:sp>
        <p:nvSpPr>
          <p:cNvPr id="23" name="TextBox 22">
            <a:extLst>
              <a:ext uri="{FF2B5EF4-FFF2-40B4-BE49-F238E27FC236}">
                <a16:creationId xmlns:a16="http://schemas.microsoft.com/office/drawing/2014/main" id="{F9AC99C1-6CE7-444A-9D4C-B8E6B58ADD88}"/>
              </a:ext>
            </a:extLst>
          </p:cNvPr>
          <p:cNvSpPr txBox="1"/>
          <p:nvPr/>
        </p:nvSpPr>
        <p:spPr>
          <a:xfrm>
            <a:off x="6301076" y="1064510"/>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APRIL</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2025</a:t>
            </a:r>
          </a:p>
        </p:txBody>
      </p:sp>
      <p:sp>
        <p:nvSpPr>
          <p:cNvPr id="24" name="TextBox 23">
            <a:extLst>
              <a:ext uri="{FF2B5EF4-FFF2-40B4-BE49-F238E27FC236}">
                <a16:creationId xmlns:a16="http://schemas.microsoft.com/office/drawing/2014/main" id="{DC6A4FCA-B009-47A5-8EA1-C6298BBD692F}"/>
              </a:ext>
            </a:extLst>
          </p:cNvPr>
          <p:cNvSpPr txBox="1"/>
          <p:nvPr/>
        </p:nvSpPr>
        <p:spPr>
          <a:xfrm>
            <a:off x="7916791" y="703550"/>
            <a:ext cx="1185117"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MAY</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2025</a:t>
            </a:r>
          </a:p>
        </p:txBody>
      </p:sp>
      <p:sp>
        <p:nvSpPr>
          <p:cNvPr id="31" name="TextBox 30">
            <a:extLst>
              <a:ext uri="{FF2B5EF4-FFF2-40B4-BE49-F238E27FC236}">
                <a16:creationId xmlns:a16="http://schemas.microsoft.com/office/drawing/2014/main" id="{429B617F-EA60-4464-8C8F-21E82B605DFB}"/>
              </a:ext>
            </a:extLst>
          </p:cNvPr>
          <p:cNvSpPr txBox="1"/>
          <p:nvPr/>
        </p:nvSpPr>
        <p:spPr>
          <a:xfrm>
            <a:off x="5990278" y="3366947"/>
            <a:ext cx="3153722" cy="1015663"/>
          </a:xfrm>
          <a:prstGeom prst="rect">
            <a:avLst/>
          </a:prstGeom>
          <a:noFill/>
        </p:spPr>
        <p:txBody>
          <a:bodyPr wrap="square" rtlCol="0">
            <a:spAutoFit/>
          </a:bodyPr>
          <a:lstStyle/>
          <a:p>
            <a:r>
              <a:rPr lang="en-US" sz="1200" b="1" dirty="0">
                <a:solidFill>
                  <a:schemeClr val="tx1">
                    <a:lumMod val="65000"/>
                    <a:lumOff val="35000"/>
                  </a:schemeClr>
                </a:solidFill>
                <a:latin typeface="Century Gothic" panose="020B0502020202020204" pitchFamily="34" charset="0"/>
              </a:rPr>
              <a:t>Direct applicant deadline: October 17</a:t>
            </a:r>
            <a:endParaRPr lang="en-US" sz="1200" dirty="0">
              <a:solidFill>
                <a:schemeClr val="tx1">
                  <a:lumMod val="65000"/>
                  <a:lumOff val="35000"/>
                </a:schemeClr>
              </a:solidFill>
              <a:latin typeface="Century Gothic" panose="020B0502020202020204" pitchFamily="34" charset="0"/>
            </a:endParaRPr>
          </a:p>
          <a:p>
            <a:r>
              <a:rPr lang="en-US" sz="1200" dirty="0">
                <a:solidFill>
                  <a:schemeClr val="tx1">
                    <a:lumMod val="65000"/>
                    <a:lumOff val="35000"/>
                  </a:schemeClr>
                </a:solidFill>
                <a:latin typeface="Century Gothic" panose="020B0502020202020204" pitchFamily="34" charset="0"/>
              </a:rPr>
              <a:t>If you aren’t enrolled/haven’t been enrolled in a Canadian degree program in the past year, visit </a:t>
            </a:r>
          </a:p>
          <a:p>
            <a:r>
              <a:rPr lang="en-US" sz="1200" dirty="0">
                <a:solidFill>
                  <a:schemeClr val="tx1">
                    <a:lumMod val="65000"/>
                    <a:lumOff val="35000"/>
                  </a:schemeClr>
                </a:solidFill>
                <a:latin typeface="Century Gothic" panose="020B0502020202020204" pitchFamily="34" charset="0"/>
                <a:hlinkClick r:id="rId4"/>
              </a:rPr>
              <a:t>where do I submit my application?</a:t>
            </a:r>
            <a:endParaRPr lang="en-US" sz="1200" dirty="0">
              <a:solidFill>
                <a:schemeClr val="tx1">
                  <a:lumMod val="65000"/>
                  <a:lumOff val="35000"/>
                </a:scheme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88135151-EC8A-4610-BC87-33D35DE1CCAB}"/>
              </a:ext>
            </a:extLst>
          </p:cNvPr>
          <p:cNvCxnSpPr>
            <a:cxnSpLocks/>
          </p:cNvCxnSpPr>
          <p:nvPr/>
        </p:nvCxnSpPr>
        <p:spPr>
          <a:xfrm flipV="1">
            <a:off x="0" y="1198984"/>
            <a:ext cx="9144000" cy="2263775"/>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9ED96474-8CDD-4631-AA4D-B3893C60A31E}"/>
              </a:ext>
            </a:extLst>
          </p:cNvPr>
          <p:cNvSpPr/>
          <p:nvPr/>
        </p:nvSpPr>
        <p:spPr>
          <a:xfrm>
            <a:off x="901989" y="3173912"/>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AC17F221-88D7-4389-805B-52D09CACDEE4}"/>
              </a:ext>
            </a:extLst>
          </p:cNvPr>
          <p:cNvSpPr/>
          <p:nvPr/>
        </p:nvSpPr>
        <p:spPr>
          <a:xfrm>
            <a:off x="2412418" y="2800356"/>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4B0F206-3D30-4547-9A65-050E47F5CAE6}"/>
              </a:ext>
            </a:extLst>
          </p:cNvPr>
          <p:cNvSpPr/>
          <p:nvPr/>
        </p:nvSpPr>
        <p:spPr>
          <a:xfrm>
            <a:off x="3922847" y="2426179"/>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93CCB1C-857B-4C1F-AB25-7160B14A3457}"/>
              </a:ext>
            </a:extLst>
          </p:cNvPr>
          <p:cNvSpPr/>
          <p:nvPr/>
        </p:nvSpPr>
        <p:spPr>
          <a:xfrm>
            <a:off x="5433276" y="2045186"/>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4784647-79BD-4511-96E8-D99333CC6561}"/>
              </a:ext>
            </a:extLst>
          </p:cNvPr>
          <p:cNvSpPr/>
          <p:nvPr/>
        </p:nvSpPr>
        <p:spPr>
          <a:xfrm>
            <a:off x="6943705" y="1673257"/>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EA97832-D3B2-4322-A2D6-EE0E25E480C3}"/>
              </a:ext>
            </a:extLst>
          </p:cNvPr>
          <p:cNvSpPr/>
          <p:nvPr/>
        </p:nvSpPr>
        <p:spPr>
          <a:xfrm>
            <a:off x="8454135" y="1304665"/>
            <a:ext cx="115146" cy="1188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Content Placeholder 2">
            <a:extLst>
              <a:ext uri="{FF2B5EF4-FFF2-40B4-BE49-F238E27FC236}">
                <a16:creationId xmlns:a16="http://schemas.microsoft.com/office/drawing/2014/main" id="{46B02B0E-702B-4830-8EE0-65B157A6A2B4}"/>
              </a:ext>
            </a:extLst>
          </p:cNvPr>
          <p:cNvSpPr txBox="1">
            <a:spLocks/>
          </p:cNvSpPr>
          <p:nvPr/>
        </p:nvSpPr>
        <p:spPr>
          <a:xfrm>
            <a:off x="1461133" y="3901872"/>
            <a:ext cx="2902646" cy="519507"/>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1000" dirty="0">
                <a:solidFill>
                  <a:schemeClr val="tx1">
                    <a:lumMod val="50000"/>
                    <a:lumOff val="50000"/>
                  </a:schemeClr>
                </a:solidFill>
                <a:latin typeface="+mn-lt"/>
              </a:rPr>
              <a:t>If the SFU internal deadline falls on a weekend or on a federal statutory holiday, the deadline will be   4:30 PM (PST) on the following business day.</a:t>
            </a:r>
          </a:p>
        </p:txBody>
      </p:sp>
    </p:spTree>
    <p:extLst>
      <p:ext uri="{BB962C8B-B14F-4D97-AF65-F5344CB8AC3E}">
        <p14:creationId xmlns:p14="http://schemas.microsoft.com/office/powerpoint/2010/main" val="84768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13</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CIHR CGS Doctoral (CGSD)</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741267" cy="4144724"/>
          </a:xfrm>
          <a:prstGeom prst="rect">
            <a:avLst/>
          </a:prstGeom>
          <a:noFill/>
          <a:ln>
            <a:noFill/>
          </a:ln>
        </p:spPr>
        <p:txBody>
          <a:bodyPr wrap="square" rtlCol="0">
            <a:spAutoFit/>
          </a:bodyPr>
          <a:lstStyle/>
          <a:p>
            <a:r>
              <a:rPr lang="en-US" sz="1400" b="1" dirty="0">
                <a:solidFill>
                  <a:srgbClr val="C00000"/>
                </a:solidFill>
              </a:rPr>
              <a:t>FALL 2024 COMPETITION OPEN </a:t>
            </a:r>
            <a:r>
              <a:rPr lang="en-US" sz="1400" b="1" dirty="0"/>
              <a:t>| </a:t>
            </a:r>
            <a:r>
              <a:rPr lang="en-US" sz="1400" b="1" u="sng" dirty="0"/>
              <a:t>Deadline: October 1 at 4:30 PM (PST)</a:t>
            </a:r>
          </a:p>
          <a:p>
            <a:endParaRPr lang="en-US" sz="1400" b="1" dirty="0"/>
          </a:p>
          <a:p>
            <a:r>
              <a:rPr lang="en-US" sz="1400" b="1" dirty="0"/>
              <a:t>Value: </a:t>
            </a:r>
            <a:r>
              <a:rPr lang="en-US" sz="1400" dirty="0"/>
              <a:t>$40,000/year for 3 years</a:t>
            </a:r>
          </a:p>
          <a:p>
            <a:endParaRPr lang="en-US" sz="1400" b="1" dirty="0">
              <a:solidFill>
                <a:schemeClr val="tx1">
                  <a:lumMod val="65000"/>
                  <a:lumOff val="35000"/>
                </a:schemeClr>
              </a:solidFill>
            </a:endParaRPr>
          </a:p>
          <a:p>
            <a:pPr algn="l">
              <a:buFont typeface="Arial" panose="020B0604020202020204" pitchFamily="34" charset="0"/>
              <a:buChar char="•"/>
            </a:pPr>
            <a:r>
              <a:rPr lang="en-US" sz="1400" b="1" dirty="0"/>
              <a:t>Application: </a:t>
            </a:r>
            <a:r>
              <a:rPr lang="en-US" sz="1400" dirty="0"/>
              <a:t>apply using </a:t>
            </a:r>
            <a:r>
              <a:rPr lang="en-CA" sz="1400" b="0" i="0" u="sng" dirty="0">
                <a:solidFill>
                  <a:srgbClr val="295376"/>
                </a:solidFill>
                <a:effectLst/>
                <a:latin typeface="+mj-lt"/>
                <a:hlinkClick r:id="rId4"/>
              </a:rPr>
              <a:t>ResearchNet</a:t>
            </a:r>
            <a:r>
              <a:rPr lang="en-CA" sz="1400" dirty="0">
                <a:solidFill>
                  <a:srgbClr val="295376"/>
                </a:solidFill>
                <a:latin typeface="+mj-lt"/>
              </a:rPr>
              <a:t> + </a:t>
            </a:r>
            <a:r>
              <a:rPr lang="en-CA" sz="1400" b="0" i="0" u="sng" dirty="0">
                <a:solidFill>
                  <a:srgbClr val="295376"/>
                </a:solidFill>
                <a:effectLst/>
                <a:latin typeface="+mj-lt"/>
                <a:hlinkClick r:id="rId5"/>
              </a:rPr>
              <a:t>Common CV account</a:t>
            </a:r>
            <a:endParaRPr lang="en-CA" sz="1400" b="0" i="0" dirty="0">
              <a:solidFill>
                <a:srgbClr val="333333"/>
              </a:solidFill>
              <a:effectLst/>
              <a:latin typeface="+mj-lt"/>
            </a:endParaRPr>
          </a:p>
          <a:p>
            <a:endParaRPr lang="en-US" sz="1400" dirty="0"/>
          </a:p>
          <a:p>
            <a:r>
              <a:rPr lang="en-US" sz="1400" b="1" dirty="0"/>
              <a:t>Special Initiatives + Supplemental awards</a:t>
            </a:r>
            <a:r>
              <a:rPr lang="en-US" sz="1400" dirty="0"/>
              <a:t>:  </a:t>
            </a:r>
          </a:p>
          <a:p>
            <a:pPr marL="285750" indent="-285750">
              <a:buFont typeface="Arial" panose="020B0604020202020204" pitchFamily="34" charset="0"/>
              <a:buChar char="•"/>
            </a:pPr>
            <a:r>
              <a:rPr lang="en-US" sz="1400" dirty="0"/>
              <a:t>To be considered, you must give consent to use the self-identification data in the application and/or use the </a:t>
            </a:r>
            <a:r>
              <a:rPr lang="en-CA" sz="1400" dirty="0"/>
              <a:t>dropdown "Priority Announcements / Funding Pools (optional)" task in </a:t>
            </a:r>
            <a:r>
              <a:rPr lang="en-CA" sz="1400" dirty="0" err="1"/>
              <a:t>ResearchNet</a:t>
            </a:r>
            <a:r>
              <a:rPr lang="en-CA" sz="1400" dirty="0"/>
              <a:t>.</a:t>
            </a:r>
            <a:r>
              <a:rPr lang="en-US" sz="1400" dirty="0"/>
              <a:t> Check to see if you are a match for </a:t>
            </a:r>
            <a:r>
              <a:rPr lang="en-CA" sz="1400" dirty="0"/>
              <a:t>the </a:t>
            </a:r>
            <a:r>
              <a:rPr lang="en-CA" sz="1400" dirty="0">
                <a:hlinkClick r:id="rId6"/>
              </a:rPr>
              <a:t>Canada Graduate Scholarship to Honour Nelson Mandela </a:t>
            </a:r>
            <a:endParaRPr lang="en-CA" sz="1400" dirty="0"/>
          </a:p>
          <a:p>
            <a:pPr marL="285750" indent="-285750">
              <a:buFont typeface="Arial" panose="020B0604020202020204" pitchFamily="34" charset="0"/>
              <a:buChar char="•"/>
            </a:pPr>
            <a:r>
              <a:rPr lang="en-US" sz="1400" dirty="0"/>
              <a:t>Some additional funding is available for award winners (CGS winners can apply for MSFSS).</a:t>
            </a:r>
          </a:p>
          <a:p>
            <a:pPr marL="285750" indent="-285750">
              <a:buFont typeface="Arial" panose="020B0604020202020204" pitchFamily="34" charset="0"/>
              <a:buChar char="•"/>
            </a:pPr>
            <a:endParaRPr lang="en-US" sz="1400" dirty="0"/>
          </a:p>
          <a:p>
            <a:r>
              <a:rPr lang="en-US" sz="1400" b="1" dirty="0"/>
              <a:t>Information + Instructions  </a:t>
            </a:r>
          </a:p>
          <a:p>
            <a:pPr marL="285750" indent="-285750">
              <a:spcBef>
                <a:spcPts val="400"/>
              </a:spcBef>
              <a:buFont typeface="Arial" panose="020B0604020202020204" pitchFamily="34" charset="0"/>
              <a:buChar char="•"/>
            </a:pPr>
            <a:r>
              <a:rPr lang="en-US" sz="1400" dirty="0"/>
              <a:t>Visit the </a:t>
            </a:r>
            <a:r>
              <a:rPr lang="en-US" sz="1400" dirty="0">
                <a:hlinkClick r:id="rId7"/>
              </a:rPr>
              <a:t>CIHR Doctoral website</a:t>
            </a:r>
            <a:r>
              <a:rPr lang="en-US" sz="1400" dirty="0"/>
              <a:t> and the </a:t>
            </a:r>
            <a:r>
              <a:rPr lang="en-US" sz="1400" dirty="0">
                <a:hlinkClick r:id="rId8"/>
              </a:rPr>
              <a:t>CGSD program page </a:t>
            </a:r>
            <a:r>
              <a:rPr lang="en-US" sz="1400" dirty="0"/>
              <a:t>for full eligibility, process and criteria. Visit </a:t>
            </a:r>
            <a:r>
              <a:rPr lang="en-US" sz="1400" dirty="0">
                <a:hlinkClick r:id="rId9"/>
              </a:rPr>
              <a:t>Application Instructions </a:t>
            </a:r>
            <a:r>
              <a:rPr lang="en-US" sz="1400" dirty="0"/>
              <a:t>for how to complete the application, page limits and what to include.</a:t>
            </a:r>
          </a:p>
          <a:p>
            <a:pPr marL="285750" indent="-285750">
              <a:spcBef>
                <a:spcPts val="400"/>
              </a:spcBef>
              <a:buFont typeface="Arial" panose="020B0604020202020204" pitchFamily="34" charset="0"/>
              <a:buChar char="•"/>
            </a:pPr>
            <a:r>
              <a:rPr lang="en-US" sz="1400" dirty="0"/>
              <a:t>Visit </a:t>
            </a:r>
            <a:r>
              <a:rPr lang="en-US" sz="1400" dirty="0">
                <a:hlinkClick r:id="rId10"/>
              </a:rPr>
              <a:t>Graduate Studies CIHR page</a:t>
            </a:r>
            <a:r>
              <a:rPr lang="en-US" sz="1400" dirty="0"/>
              <a:t>, for SFU’s process. Step 3 includes a downloadable Worklist!  </a:t>
            </a:r>
          </a:p>
          <a:p>
            <a:pPr>
              <a:spcBef>
                <a:spcPts val="400"/>
              </a:spcBef>
            </a:pPr>
            <a:endParaRPr lang="en-US" sz="1400" dirty="0"/>
          </a:p>
          <a:p>
            <a:pPr>
              <a:spcBef>
                <a:spcPts val="400"/>
              </a:spcBef>
            </a:pPr>
            <a:endParaRPr lang="en-US" sz="1200" dirty="0">
              <a:solidFill>
                <a:schemeClr val="tx1">
                  <a:lumMod val="65000"/>
                  <a:lumOff val="35000"/>
                </a:schemeClr>
              </a:solidFill>
            </a:endParaRPr>
          </a:p>
        </p:txBody>
      </p:sp>
      <p:pic>
        <p:nvPicPr>
          <p:cNvPr id="1026" name="Picture 2">
            <a:extLst>
              <a:ext uri="{FF2B5EF4-FFF2-40B4-BE49-F238E27FC236}">
                <a16:creationId xmlns:a16="http://schemas.microsoft.com/office/drawing/2014/main" id="{E2833FBC-E0E8-BDDF-1093-8BDDBCB7E1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1121" y="792146"/>
            <a:ext cx="1788160" cy="128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6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14</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CIHR - Doctoral (CGSD): notes on main eligibility points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6123483" cy="5068054"/>
          </a:xfrm>
          <a:prstGeom prst="rect">
            <a:avLst/>
          </a:prstGeom>
          <a:noFill/>
          <a:ln>
            <a:noFill/>
          </a:ln>
        </p:spPr>
        <p:txBody>
          <a:bodyPr wrap="square" rtlCol="0">
            <a:spAutoFit/>
          </a:bodyPr>
          <a:lstStyle/>
          <a:p>
            <a:r>
              <a:rPr lang="en-US" sz="1400" b="1" dirty="0"/>
              <a:t>Eligibility basics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Must be Canadian citizen, permanent resident of Canada or a protected person as of the application deadline.</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Not already received a doctoral </a:t>
            </a:r>
            <a:r>
              <a:rPr lang="en-CA" sz="1400" dirty="0">
                <a:solidFill>
                  <a:srgbClr val="333333"/>
                </a:solidFill>
                <a:highlight>
                  <a:srgbClr val="FFFFFF"/>
                </a:highlight>
              </a:rPr>
              <a:t>level scholarship from the tri-agencies…</a:t>
            </a:r>
            <a:endParaRPr lang="en-CA" sz="1400" b="0" i="0" dirty="0">
              <a:solidFill>
                <a:srgbClr val="333333"/>
              </a:solidFill>
              <a:effectLst/>
              <a:highlight>
                <a:srgbClr val="FFFFFF"/>
              </a:highlight>
            </a:endParaRP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have completed </a:t>
            </a:r>
            <a:r>
              <a:rPr lang="en-CA" sz="1400" b="1" i="0" dirty="0">
                <a:solidFill>
                  <a:srgbClr val="333333"/>
                </a:solidFill>
                <a:effectLst/>
                <a:highlight>
                  <a:srgbClr val="FFFFFF"/>
                </a:highlight>
              </a:rPr>
              <a:t>no more than </a:t>
            </a:r>
            <a:r>
              <a:rPr lang="en-CA" sz="1400" b="1" dirty="0">
                <a:solidFill>
                  <a:srgbClr val="333333"/>
                </a:solidFill>
                <a:highlight>
                  <a:srgbClr val="FFFFFF"/>
                </a:highlight>
              </a:rPr>
              <a:t>24</a:t>
            </a:r>
            <a:r>
              <a:rPr lang="en-CA" sz="1400" b="1" i="0" dirty="0">
                <a:solidFill>
                  <a:srgbClr val="333333"/>
                </a:solidFill>
                <a:effectLst/>
                <a:highlight>
                  <a:srgbClr val="FFFFFF"/>
                </a:highlight>
              </a:rPr>
              <a:t> months</a:t>
            </a:r>
            <a:r>
              <a:rPr lang="en-CA" sz="1400" b="0" i="0" dirty="0">
                <a:solidFill>
                  <a:srgbClr val="333333"/>
                </a:solidFill>
                <a:effectLst/>
                <a:highlight>
                  <a:srgbClr val="FFFFFF"/>
                </a:highlight>
              </a:rPr>
              <a:t> of full-time study in </a:t>
            </a:r>
            <a:r>
              <a:rPr lang="en-CA" sz="1400" dirty="0">
                <a:solidFill>
                  <a:srgbClr val="333333"/>
                </a:solidFill>
                <a:highlight>
                  <a:srgbClr val="FFFFFF"/>
                </a:highlight>
              </a:rPr>
              <a:t>you</a:t>
            </a:r>
            <a:r>
              <a:rPr lang="en-CA" sz="1400" b="0" i="0" dirty="0">
                <a:solidFill>
                  <a:srgbClr val="333333"/>
                </a:solidFill>
                <a:effectLst/>
                <a:highlight>
                  <a:srgbClr val="FFFFFF"/>
                </a:highlight>
              </a:rPr>
              <a:t>r doctoral program as of December 31 of the year of application. </a:t>
            </a:r>
          </a:p>
          <a:p>
            <a:pPr marL="285750" indent="-285750">
              <a:buFont typeface="Arial" panose="020B0604020202020204" pitchFamily="34" charset="0"/>
              <a:buChar char="•"/>
            </a:pPr>
            <a:r>
              <a:rPr lang="en-CA" sz="1400" b="0" i="0" dirty="0">
                <a:solidFill>
                  <a:srgbClr val="333333"/>
                </a:solidFill>
                <a:effectLst/>
                <a:highlight>
                  <a:srgbClr val="FFFFFF"/>
                </a:highlight>
              </a:rPr>
              <a:t>have completed </a:t>
            </a:r>
            <a:r>
              <a:rPr lang="en-CA" sz="1400" b="1" i="0" dirty="0">
                <a:solidFill>
                  <a:srgbClr val="333333"/>
                </a:solidFill>
                <a:effectLst/>
                <a:highlight>
                  <a:srgbClr val="FFFFFF"/>
                </a:highlight>
              </a:rPr>
              <a:t>no more than 36 months</a:t>
            </a:r>
            <a:r>
              <a:rPr lang="en-CA" sz="1400" b="0" i="0" dirty="0">
                <a:solidFill>
                  <a:srgbClr val="333333"/>
                </a:solidFill>
                <a:effectLst/>
                <a:highlight>
                  <a:srgbClr val="FFFFFF"/>
                </a:highlight>
              </a:rPr>
              <a:t> of full-time study in </a:t>
            </a:r>
            <a:r>
              <a:rPr lang="en-CA" sz="1400" dirty="0">
                <a:solidFill>
                  <a:srgbClr val="333333"/>
                </a:solidFill>
                <a:highlight>
                  <a:srgbClr val="FFFFFF"/>
                </a:highlight>
              </a:rPr>
              <a:t>you</a:t>
            </a:r>
            <a:r>
              <a:rPr lang="en-CA" sz="1400" b="0" i="0" dirty="0">
                <a:solidFill>
                  <a:srgbClr val="333333"/>
                </a:solidFill>
                <a:effectLst/>
                <a:highlight>
                  <a:srgbClr val="FFFFFF"/>
                </a:highlight>
              </a:rPr>
              <a:t>r doctoral program as of December 31, if you are direct entry (bachelors to PhD) or in joint professional program (MD/PhD) or another joint program (MSc/PhD).</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US" sz="1400" dirty="0">
                <a:solidFill>
                  <a:srgbClr val="333333"/>
                </a:solidFill>
                <a:highlight>
                  <a:srgbClr val="FFFFFF"/>
                </a:highlight>
              </a:rPr>
              <a:t>must include a significant research component that leads to the completion of a thesis, major research project, dissertation, scholarly publication, performance, recital and/or exhibit; component must be merit/expert reviewed at institutional level as a requirement for completing the program</a:t>
            </a:r>
            <a:r>
              <a:rPr lang="en-CA" sz="1400" dirty="0">
                <a:solidFill>
                  <a:srgbClr val="333333"/>
                </a:solidFill>
                <a:highlight>
                  <a:srgbClr val="FFFFFF"/>
                </a:highlight>
              </a:rPr>
              <a:t>. </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2" name="Callout: Line 1">
            <a:extLst>
              <a:ext uri="{FF2B5EF4-FFF2-40B4-BE49-F238E27FC236}">
                <a16:creationId xmlns:a16="http://schemas.microsoft.com/office/drawing/2014/main" id="{8BA870D5-1ACB-4B98-BF96-1DE2B3363DDD}"/>
              </a:ext>
            </a:extLst>
          </p:cNvPr>
          <p:cNvSpPr/>
          <p:nvPr/>
        </p:nvSpPr>
        <p:spPr>
          <a:xfrm>
            <a:off x="6670430" y="1256282"/>
            <a:ext cx="2145323" cy="368516"/>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By October 1, 2024</a:t>
            </a:r>
          </a:p>
        </p:txBody>
      </p:sp>
      <p:sp>
        <p:nvSpPr>
          <p:cNvPr id="9" name="Callout: Line 8">
            <a:extLst>
              <a:ext uri="{FF2B5EF4-FFF2-40B4-BE49-F238E27FC236}">
                <a16:creationId xmlns:a16="http://schemas.microsoft.com/office/drawing/2014/main" id="{36123A8A-FCD1-4A94-B2EA-C3E20564DFC0}"/>
              </a:ext>
            </a:extLst>
          </p:cNvPr>
          <p:cNvSpPr/>
          <p:nvPr/>
        </p:nvSpPr>
        <p:spPr>
          <a:xfrm>
            <a:off x="6518031" y="1921975"/>
            <a:ext cx="2544440" cy="2056895"/>
          </a:xfrm>
          <a:prstGeom prst="borderCallout1">
            <a:avLst>
              <a:gd name="adj1" fmla="val 43828"/>
              <a:gd name="adj2" fmla="val -245"/>
              <a:gd name="adj3" fmla="val 43718"/>
              <a:gd name="adj4" fmla="val -11752"/>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Sept 2024 - Dec 31, 2024 = </a:t>
            </a:r>
          </a:p>
          <a:p>
            <a:pPr algn="ctr"/>
            <a:r>
              <a:rPr lang="en-US" sz="1400" dirty="0">
                <a:solidFill>
                  <a:schemeClr val="tx1"/>
                </a:solidFill>
              </a:rPr>
              <a:t>4 months completed. </a:t>
            </a:r>
          </a:p>
          <a:p>
            <a:pPr algn="ctr"/>
            <a:endParaRPr lang="en-US" sz="1400" dirty="0">
              <a:solidFill>
                <a:schemeClr val="tx1"/>
              </a:solidFill>
            </a:endParaRPr>
          </a:p>
          <a:p>
            <a:pPr algn="ctr"/>
            <a:r>
              <a:rPr lang="en-US" sz="1400" dirty="0">
                <a:solidFill>
                  <a:schemeClr val="tx1"/>
                </a:solidFill>
              </a:rPr>
              <a:t>Masters/PhD transfer: count starts at doctoral transfer date.</a:t>
            </a:r>
          </a:p>
          <a:p>
            <a:pPr algn="ctr"/>
            <a:r>
              <a:rPr lang="en-US" sz="1400" dirty="0">
                <a:solidFill>
                  <a:schemeClr val="tx1"/>
                </a:solidFill>
              </a:rPr>
              <a:t>PT study is counted as half time.</a:t>
            </a:r>
          </a:p>
          <a:p>
            <a:pPr algn="ctr"/>
            <a:endParaRPr lang="en-US" sz="1400" dirty="0">
              <a:solidFill>
                <a:schemeClr val="tx1"/>
              </a:solidFill>
            </a:endParaRPr>
          </a:p>
        </p:txBody>
      </p:sp>
    </p:spTree>
    <p:extLst>
      <p:ext uri="{BB962C8B-B14F-4D97-AF65-F5344CB8AC3E}">
        <p14:creationId xmlns:p14="http://schemas.microsoft.com/office/powerpoint/2010/main" val="37860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15</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NSERC Postgraduate Scholarships (PGSD + CGSD)</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03871"/>
            <a:ext cx="7741267" cy="4360168"/>
          </a:xfrm>
          <a:prstGeom prst="rect">
            <a:avLst/>
          </a:prstGeom>
          <a:noFill/>
          <a:ln>
            <a:noFill/>
          </a:ln>
        </p:spPr>
        <p:txBody>
          <a:bodyPr wrap="square" rtlCol="0">
            <a:spAutoFit/>
          </a:bodyPr>
          <a:lstStyle/>
          <a:p>
            <a:r>
              <a:rPr lang="en-US" sz="1400" b="1" dirty="0">
                <a:solidFill>
                  <a:srgbClr val="C00000"/>
                </a:solidFill>
              </a:rPr>
              <a:t>FALL 2024 COMPETITION OPEN </a:t>
            </a:r>
            <a:r>
              <a:rPr lang="en-US" sz="1400" b="1" dirty="0"/>
              <a:t>| </a:t>
            </a:r>
            <a:r>
              <a:rPr lang="en-US" sz="1400" b="1" u="sng" dirty="0"/>
              <a:t>Deadline: October 1 at 4:30 PM (PST)</a:t>
            </a:r>
          </a:p>
          <a:p>
            <a:endParaRPr lang="en-US" sz="1400" b="1" dirty="0"/>
          </a:p>
          <a:p>
            <a:r>
              <a:rPr lang="en-US" sz="1400" b="1" dirty="0"/>
              <a:t>Value: </a:t>
            </a:r>
            <a:r>
              <a:rPr lang="en-US" sz="1400" dirty="0"/>
              <a:t>$40,000/year for 3 years</a:t>
            </a:r>
          </a:p>
          <a:p>
            <a:endParaRPr lang="en-US" sz="1400" b="1" dirty="0">
              <a:solidFill>
                <a:schemeClr val="tx1">
                  <a:lumMod val="65000"/>
                  <a:lumOff val="35000"/>
                </a:schemeClr>
              </a:solidFill>
            </a:endParaRPr>
          </a:p>
          <a:p>
            <a:r>
              <a:rPr lang="en-US" sz="1400" b="1" dirty="0"/>
              <a:t>Application: </a:t>
            </a:r>
            <a:r>
              <a:rPr lang="en-US" sz="1400" dirty="0"/>
              <a:t>apply using </a:t>
            </a:r>
            <a:r>
              <a:rPr lang="en-US" sz="1400" dirty="0">
                <a:hlinkClick r:id="rId4"/>
              </a:rPr>
              <a:t>NSERC’s Online System (includes CV) </a:t>
            </a:r>
            <a:endParaRPr lang="en-US" sz="1400" dirty="0"/>
          </a:p>
          <a:p>
            <a:endParaRPr lang="en-US" sz="1400" dirty="0"/>
          </a:p>
          <a:p>
            <a:r>
              <a:rPr lang="en-US" sz="1400" b="1" dirty="0"/>
              <a:t>Special Initiatives + Supplemental awards</a:t>
            </a:r>
            <a:r>
              <a:rPr lang="en-US" sz="1400" dirty="0"/>
              <a:t>:  </a:t>
            </a:r>
          </a:p>
          <a:p>
            <a:pPr marL="285750" indent="-285750">
              <a:buFont typeface="Arial" panose="020B0604020202020204" pitchFamily="34" charset="0"/>
              <a:buChar char="•"/>
            </a:pPr>
            <a:r>
              <a:rPr lang="en-US" sz="1400" dirty="0"/>
              <a:t>To be considered for initiatives or supplements (</a:t>
            </a:r>
            <a:r>
              <a:rPr lang="en-US" sz="1400" dirty="0" err="1"/>
              <a:t>eg.</a:t>
            </a:r>
            <a:r>
              <a:rPr lang="en-US" sz="1400" dirty="0"/>
              <a:t>, L’Oréal-UNESCO For Women in Science, support for Black scholars...) you must give consent to use the self-identification data in the application. </a:t>
            </a:r>
          </a:p>
          <a:p>
            <a:pPr marL="285750" indent="-285750">
              <a:buFont typeface="Arial" panose="020B0604020202020204" pitchFamily="34" charset="0"/>
              <a:buChar char="•"/>
            </a:pPr>
            <a:r>
              <a:rPr lang="en-US" sz="1400" dirty="0"/>
              <a:t>Some additional funding is available for award winners (</a:t>
            </a:r>
            <a:r>
              <a:rPr lang="en-US" sz="1400" dirty="0" err="1"/>
              <a:t>eg.</a:t>
            </a:r>
            <a:r>
              <a:rPr lang="en-US" sz="1400" dirty="0"/>
              <a:t> CGS winners can apply for MSFSS).</a:t>
            </a:r>
          </a:p>
          <a:p>
            <a:pPr marL="285750" indent="-285750">
              <a:buFont typeface="Arial" panose="020B0604020202020204" pitchFamily="34" charset="0"/>
              <a:buChar char="•"/>
            </a:pPr>
            <a:endParaRPr lang="en-US" sz="1400" dirty="0"/>
          </a:p>
          <a:p>
            <a:r>
              <a:rPr lang="en-US" sz="1400" b="1" dirty="0"/>
              <a:t>Information + Instructions  </a:t>
            </a:r>
          </a:p>
          <a:p>
            <a:pPr marL="285750" indent="-285750">
              <a:spcBef>
                <a:spcPts val="400"/>
              </a:spcBef>
              <a:buFont typeface="Arial" panose="020B0604020202020204" pitchFamily="34" charset="0"/>
              <a:buChar char="•"/>
            </a:pPr>
            <a:r>
              <a:rPr lang="en-US" sz="1400" dirty="0"/>
              <a:t>Visit the </a:t>
            </a:r>
            <a:r>
              <a:rPr lang="en-US" sz="1400" dirty="0">
                <a:hlinkClick r:id="rId5"/>
              </a:rPr>
              <a:t>NSERC PGSD website </a:t>
            </a:r>
            <a:r>
              <a:rPr lang="en-US" sz="1400" dirty="0"/>
              <a:t>for full eligibility, process and criteria. Visit </a:t>
            </a:r>
            <a:r>
              <a:rPr lang="en-US" sz="1400" dirty="0">
                <a:hlinkClick r:id="rId6"/>
              </a:rPr>
              <a:t>Application Instructions </a:t>
            </a:r>
            <a:r>
              <a:rPr lang="en-US" sz="1400" dirty="0"/>
              <a:t>for how to complete the application, page limits and what to include in each attachment.</a:t>
            </a:r>
          </a:p>
          <a:p>
            <a:pPr marL="285750" indent="-285750">
              <a:spcBef>
                <a:spcPts val="400"/>
              </a:spcBef>
              <a:buFont typeface="Arial" panose="020B0604020202020204" pitchFamily="34" charset="0"/>
              <a:buChar char="•"/>
            </a:pPr>
            <a:r>
              <a:rPr lang="en-US" sz="1400" dirty="0"/>
              <a:t>Visit </a:t>
            </a:r>
            <a:r>
              <a:rPr lang="en-US" sz="1400" dirty="0">
                <a:hlinkClick r:id="rId7"/>
              </a:rPr>
              <a:t>Graduate Studies NSERC page</a:t>
            </a:r>
            <a:r>
              <a:rPr lang="en-US" sz="1400" dirty="0"/>
              <a:t>, for SFU’s process. Step 3 includes a downloadable Worklist, which will be updated in early August!  </a:t>
            </a:r>
          </a:p>
          <a:p>
            <a:pPr>
              <a:spcBef>
                <a:spcPts val="400"/>
              </a:spcBef>
            </a:pPr>
            <a:endParaRPr lang="en-US" sz="1400" dirty="0"/>
          </a:p>
          <a:p>
            <a:pPr>
              <a:spcBef>
                <a:spcPts val="400"/>
              </a:spcBef>
            </a:pPr>
            <a:endParaRPr lang="en-US" sz="1200" dirty="0">
              <a:solidFill>
                <a:schemeClr val="tx1">
                  <a:lumMod val="65000"/>
                  <a:lumOff val="35000"/>
                </a:schemeClr>
              </a:solidFill>
            </a:endParaRPr>
          </a:p>
        </p:txBody>
      </p:sp>
      <p:pic>
        <p:nvPicPr>
          <p:cNvPr id="2050" name="Picture 2">
            <a:extLst>
              <a:ext uri="{FF2B5EF4-FFF2-40B4-BE49-F238E27FC236}">
                <a16:creationId xmlns:a16="http://schemas.microsoft.com/office/drawing/2014/main" id="{68328CE7-D91B-E839-DE62-BB8C7B7825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0103" y="1076377"/>
            <a:ext cx="18415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065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16</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NSERC PGSD: notes on main eligibility points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6123483" cy="5068054"/>
          </a:xfrm>
          <a:prstGeom prst="rect">
            <a:avLst/>
          </a:prstGeom>
          <a:noFill/>
          <a:ln>
            <a:noFill/>
          </a:ln>
        </p:spPr>
        <p:txBody>
          <a:bodyPr wrap="square" rtlCol="0">
            <a:spAutoFit/>
          </a:bodyPr>
          <a:lstStyle/>
          <a:p>
            <a:r>
              <a:rPr lang="en-US" sz="1400" b="1" dirty="0"/>
              <a:t>Eligibility basics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Must be Canadian citizen, permanent resident of Canada or a protected person as of the application deadline.</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Not already received a doctoral </a:t>
            </a:r>
            <a:r>
              <a:rPr lang="en-CA" sz="1400" dirty="0">
                <a:solidFill>
                  <a:srgbClr val="333333"/>
                </a:solidFill>
                <a:highlight>
                  <a:srgbClr val="FFFFFF"/>
                </a:highlight>
              </a:rPr>
              <a:t>level scholarship from the tri-agencies…</a:t>
            </a:r>
            <a:endParaRPr lang="en-CA" sz="1400" b="0" i="0" dirty="0">
              <a:solidFill>
                <a:srgbClr val="333333"/>
              </a:solidFill>
              <a:effectLst/>
              <a:highlight>
                <a:srgbClr val="FFFFFF"/>
              </a:highlight>
            </a:endParaRP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have completed </a:t>
            </a:r>
            <a:r>
              <a:rPr lang="en-CA" sz="1400" b="1" i="0" dirty="0">
                <a:solidFill>
                  <a:srgbClr val="333333"/>
                </a:solidFill>
                <a:effectLst/>
                <a:highlight>
                  <a:srgbClr val="FFFFFF"/>
                </a:highlight>
              </a:rPr>
              <a:t>no more than </a:t>
            </a:r>
            <a:r>
              <a:rPr lang="en-CA" sz="1400" b="1" dirty="0">
                <a:solidFill>
                  <a:srgbClr val="333333"/>
                </a:solidFill>
                <a:highlight>
                  <a:srgbClr val="FFFFFF"/>
                </a:highlight>
              </a:rPr>
              <a:t>24</a:t>
            </a:r>
            <a:r>
              <a:rPr lang="en-CA" sz="1400" b="1" i="0" dirty="0">
                <a:solidFill>
                  <a:srgbClr val="333333"/>
                </a:solidFill>
                <a:effectLst/>
                <a:highlight>
                  <a:srgbClr val="FFFFFF"/>
                </a:highlight>
              </a:rPr>
              <a:t> months</a:t>
            </a:r>
            <a:r>
              <a:rPr lang="en-CA" sz="1400" b="0" i="0" dirty="0">
                <a:solidFill>
                  <a:srgbClr val="333333"/>
                </a:solidFill>
                <a:effectLst/>
                <a:highlight>
                  <a:srgbClr val="FFFFFF"/>
                </a:highlight>
              </a:rPr>
              <a:t> of full-time study in </a:t>
            </a:r>
            <a:r>
              <a:rPr lang="en-CA" sz="1400" dirty="0">
                <a:solidFill>
                  <a:srgbClr val="333333"/>
                </a:solidFill>
                <a:highlight>
                  <a:srgbClr val="FFFFFF"/>
                </a:highlight>
              </a:rPr>
              <a:t>you</a:t>
            </a:r>
            <a:r>
              <a:rPr lang="en-CA" sz="1400" b="0" i="0" dirty="0">
                <a:solidFill>
                  <a:srgbClr val="333333"/>
                </a:solidFill>
                <a:effectLst/>
                <a:highlight>
                  <a:srgbClr val="FFFFFF"/>
                </a:highlight>
              </a:rPr>
              <a:t>r doctoral program as of December 31 of the year of application. </a:t>
            </a:r>
          </a:p>
          <a:p>
            <a:pPr marL="285750" indent="-285750">
              <a:buFont typeface="Arial" panose="020B0604020202020204" pitchFamily="34" charset="0"/>
              <a:buChar char="•"/>
            </a:pPr>
            <a:r>
              <a:rPr lang="en-CA" sz="1400" b="0" i="0" dirty="0">
                <a:solidFill>
                  <a:srgbClr val="333333"/>
                </a:solidFill>
                <a:effectLst/>
                <a:highlight>
                  <a:srgbClr val="FFFFFF"/>
                </a:highlight>
              </a:rPr>
              <a:t>have completed </a:t>
            </a:r>
            <a:r>
              <a:rPr lang="en-CA" sz="1400" b="1" i="0" dirty="0">
                <a:solidFill>
                  <a:srgbClr val="333333"/>
                </a:solidFill>
                <a:effectLst/>
                <a:highlight>
                  <a:srgbClr val="FFFFFF"/>
                </a:highlight>
              </a:rPr>
              <a:t>no more than 36 months</a:t>
            </a:r>
            <a:r>
              <a:rPr lang="en-CA" sz="1400" b="0" i="0" dirty="0">
                <a:solidFill>
                  <a:srgbClr val="333333"/>
                </a:solidFill>
                <a:effectLst/>
                <a:highlight>
                  <a:srgbClr val="FFFFFF"/>
                </a:highlight>
              </a:rPr>
              <a:t> of full-time study in </a:t>
            </a:r>
            <a:r>
              <a:rPr lang="en-CA" sz="1400" dirty="0">
                <a:solidFill>
                  <a:srgbClr val="333333"/>
                </a:solidFill>
                <a:highlight>
                  <a:srgbClr val="FFFFFF"/>
                </a:highlight>
              </a:rPr>
              <a:t>you</a:t>
            </a:r>
            <a:r>
              <a:rPr lang="en-CA" sz="1400" b="0" i="0" dirty="0">
                <a:solidFill>
                  <a:srgbClr val="333333"/>
                </a:solidFill>
                <a:effectLst/>
                <a:highlight>
                  <a:srgbClr val="FFFFFF"/>
                </a:highlight>
              </a:rPr>
              <a:t>r doctoral program as of December 31, if you are direct entry (bachelors to PhD) or in joint professional program (MD/PhD) or another joint program (MSc/PhD).</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US" sz="1400" dirty="0">
                <a:solidFill>
                  <a:srgbClr val="333333"/>
                </a:solidFill>
                <a:highlight>
                  <a:srgbClr val="FFFFFF"/>
                </a:highlight>
              </a:rPr>
              <a:t>must include a significant research component that leads to the completion of a thesis, major research project, dissertation, scholarly publication, performance, recital and/or exhibit; component must be merit/expert reviewed at institutional level as a requirement for completing the program</a:t>
            </a:r>
            <a:r>
              <a:rPr lang="en-CA" sz="1400" dirty="0">
                <a:solidFill>
                  <a:srgbClr val="333333"/>
                </a:solidFill>
                <a:highlight>
                  <a:srgbClr val="FFFFFF"/>
                </a:highlight>
              </a:rPr>
              <a:t>. </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2" name="Callout: Line 1">
            <a:extLst>
              <a:ext uri="{FF2B5EF4-FFF2-40B4-BE49-F238E27FC236}">
                <a16:creationId xmlns:a16="http://schemas.microsoft.com/office/drawing/2014/main" id="{8BA870D5-1ACB-4B98-BF96-1DE2B3363DDD}"/>
              </a:ext>
            </a:extLst>
          </p:cNvPr>
          <p:cNvSpPr/>
          <p:nvPr/>
        </p:nvSpPr>
        <p:spPr>
          <a:xfrm>
            <a:off x="6670430" y="1256282"/>
            <a:ext cx="2145323" cy="368516"/>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By October 1, 2024</a:t>
            </a:r>
          </a:p>
        </p:txBody>
      </p:sp>
      <p:sp>
        <p:nvSpPr>
          <p:cNvPr id="9" name="Callout: Line 8">
            <a:extLst>
              <a:ext uri="{FF2B5EF4-FFF2-40B4-BE49-F238E27FC236}">
                <a16:creationId xmlns:a16="http://schemas.microsoft.com/office/drawing/2014/main" id="{36123A8A-FCD1-4A94-B2EA-C3E20564DFC0}"/>
              </a:ext>
            </a:extLst>
          </p:cNvPr>
          <p:cNvSpPr/>
          <p:nvPr/>
        </p:nvSpPr>
        <p:spPr>
          <a:xfrm>
            <a:off x="6518031" y="1787863"/>
            <a:ext cx="2544440" cy="2056895"/>
          </a:xfrm>
          <a:prstGeom prst="borderCallout1">
            <a:avLst>
              <a:gd name="adj1" fmla="val 43828"/>
              <a:gd name="adj2" fmla="val -245"/>
              <a:gd name="adj3" fmla="val 43718"/>
              <a:gd name="adj4" fmla="val -11752"/>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Sept 2024 - Dec 31, 2024 = </a:t>
            </a:r>
          </a:p>
          <a:p>
            <a:pPr algn="ctr"/>
            <a:r>
              <a:rPr lang="en-US" sz="1400" dirty="0">
                <a:solidFill>
                  <a:schemeClr val="tx1"/>
                </a:solidFill>
              </a:rPr>
              <a:t>4 months completed. </a:t>
            </a:r>
          </a:p>
          <a:p>
            <a:pPr algn="ctr"/>
            <a:r>
              <a:rPr lang="en-US" sz="1200" dirty="0">
                <a:solidFill>
                  <a:schemeClr val="tx1"/>
                </a:solidFill>
              </a:rPr>
              <a:t>Masters/PhD transfer: count starts at doctoral transfer date.</a:t>
            </a:r>
          </a:p>
          <a:p>
            <a:pPr algn="ctr"/>
            <a:r>
              <a:rPr lang="en-US" sz="1200" dirty="0">
                <a:solidFill>
                  <a:schemeClr val="tx1"/>
                </a:solidFill>
              </a:rPr>
              <a:t>PT study is counted as half time.</a:t>
            </a:r>
          </a:p>
          <a:p>
            <a:pPr algn="ctr"/>
            <a:endParaRPr lang="en-US" sz="1400" dirty="0">
              <a:solidFill>
                <a:schemeClr val="tx1"/>
              </a:solidFill>
            </a:endParaRPr>
          </a:p>
          <a:p>
            <a:pPr algn="ctr"/>
            <a:r>
              <a:rPr lang="en-US" sz="1400" dirty="0">
                <a:solidFill>
                  <a:schemeClr val="tx1"/>
                </a:solidFill>
              </a:rPr>
              <a:t>Joint programs are rare at SFU.</a:t>
            </a:r>
          </a:p>
        </p:txBody>
      </p:sp>
    </p:spTree>
    <p:extLst>
      <p:ext uri="{BB962C8B-B14F-4D97-AF65-F5344CB8AC3E}">
        <p14:creationId xmlns:p14="http://schemas.microsoft.com/office/powerpoint/2010/main" val="379023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17</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SSHRC Doctoral Fellowships and CGSD</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741267" cy="4144724"/>
          </a:xfrm>
          <a:prstGeom prst="rect">
            <a:avLst/>
          </a:prstGeom>
          <a:noFill/>
          <a:ln>
            <a:noFill/>
          </a:ln>
        </p:spPr>
        <p:txBody>
          <a:bodyPr wrap="square" rtlCol="0">
            <a:spAutoFit/>
          </a:bodyPr>
          <a:lstStyle/>
          <a:p>
            <a:r>
              <a:rPr lang="en-US" sz="1400" b="1" dirty="0">
                <a:solidFill>
                  <a:srgbClr val="C00000"/>
                </a:solidFill>
              </a:rPr>
              <a:t>FALL 2024 COMPETITION OPEN </a:t>
            </a:r>
            <a:r>
              <a:rPr lang="en-US" sz="1400" b="1" dirty="0"/>
              <a:t>| </a:t>
            </a:r>
            <a:r>
              <a:rPr lang="en-US" sz="1400" b="1" u="sng" dirty="0"/>
              <a:t>Deadline: October 1 at 4:30 PM (PST)</a:t>
            </a:r>
          </a:p>
          <a:p>
            <a:endParaRPr lang="en-US" sz="1400" b="1" dirty="0"/>
          </a:p>
          <a:p>
            <a:r>
              <a:rPr lang="en-US" sz="1400" b="1" dirty="0"/>
              <a:t>Value: </a:t>
            </a:r>
            <a:r>
              <a:rPr lang="en-US" sz="1400" dirty="0"/>
              <a:t>$40,000/year for 3 years </a:t>
            </a:r>
          </a:p>
          <a:p>
            <a:endParaRPr lang="en-US" sz="1400" b="1" dirty="0">
              <a:solidFill>
                <a:schemeClr val="tx1">
                  <a:lumMod val="65000"/>
                  <a:lumOff val="35000"/>
                </a:schemeClr>
              </a:solidFill>
            </a:endParaRPr>
          </a:p>
          <a:p>
            <a:r>
              <a:rPr lang="en-US" sz="1400" b="1" dirty="0"/>
              <a:t>Application: </a:t>
            </a:r>
            <a:r>
              <a:rPr lang="en-US" sz="1400" dirty="0"/>
              <a:t>apply using </a:t>
            </a:r>
            <a:r>
              <a:rPr lang="en-US" sz="1400" dirty="0">
                <a:hlinkClick r:id="rId4"/>
              </a:rPr>
              <a:t>SSHRC’s Online System (includes CV) </a:t>
            </a:r>
            <a:endParaRPr lang="en-US" sz="1400" dirty="0"/>
          </a:p>
          <a:p>
            <a:endParaRPr lang="en-US" sz="1400" dirty="0"/>
          </a:p>
          <a:p>
            <a:r>
              <a:rPr lang="en-US" sz="1400" b="1" dirty="0"/>
              <a:t>Special Initiatives + Supplemental awards</a:t>
            </a:r>
            <a:r>
              <a:rPr lang="en-US" sz="1400" dirty="0"/>
              <a:t>:  </a:t>
            </a:r>
          </a:p>
          <a:p>
            <a:pPr marL="285750" indent="-285750">
              <a:buFont typeface="Arial" panose="020B0604020202020204" pitchFamily="34" charset="0"/>
              <a:buChar char="•"/>
            </a:pPr>
            <a:r>
              <a:rPr lang="en-US" sz="1400" dirty="0"/>
              <a:t>Some supplements are based on self identification within the application, for </a:t>
            </a:r>
            <a:r>
              <a:rPr lang="en-US" sz="1400" dirty="0">
                <a:hlinkClick r:id="rId5"/>
              </a:rPr>
              <a:t>jointly funded/special initiatives</a:t>
            </a:r>
            <a:r>
              <a:rPr lang="en-US" sz="1400" dirty="0"/>
              <a:t>, interested candidates include additional information in their application (max 1 page). </a:t>
            </a:r>
          </a:p>
          <a:p>
            <a:pPr marL="285750" indent="-285750">
              <a:buFont typeface="Arial" panose="020B0604020202020204" pitchFamily="34" charset="0"/>
              <a:buChar char="•"/>
            </a:pPr>
            <a:r>
              <a:rPr lang="en-US" sz="1400" dirty="0"/>
              <a:t>Some additional funding is available for award winners.</a:t>
            </a:r>
          </a:p>
          <a:p>
            <a:pPr marL="285750" indent="-285750">
              <a:buFont typeface="Arial" panose="020B0604020202020204" pitchFamily="34" charset="0"/>
              <a:buChar char="•"/>
            </a:pPr>
            <a:endParaRPr lang="en-US" sz="1400" dirty="0"/>
          </a:p>
          <a:p>
            <a:r>
              <a:rPr lang="en-US" sz="1400" b="1" dirty="0"/>
              <a:t>Information + Instructions  </a:t>
            </a:r>
          </a:p>
          <a:p>
            <a:pPr marL="285750" indent="-285750">
              <a:spcBef>
                <a:spcPts val="400"/>
              </a:spcBef>
              <a:buFont typeface="Arial" panose="020B0604020202020204" pitchFamily="34" charset="0"/>
              <a:buChar char="•"/>
            </a:pPr>
            <a:r>
              <a:rPr lang="en-US" sz="1400" dirty="0"/>
              <a:t>Visit the </a:t>
            </a:r>
            <a:r>
              <a:rPr lang="en-US" sz="1400" dirty="0">
                <a:hlinkClick r:id="rId6"/>
              </a:rPr>
              <a:t>SSHRC Doctoral website </a:t>
            </a:r>
            <a:r>
              <a:rPr lang="en-US" sz="1400" dirty="0"/>
              <a:t>for full eligibility, process and criteria. Visit </a:t>
            </a:r>
            <a:r>
              <a:rPr lang="en-US" sz="1400" dirty="0">
                <a:hlinkClick r:id="rId7"/>
              </a:rPr>
              <a:t>Application Instructions </a:t>
            </a:r>
            <a:r>
              <a:rPr lang="en-US" sz="1400" dirty="0"/>
              <a:t>for how to complete the application, page limits and what to include in each attachment.</a:t>
            </a:r>
          </a:p>
          <a:p>
            <a:pPr marL="285750" indent="-285750">
              <a:spcBef>
                <a:spcPts val="400"/>
              </a:spcBef>
              <a:buFont typeface="Arial" panose="020B0604020202020204" pitchFamily="34" charset="0"/>
              <a:buChar char="•"/>
            </a:pPr>
            <a:r>
              <a:rPr lang="en-US" sz="1400" dirty="0"/>
              <a:t>Visit </a:t>
            </a:r>
            <a:r>
              <a:rPr lang="en-US" sz="1400" dirty="0">
                <a:hlinkClick r:id="rId8"/>
              </a:rPr>
              <a:t>Graduate Studies SSHRC page</a:t>
            </a:r>
            <a:r>
              <a:rPr lang="en-US" sz="1400" dirty="0"/>
              <a:t>, for SFU’s process. Step 3 includes a downloadable Worklist, which will be updated in July!  </a:t>
            </a:r>
          </a:p>
          <a:p>
            <a:pPr>
              <a:spcBef>
                <a:spcPts val="400"/>
              </a:spcBef>
            </a:pPr>
            <a:endParaRPr lang="en-US" sz="1400" dirty="0"/>
          </a:p>
          <a:p>
            <a:pPr>
              <a:spcBef>
                <a:spcPts val="400"/>
              </a:spcBef>
            </a:pPr>
            <a:endParaRPr lang="en-US" sz="1200" dirty="0">
              <a:solidFill>
                <a:schemeClr val="tx1">
                  <a:lumMod val="65000"/>
                  <a:lumOff val="35000"/>
                </a:schemeClr>
              </a:solidFill>
            </a:endParaRPr>
          </a:p>
        </p:txBody>
      </p:sp>
      <p:pic>
        <p:nvPicPr>
          <p:cNvPr id="3074" name="Picture 2">
            <a:extLst>
              <a:ext uri="{FF2B5EF4-FFF2-40B4-BE49-F238E27FC236}">
                <a16:creationId xmlns:a16="http://schemas.microsoft.com/office/drawing/2014/main" id="{6828A842-0D89-14DF-E24D-E9331B972F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9312" y="1044576"/>
            <a:ext cx="2957648" cy="98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2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18</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SSHRC Doctoral: notes on main eligibility points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6123483" cy="4421723"/>
          </a:xfrm>
          <a:prstGeom prst="rect">
            <a:avLst/>
          </a:prstGeom>
          <a:noFill/>
          <a:ln>
            <a:noFill/>
          </a:ln>
        </p:spPr>
        <p:txBody>
          <a:bodyPr wrap="square" rtlCol="0">
            <a:spAutoFit/>
          </a:bodyPr>
          <a:lstStyle/>
          <a:p>
            <a:r>
              <a:rPr lang="en-US" sz="1400" b="1" dirty="0"/>
              <a:t>Eligibility basics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Must be Canadian citizen, permanent resident of Canada or a protected person as of the application deadline.</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Not already received a doctoral </a:t>
            </a:r>
            <a:r>
              <a:rPr lang="en-CA" sz="1400" dirty="0">
                <a:solidFill>
                  <a:srgbClr val="333333"/>
                </a:solidFill>
                <a:highlight>
                  <a:srgbClr val="FFFFFF"/>
                </a:highlight>
              </a:rPr>
              <a:t>level scholarship from the tri-agencies…</a:t>
            </a:r>
            <a:endParaRPr lang="en-CA" sz="1400" b="0" i="0" dirty="0">
              <a:solidFill>
                <a:srgbClr val="333333"/>
              </a:solidFill>
              <a:effectLst/>
              <a:highlight>
                <a:srgbClr val="FFFFFF"/>
              </a:highlight>
            </a:endParaRP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CA" sz="1400" b="0" i="0" dirty="0">
                <a:solidFill>
                  <a:srgbClr val="333333"/>
                </a:solidFill>
                <a:effectLst/>
                <a:highlight>
                  <a:srgbClr val="FFFFFF"/>
                </a:highlight>
              </a:rPr>
              <a:t>have completed </a:t>
            </a:r>
            <a:r>
              <a:rPr lang="en-CA" sz="1400" b="1" i="0" dirty="0">
                <a:solidFill>
                  <a:srgbClr val="333333"/>
                </a:solidFill>
                <a:effectLst/>
                <a:highlight>
                  <a:srgbClr val="FFFFFF"/>
                </a:highlight>
              </a:rPr>
              <a:t>no more than 48 months</a:t>
            </a:r>
            <a:r>
              <a:rPr lang="en-CA" sz="1400" b="0" i="0" dirty="0">
                <a:solidFill>
                  <a:srgbClr val="333333"/>
                </a:solidFill>
                <a:effectLst/>
                <a:highlight>
                  <a:srgbClr val="FFFFFF"/>
                </a:highlight>
              </a:rPr>
              <a:t> of full-time study in </a:t>
            </a:r>
            <a:r>
              <a:rPr lang="en-CA" sz="1400" dirty="0">
                <a:solidFill>
                  <a:srgbClr val="333333"/>
                </a:solidFill>
                <a:highlight>
                  <a:srgbClr val="FFFFFF"/>
                </a:highlight>
              </a:rPr>
              <a:t>you</a:t>
            </a:r>
            <a:r>
              <a:rPr lang="en-CA" sz="1400" b="0" i="0" dirty="0">
                <a:solidFill>
                  <a:srgbClr val="333333"/>
                </a:solidFill>
                <a:effectLst/>
                <a:highlight>
                  <a:srgbClr val="FFFFFF"/>
                </a:highlight>
              </a:rPr>
              <a:t>r doctoral program as of December 31 of the year of application</a:t>
            </a:r>
          </a:p>
          <a:p>
            <a:pPr marL="285750" indent="-285750">
              <a:buFont typeface="Arial" panose="020B0604020202020204" pitchFamily="34" charset="0"/>
              <a:buChar char="•"/>
            </a:pPr>
            <a:endParaRPr lang="en-CA" sz="1400" b="0" i="0" dirty="0">
              <a:solidFill>
                <a:srgbClr val="333333"/>
              </a:solidFill>
              <a:effectLst/>
              <a:highlight>
                <a:srgbClr val="FFFFFF"/>
              </a:highlight>
            </a:endParaRPr>
          </a:p>
          <a:p>
            <a:pPr marL="285750" indent="-285750">
              <a:buFont typeface="Arial" panose="020B0604020202020204" pitchFamily="34" charset="0"/>
              <a:buChar char="•"/>
            </a:pPr>
            <a:r>
              <a:rPr lang="en-US" sz="1400" dirty="0">
                <a:solidFill>
                  <a:srgbClr val="333333"/>
                </a:solidFill>
                <a:highlight>
                  <a:srgbClr val="FFFFFF"/>
                </a:highlight>
              </a:rPr>
              <a:t>must include a significant research component that leads to the completion of a thesis, major research project, dissertation, scholarly publication, performance, recital and/or exhibit; component must be merit/expert reviewed at institutional level as a requirement for completing the program</a:t>
            </a:r>
            <a:r>
              <a:rPr lang="en-CA" sz="1400" dirty="0">
                <a:solidFill>
                  <a:srgbClr val="333333"/>
                </a:solidFill>
                <a:highlight>
                  <a:srgbClr val="FFFFFF"/>
                </a:highlight>
              </a:rPr>
              <a:t>. </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2" name="Callout: Line 1">
            <a:extLst>
              <a:ext uri="{FF2B5EF4-FFF2-40B4-BE49-F238E27FC236}">
                <a16:creationId xmlns:a16="http://schemas.microsoft.com/office/drawing/2014/main" id="{8BA870D5-1ACB-4B98-BF96-1DE2B3363DDD}"/>
              </a:ext>
            </a:extLst>
          </p:cNvPr>
          <p:cNvSpPr/>
          <p:nvPr/>
        </p:nvSpPr>
        <p:spPr>
          <a:xfrm>
            <a:off x="6670430" y="1256282"/>
            <a:ext cx="2145323" cy="368516"/>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By October 1, 2024</a:t>
            </a:r>
          </a:p>
        </p:txBody>
      </p:sp>
      <p:sp>
        <p:nvSpPr>
          <p:cNvPr id="9" name="Callout: Line 8">
            <a:extLst>
              <a:ext uri="{FF2B5EF4-FFF2-40B4-BE49-F238E27FC236}">
                <a16:creationId xmlns:a16="http://schemas.microsoft.com/office/drawing/2014/main" id="{36123A8A-FCD1-4A94-B2EA-C3E20564DFC0}"/>
              </a:ext>
            </a:extLst>
          </p:cNvPr>
          <p:cNvSpPr/>
          <p:nvPr/>
        </p:nvSpPr>
        <p:spPr>
          <a:xfrm>
            <a:off x="6470871" y="1738246"/>
            <a:ext cx="2544440" cy="2056895"/>
          </a:xfrm>
          <a:prstGeom prst="borderCallout1">
            <a:avLst>
              <a:gd name="adj1" fmla="val 50400"/>
              <a:gd name="adj2" fmla="val -246"/>
              <a:gd name="adj3" fmla="val 50676"/>
              <a:gd name="adj4" fmla="val -862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Sept 2024 - Dec 31, 2024 = </a:t>
            </a:r>
          </a:p>
          <a:p>
            <a:pPr algn="ctr"/>
            <a:r>
              <a:rPr lang="en-US" sz="1400" dirty="0">
                <a:solidFill>
                  <a:schemeClr val="tx1"/>
                </a:solidFill>
              </a:rPr>
              <a:t>4 months completed. </a:t>
            </a:r>
          </a:p>
          <a:p>
            <a:pPr algn="ctr"/>
            <a:endParaRPr lang="en-US" sz="1400" dirty="0">
              <a:solidFill>
                <a:schemeClr val="tx1"/>
              </a:solidFill>
            </a:endParaRPr>
          </a:p>
          <a:p>
            <a:pPr algn="ctr"/>
            <a:r>
              <a:rPr lang="en-US" sz="1200" dirty="0">
                <a:solidFill>
                  <a:schemeClr val="tx1"/>
                </a:solidFill>
              </a:rPr>
              <a:t>All doctoral studies are counted.</a:t>
            </a:r>
          </a:p>
          <a:p>
            <a:pPr algn="ctr"/>
            <a:r>
              <a:rPr lang="en-US" sz="1200" dirty="0">
                <a:solidFill>
                  <a:schemeClr val="tx1"/>
                </a:solidFill>
              </a:rPr>
              <a:t>Masters/PhD transfer: count starts at doctoral transfer date.</a:t>
            </a:r>
          </a:p>
          <a:p>
            <a:pPr algn="ctr"/>
            <a:r>
              <a:rPr lang="en-US" sz="1200" dirty="0">
                <a:solidFill>
                  <a:schemeClr val="tx1"/>
                </a:solidFill>
              </a:rPr>
              <a:t>PT study is counted as half time.</a:t>
            </a:r>
          </a:p>
          <a:p>
            <a:pPr algn="ctr"/>
            <a:endParaRPr lang="en-US" sz="1400" dirty="0">
              <a:solidFill>
                <a:schemeClr val="tx1"/>
              </a:solidFill>
            </a:endParaRPr>
          </a:p>
        </p:txBody>
      </p:sp>
    </p:spTree>
    <p:extLst>
      <p:ext uri="{BB962C8B-B14F-4D97-AF65-F5344CB8AC3E}">
        <p14:creationId xmlns:p14="http://schemas.microsoft.com/office/powerpoint/2010/main" val="159518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19</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Where to Submit My Application</a:t>
            </a:r>
          </a:p>
        </p:txBody>
      </p:sp>
      <p:pic>
        <p:nvPicPr>
          <p:cNvPr id="8" name="Picture 7">
            <a:extLst>
              <a:ext uri="{FF2B5EF4-FFF2-40B4-BE49-F238E27FC236}">
                <a16:creationId xmlns:a16="http://schemas.microsoft.com/office/drawing/2014/main" id="{85EA229A-8162-4961-A39B-6E0DFC2D71A1}"/>
              </a:ext>
            </a:extLst>
          </p:cNvPr>
          <p:cNvPicPr>
            <a:picLocks noChangeAspect="1"/>
          </p:cNvPicPr>
          <p:nvPr/>
        </p:nvPicPr>
        <p:blipFill>
          <a:blip r:embed="rId4"/>
          <a:stretch>
            <a:fillRect/>
          </a:stretch>
        </p:blipFill>
        <p:spPr>
          <a:xfrm>
            <a:off x="1695450" y="825716"/>
            <a:ext cx="5116190" cy="3621818"/>
          </a:xfrm>
          <a:prstGeom prst="rect">
            <a:avLst/>
          </a:prstGeom>
        </p:spPr>
      </p:pic>
    </p:spTree>
    <p:extLst>
      <p:ext uri="{BB962C8B-B14F-4D97-AF65-F5344CB8AC3E}">
        <p14:creationId xmlns:p14="http://schemas.microsoft.com/office/powerpoint/2010/main" val="218436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Calibri"/>
              <a:ea typeface="+mn-ea"/>
              <a:cs typeface="+mn-cs"/>
            </a:endParaRPr>
          </a:p>
        </p:txBody>
      </p:sp>
      <p:sp>
        <p:nvSpPr>
          <p:cNvPr id="7" name="Slide Number Placeholder 6"/>
          <p:cNvSpPr>
            <a:spLocks noGrp="1"/>
          </p:cNvSpPr>
          <p:nvPr>
            <p:ph type="sldNum" sz="quarter" idx="12"/>
          </p:nvPr>
        </p:nvSpPr>
        <p:spPr>
          <a:xfrm>
            <a:off x="6811640" y="4722965"/>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5A9CCD-7C12-C147-B0A2-0453B8C1F83F}" type="slidenum">
              <a:rPr kumimoji="0" lang="en-US" sz="1200" b="0" i="0" u="none" strike="noStrike" kern="1200" cap="none" spc="0" normalizeH="0" baseline="0" noProof="0" smtClean="0">
                <a:ln>
                  <a:noFill/>
                </a:ln>
                <a:solidFill>
                  <a:prstClr val="white"/>
                </a:solidFill>
                <a:effectLst/>
                <a:uLnTx/>
                <a:uFillTx/>
                <a:latin typeface="Helvetica"/>
                <a:ea typeface="+mn-ea"/>
                <a:cs typeface="Helvetic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3"/>
          <a:stretch>
            <a:fillRect/>
          </a:stretch>
        </p:blipFill>
        <p:spPr>
          <a:xfrm>
            <a:off x="198760" y="4665367"/>
            <a:ext cx="2032238" cy="406987"/>
          </a:xfrm>
          <a:prstGeom prst="rect">
            <a:avLst/>
          </a:prstGeom>
        </p:spPr>
      </p:pic>
      <p:sp>
        <p:nvSpPr>
          <p:cNvPr id="8" name="Content Placeholder 2">
            <a:extLst>
              <a:ext uri="{FF2B5EF4-FFF2-40B4-BE49-F238E27FC236}">
                <a16:creationId xmlns:a16="http://schemas.microsoft.com/office/drawing/2014/main" id="{E24E3176-8885-4E26-B7AD-A818AD2AA558}"/>
              </a:ext>
            </a:extLst>
          </p:cNvPr>
          <p:cNvSpPr>
            <a:spLocks noGrp="1"/>
          </p:cNvSpPr>
          <p:nvPr>
            <p:ph idx="1"/>
          </p:nvPr>
        </p:nvSpPr>
        <p:spPr>
          <a:xfrm>
            <a:off x="587330" y="1154167"/>
            <a:ext cx="3490062" cy="2497929"/>
          </a:xfrm>
          <a:custGeom>
            <a:avLst/>
            <a:gdLst>
              <a:gd name="connsiteX0" fmla="*/ 0 w 3490062"/>
              <a:gd name="connsiteY0" fmla="*/ 0 h 2497929"/>
              <a:gd name="connsiteX1" fmla="*/ 3490062 w 3490062"/>
              <a:gd name="connsiteY1" fmla="*/ 0 h 2497929"/>
              <a:gd name="connsiteX2" fmla="*/ 3490062 w 3490062"/>
              <a:gd name="connsiteY2" fmla="*/ 2497929 h 2497929"/>
              <a:gd name="connsiteX3" fmla="*/ 0 w 3490062"/>
              <a:gd name="connsiteY3" fmla="*/ 2497929 h 2497929"/>
              <a:gd name="connsiteX4" fmla="*/ 0 w 3490062"/>
              <a:gd name="connsiteY4" fmla="*/ 0 h 2497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062" h="2497929" fill="none" extrusionOk="0">
                <a:moveTo>
                  <a:pt x="0" y="0"/>
                </a:moveTo>
                <a:cubicBezTo>
                  <a:pt x="789983" y="-111659"/>
                  <a:pt x="2650565" y="-128491"/>
                  <a:pt x="3490062" y="0"/>
                </a:cubicBezTo>
                <a:cubicBezTo>
                  <a:pt x="3349785" y="1119089"/>
                  <a:pt x="3593911" y="1410073"/>
                  <a:pt x="3490062" y="2497929"/>
                </a:cubicBezTo>
                <a:cubicBezTo>
                  <a:pt x="2573427" y="2484749"/>
                  <a:pt x="999758" y="2465837"/>
                  <a:pt x="0" y="2497929"/>
                </a:cubicBezTo>
                <a:cubicBezTo>
                  <a:pt x="-114892" y="1986405"/>
                  <a:pt x="20314" y="413171"/>
                  <a:pt x="0" y="0"/>
                </a:cubicBezTo>
                <a:close/>
              </a:path>
              <a:path w="3490062" h="2497929" stroke="0" extrusionOk="0">
                <a:moveTo>
                  <a:pt x="0" y="0"/>
                </a:moveTo>
                <a:cubicBezTo>
                  <a:pt x="571853" y="48574"/>
                  <a:pt x="2522813" y="-12320"/>
                  <a:pt x="3490062" y="0"/>
                </a:cubicBezTo>
                <a:cubicBezTo>
                  <a:pt x="3500968" y="365697"/>
                  <a:pt x="3428074" y="1363503"/>
                  <a:pt x="3490062" y="2497929"/>
                </a:cubicBezTo>
                <a:cubicBezTo>
                  <a:pt x="2959958" y="2372788"/>
                  <a:pt x="1674841" y="2342415"/>
                  <a:pt x="0" y="2497929"/>
                </a:cubicBezTo>
                <a:cubicBezTo>
                  <a:pt x="65986" y="2027445"/>
                  <a:pt x="-40913" y="934869"/>
                  <a:pt x="0" y="0"/>
                </a:cubicBezTo>
                <a:close/>
              </a:path>
            </a:pathLst>
          </a:custGeom>
          <a:ln cap="rnd">
            <a:solidFill>
              <a:schemeClr val="accent1"/>
            </a:solidFill>
            <a:bevel/>
            <a:extLst>
              <a:ext uri="{C807C97D-BFC1-408E-A445-0C87EB9F89A2}">
                <ask:lineSketchStyleProps xmlns:ask="http://schemas.microsoft.com/office/drawing/2018/sketchyshapes" sd="2781283378">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buNone/>
            </a:pPr>
            <a:r>
              <a:rPr lang="en-US" sz="1400" b="1" i="0" dirty="0">
                <a:solidFill>
                  <a:srgbClr val="000000"/>
                </a:solidFill>
                <a:effectLst/>
              </a:rPr>
              <a:t>We respectfully acknowledge the unceded Traditional Coast Salish Lands including the </a:t>
            </a:r>
            <a:r>
              <a:rPr lang="en-US" sz="1400" b="1" i="0" u="sng" dirty="0">
                <a:solidFill>
                  <a:srgbClr val="034575"/>
                </a:solidFill>
                <a:effectLst/>
                <a:hlinkClick r:id="rId4"/>
              </a:rPr>
              <a:t>Tsleil-Waututh</a:t>
            </a:r>
            <a:r>
              <a:rPr lang="en-US" sz="1400" b="1" i="0" dirty="0">
                <a:solidFill>
                  <a:srgbClr val="000000"/>
                </a:solidFill>
                <a:effectLst/>
              </a:rPr>
              <a:t> (</a:t>
            </a:r>
            <a:r>
              <a:rPr lang="en-US" sz="1400" b="1" i="0" dirty="0" err="1">
                <a:solidFill>
                  <a:srgbClr val="000000"/>
                </a:solidFill>
                <a:effectLst/>
              </a:rPr>
              <a:t>səl̓ilw̓ətaʔɬ</a:t>
            </a:r>
            <a:r>
              <a:rPr lang="en-US" sz="1400" b="1" i="0" dirty="0">
                <a:solidFill>
                  <a:srgbClr val="000000"/>
                </a:solidFill>
                <a:effectLst/>
              </a:rPr>
              <a:t>), </a:t>
            </a:r>
            <a:r>
              <a:rPr lang="en-US" sz="1400" b="1" i="0" u="sng" dirty="0">
                <a:solidFill>
                  <a:srgbClr val="034575"/>
                </a:solidFill>
                <a:effectLst/>
                <a:hlinkClick r:id="rId5"/>
              </a:rPr>
              <a:t>Kwikwetlem</a:t>
            </a:r>
            <a:r>
              <a:rPr lang="en-US" sz="1400" b="1" i="0" dirty="0">
                <a:solidFill>
                  <a:srgbClr val="000000"/>
                </a:solidFill>
                <a:effectLst/>
              </a:rPr>
              <a:t> (</a:t>
            </a:r>
            <a:r>
              <a:rPr lang="en-US" sz="1400" b="1" i="0" dirty="0" err="1">
                <a:solidFill>
                  <a:srgbClr val="000000"/>
                </a:solidFill>
                <a:effectLst/>
              </a:rPr>
              <a:t>kʷikʷəƛ̓əm</a:t>
            </a:r>
            <a:r>
              <a:rPr lang="en-US" sz="1400" b="1" i="0" dirty="0">
                <a:solidFill>
                  <a:srgbClr val="000000"/>
                </a:solidFill>
                <a:effectLst/>
              </a:rPr>
              <a:t>), </a:t>
            </a:r>
            <a:r>
              <a:rPr lang="en-US" sz="1400" b="1" i="0" u="sng" dirty="0">
                <a:solidFill>
                  <a:srgbClr val="034575"/>
                </a:solidFill>
                <a:effectLst/>
                <a:hlinkClick r:id="rId6"/>
              </a:rPr>
              <a:t>Squamish</a:t>
            </a:r>
            <a:r>
              <a:rPr lang="en-US" sz="1400" b="1" i="0" dirty="0">
                <a:solidFill>
                  <a:srgbClr val="000000"/>
                </a:solidFill>
                <a:effectLst/>
              </a:rPr>
              <a:t> (Sḵwx̱wú7mesh </a:t>
            </a:r>
            <a:r>
              <a:rPr lang="en-US" sz="1400" b="1" i="0" dirty="0" err="1">
                <a:solidFill>
                  <a:srgbClr val="000000"/>
                </a:solidFill>
                <a:effectLst/>
              </a:rPr>
              <a:t>Úxwumixw</a:t>
            </a:r>
            <a:r>
              <a:rPr lang="en-US" sz="1400" b="1" i="0" dirty="0">
                <a:solidFill>
                  <a:srgbClr val="000000"/>
                </a:solidFill>
                <a:effectLst/>
              </a:rPr>
              <a:t>) and </a:t>
            </a:r>
            <a:r>
              <a:rPr lang="en-US" sz="1400" b="1" i="0" u="sng" dirty="0">
                <a:solidFill>
                  <a:srgbClr val="034575"/>
                </a:solidFill>
                <a:effectLst/>
                <a:hlinkClick r:id="rId7"/>
              </a:rPr>
              <a:t>Musqueam</a:t>
            </a:r>
            <a:r>
              <a:rPr lang="en-US" sz="1400" b="1" i="0" dirty="0">
                <a:solidFill>
                  <a:srgbClr val="000000"/>
                </a:solidFill>
                <a:effectLst/>
              </a:rPr>
              <a:t> (</a:t>
            </a:r>
            <a:r>
              <a:rPr lang="en-US" sz="1400" b="1" i="0" dirty="0" err="1">
                <a:solidFill>
                  <a:srgbClr val="000000"/>
                </a:solidFill>
                <a:effectLst/>
              </a:rPr>
              <a:t>xʷmə</a:t>
            </a:r>
            <a:r>
              <a:rPr lang="el-GR" sz="1400" b="1" i="0" dirty="0">
                <a:solidFill>
                  <a:srgbClr val="000000"/>
                </a:solidFill>
                <a:effectLst/>
              </a:rPr>
              <a:t>θ</a:t>
            </a:r>
            <a:r>
              <a:rPr lang="en-US" sz="1400" b="1" i="0" dirty="0" err="1">
                <a:solidFill>
                  <a:srgbClr val="000000"/>
                </a:solidFill>
                <a:effectLst/>
              </a:rPr>
              <a:t>kʷəy̓əm</a:t>
            </a:r>
            <a:r>
              <a:rPr lang="en-US" sz="1400" b="1" i="0" dirty="0">
                <a:solidFill>
                  <a:srgbClr val="000000"/>
                </a:solidFill>
                <a:effectLst/>
              </a:rPr>
              <a:t>) Nations on which Burnaby Campus is located. </a:t>
            </a:r>
            <a:endParaRPr lang="en-US" sz="1400" b="1" dirty="0"/>
          </a:p>
        </p:txBody>
      </p:sp>
      <p:sp>
        <p:nvSpPr>
          <p:cNvPr id="11" name="Title 1">
            <a:extLst>
              <a:ext uri="{FF2B5EF4-FFF2-40B4-BE49-F238E27FC236}">
                <a16:creationId xmlns:a16="http://schemas.microsoft.com/office/drawing/2014/main" id="{EC2E0A5E-6D5C-469F-B3E4-9B54E973DCB0}"/>
              </a:ext>
            </a:extLst>
          </p:cNvPr>
          <p:cNvSpPr txBox="1">
            <a:spLocks/>
          </p:cNvSpPr>
          <p:nvPr/>
        </p:nvSpPr>
        <p:spPr>
          <a:xfrm>
            <a:off x="-7377" y="2672"/>
            <a:ext cx="5236602"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CC0633"/>
                </a:solidFill>
                <a:effectLst/>
                <a:uLnTx/>
                <a:uFillTx/>
                <a:latin typeface="Trebuchet MS" panose="020B0603020202020204" pitchFamily="34" charset="0"/>
                <a:ea typeface="+mj-ea"/>
                <a:cs typeface="+mj-cs"/>
              </a:rPr>
              <a:t>	</a:t>
            </a:r>
            <a:r>
              <a:rPr kumimoji="0" lang="en-US" sz="2800" b="1" i="0" u="none" strike="noStrike" kern="1200" cap="none" spc="0" normalizeH="0" baseline="0" noProof="0" dirty="0">
                <a:ln>
                  <a:noFill/>
                </a:ln>
                <a:solidFill>
                  <a:srgbClr val="CC0633"/>
                </a:solidFill>
                <a:effectLst/>
                <a:uLnTx/>
                <a:uFillTx/>
                <a:latin typeface="Trebuchet MS" panose="020B0603020202020204" pitchFamily="34" charset="0"/>
                <a:ea typeface="+mj-ea"/>
                <a:cs typeface="+mj-cs"/>
              </a:rPr>
              <a:t>Land Acknowledgment</a:t>
            </a:r>
          </a:p>
        </p:txBody>
      </p:sp>
      <p:sp>
        <p:nvSpPr>
          <p:cNvPr id="9" name="Content Placeholder 2">
            <a:extLst>
              <a:ext uri="{FF2B5EF4-FFF2-40B4-BE49-F238E27FC236}">
                <a16:creationId xmlns:a16="http://schemas.microsoft.com/office/drawing/2014/main" id="{57212B95-BEA5-4D42-977A-A21AF72FB8FC}"/>
              </a:ext>
            </a:extLst>
          </p:cNvPr>
          <p:cNvSpPr txBox="1">
            <a:spLocks/>
          </p:cNvSpPr>
          <p:nvPr/>
        </p:nvSpPr>
        <p:spPr>
          <a:xfrm>
            <a:off x="4285752" y="761898"/>
            <a:ext cx="2560319" cy="19480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000" b="1" i="0" u="none" strike="noStrike" kern="1200" cap="none" spc="0" normalizeH="0" baseline="0" noProof="0" dirty="0">
                <a:ln>
                  <a:noFill/>
                </a:ln>
                <a:solidFill>
                  <a:srgbClr val="1D1D1F"/>
                </a:solidFill>
                <a:effectLst/>
                <a:uLnTx/>
                <a:uFillTx/>
                <a:latin typeface="SF Pro Text"/>
                <a:ea typeface="+mn-ea"/>
                <a:cs typeface="+mn-cs"/>
              </a:rPr>
              <a:t>We encourage you to download the Bill Reid mobile app to learn more about the Indigenous Art at SFU  </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000" b="1" i="0" u="none" strike="noStrike" kern="1200" cap="none" spc="0" normalizeH="0" baseline="0" noProof="0" dirty="0" err="1">
                <a:ln>
                  <a:noFill/>
                </a:ln>
                <a:solidFill>
                  <a:srgbClr val="1D1D1F"/>
                </a:solidFill>
                <a:effectLst/>
                <a:uLnTx/>
                <a:uFillTx/>
                <a:latin typeface="SF Pro Text"/>
                <a:ea typeface="+mn-ea"/>
                <a:cs typeface="+mn-cs"/>
              </a:rPr>
              <a:t>ímesh</a:t>
            </a:r>
            <a:r>
              <a:rPr kumimoji="0" lang="en-US" sz="1000" b="0" i="0" u="none" strike="noStrike" kern="1200" cap="none" spc="0" normalizeH="0" baseline="0" noProof="0" dirty="0">
                <a:ln>
                  <a:noFill/>
                </a:ln>
                <a:solidFill>
                  <a:srgbClr val="1D1D1F"/>
                </a:solidFill>
                <a:effectLst/>
                <a:uLnTx/>
                <a:uFillTx/>
                <a:latin typeface="SF Pro Text"/>
                <a:ea typeface="+mn-ea"/>
                <a:cs typeface="+mn-cs"/>
              </a:rPr>
              <a:t>, meaning "to walk" in Skwxwú7mesh </a:t>
            </a:r>
            <a:r>
              <a:rPr kumimoji="0" lang="en-US" sz="1000" b="0" i="0" u="none" strike="noStrike" kern="1200" cap="none" spc="0" normalizeH="0" baseline="0" noProof="0" dirty="0" err="1">
                <a:ln>
                  <a:noFill/>
                </a:ln>
                <a:solidFill>
                  <a:srgbClr val="1D1D1F"/>
                </a:solidFill>
                <a:effectLst/>
                <a:uLnTx/>
                <a:uFillTx/>
                <a:latin typeface="SF Pro Text"/>
                <a:ea typeface="+mn-ea"/>
                <a:cs typeface="+mn-cs"/>
              </a:rPr>
              <a:t>snichim</a:t>
            </a:r>
            <a:r>
              <a:rPr kumimoji="0" lang="en-US" sz="1000" b="0" i="0" u="none" strike="noStrike" kern="1200" cap="none" spc="0" normalizeH="0" baseline="0" noProof="0" dirty="0">
                <a:ln>
                  <a:noFill/>
                </a:ln>
                <a:solidFill>
                  <a:srgbClr val="1D1D1F"/>
                </a:solidFill>
                <a:effectLst/>
                <a:uLnTx/>
                <a:uFillTx/>
                <a:latin typeface="SF Pro Text"/>
                <a:ea typeface="+mn-ea"/>
                <a:cs typeface="+mn-cs"/>
              </a:rPr>
              <a:t> (Squamish Language), is a mobile app being developed by the Bill Reid Centre for Northwest Coast Studies at Simon Fraser University. The app is a response to the university’s Community Engagement Strategy, and its Aboriginal Strategic Plan, and is intended to be a step, however small, toward decolonizing the university and the surrounding landscape</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9167228-6494-444E-BFFA-0DFC5338F434}"/>
              </a:ext>
            </a:extLst>
          </p:cNvPr>
          <p:cNvPicPr>
            <a:picLocks noChangeAspect="1"/>
          </p:cNvPicPr>
          <p:nvPr/>
        </p:nvPicPr>
        <p:blipFill>
          <a:blip r:embed="rId8"/>
          <a:stretch>
            <a:fillRect/>
          </a:stretch>
        </p:blipFill>
        <p:spPr>
          <a:xfrm>
            <a:off x="6811640" y="510076"/>
            <a:ext cx="1710901" cy="3603368"/>
          </a:xfrm>
          <a:prstGeom prst="rect">
            <a:avLst/>
          </a:prstGeom>
        </p:spPr>
      </p:pic>
    </p:spTree>
    <p:extLst>
      <p:ext uri="{BB962C8B-B14F-4D97-AF65-F5344CB8AC3E}">
        <p14:creationId xmlns:p14="http://schemas.microsoft.com/office/powerpoint/2010/main" val="47170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20</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Selection Criteria – CGS Doctoral</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9" y="709681"/>
            <a:ext cx="3563302" cy="4044697"/>
          </a:xfrm>
          <a:prstGeom prst="rect">
            <a:avLst/>
          </a:prstGeom>
          <a:noFill/>
          <a:ln>
            <a:noFill/>
          </a:ln>
        </p:spPr>
        <p:txBody>
          <a:bodyPr wrap="square" rtlCol="0">
            <a:spAutoFit/>
          </a:bodyPr>
          <a:lstStyle/>
          <a:p>
            <a:r>
              <a:rPr lang="en-US" sz="1400" b="1" dirty="0"/>
              <a:t>Research ability and potential 50%</a:t>
            </a:r>
          </a:p>
          <a:p>
            <a:pPr marL="285750" indent="-285750">
              <a:buFont typeface="Arial" panose="020B0604020202020204" pitchFamily="34" charset="0"/>
              <a:buChar char="•"/>
            </a:pPr>
            <a:endParaRPr lang="en-US" sz="1400" dirty="0"/>
          </a:p>
          <a:p>
            <a:pPr algn="l">
              <a:buFont typeface="Arial" panose="020B0604020202020204" pitchFamily="34" charset="0"/>
              <a:buChar char="•"/>
            </a:pPr>
            <a:r>
              <a:rPr lang="en-US" sz="1050" b="0" i="0" dirty="0">
                <a:solidFill>
                  <a:srgbClr val="333333"/>
                </a:solidFill>
                <a:effectLst/>
                <a:latin typeface="Helvetica Neue"/>
              </a:rPr>
              <a:t> quality of research proposal</a:t>
            </a:r>
          </a:p>
          <a:p>
            <a:pPr marL="742950" lvl="1" indent="-285750" algn="l">
              <a:buFont typeface="Arial" panose="020B0604020202020204" pitchFamily="34" charset="0"/>
              <a:buChar char="•"/>
            </a:pPr>
            <a:r>
              <a:rPr lang="en-US" sz="1050" b="0" i="0" dirty="0">
                <a:solidFill>
                  <a:srgbClr val="333333"/>
                </a:solidFill>
                <a:effectLst/>
                <a:latin typeface="Helvetica Neue"/>
              </a:rPr>
              <a:t>specific, focused and feasible research question(s) and/or</a:t>
            </a:r>
            <a:br>
              <a:rPr lang="en-US" sz="1050" b="0" i="0" dirty="0">
                <a:solidFill>
                  <a:srgbClr val="333333"/>
                </a:solidFill>
                <a:effectLst/>
                <a:latin typeface="Helvetica Neue"/>
              </a:rPr>
            </a:br>
            <a:r>
              <a:rPr lang="en-US" sz="1050" b="0" i="0" dirty="0">
                <a:solidFill>
                  <a:srgbClr val="333333"/>
                </a:solidFill>
                <a:effectLst/>
                <a:latin typeface="Helvetica Neue"/>
              </a:rPr>
              <a:t>objective(s)</a:t>
            </a:r>
          </a:p>
          <a:p>
            <a:pPr marL="742950" lvl="1" indent="-285750" algn="l">
              <a:buFont typeface="Arial" panose="020B0604020202020204" pitchFamily="34" charset="0"/>
              <a:buChar char="•"/>
            </a:pPr>
            <a:r>
              <a:rPr lang="en-US" sz="1050" b="0" i="0" dirty="0">
                <a:solidFill>
                  <a:srgbClr val="333333"/>
                </a:solidFill>
                <a:effectLst/>
                <a:latin typeface="Helvetica Neue"/>
              </a:rPr>
              <a:t>clear description and soundness of the proposed methodology</a:t>
            </a:r>
          </a:p>
          <a:p>
            <a:pPr marL="742950" lvl="1" indent="-285750" algn="l">
              <a:buFont typeface="Arial" panose="020B0604020202020204" pitchFamily="34" charset="0"/>
              <a:buChar char="•"/>
            </a:pPr>
            <a:r>
              <a:rPr lang="en-US" sz="1050" b="0" i="0" dirty="0">
                <a:solidFill>
                  <a:srgbClr val="333333"/>
                </a:solidFill>
                <a:effectLst/>
                <a:latin typeface="Helvetica Neue"/>
              </a:rPr>
              <a:t>significance and expected contributions to research</a:t>
            </a:r>
          </a:p>
          <a:p>
            <a:pPr lvl="1" algn="l"/>
            <a:endParaRPr lang="en-US" sz="1050" b="0" i="0" dirty="0">
              <a:solidFill>
                <a:srgbClr val="333333"/>
              </a:solidFill>
              <a:effectLst/>
              <a:latin typeface="Helvetica Neue"/>
            </a:endParaRPr>
          </a:p>
          <a:p>
            <a:pPr algn="l">
              <a:buFont typeface="Arial" panose="020B0604020202020204" pitchFamily="34" charset="0"/>
              <a:buChar char="•"/>
            </a:pPr>
            <a:r>
              <a:rPr lang="en-US" sz="1050" b="0" i="0" dirty="0">
                <a:solidFill>
                  <a:srgbClr val="333333"/>
                </a:solidFill>
                <a:effectLst/>
                <a:latin typeface="Helvetica Neue"/>
              </a:rPr>
              <a:t> relevant training, such as academic training, lived experience and traditional teachings</a:t>
            </a:r>
          </a:p>
          <a:p>
            <a:pPr algn="l"/>
            <a:endParaRPr lang="en-US" sz="1050" b="0" i="0" dirty="0">
              <a:solidFill>
                <a:srgbClr val="333333"/>
              </a:solidFill>
              <a:effectLst/>
              <a:latin typeface="Helvetica Neue"/>
            </a:endParaRPr>
          </a:p>
          <a:p>
            <a:pPr algn="l">
              <a:buFont typeface="Arial" panose="020B0604020202020204" pitchFamily="34" charset="0"/>
              <a:buChar char="•"/>
            </a:pPr>
            <a:r>
              <a:rPr lang="en-US" sz="1050" b="0" i="0" dirty="0">
                <a:solidFill>
                  <a:srgbClr val="333333"/>
                </a:solidFill>
                <a:effectLst/>
                <a:latin typeface="Helvetica Neue"/>
              </a:rPr>
              <a:t> demonstration of ability and potential to carry out proposed research relative to the stage of study, lived experience and knowledge systems</a:t>
            </a:r>
          </a:p>
          <a:p>
            <a:pPr algn="l"/>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10" name="TextBox 9">
            <a:extLst>
              <a:ext uri="{FF2B5EF4-FFF2-40B4-BE49-F238E27FC236}">
                <a16:creationId xmlns:a16="http://schemas.microsoft.com/office/drawing/2014/main" id="{5C69A2EE-0C77-4DDF-A9DA-54F3BB3963E1}"/>
              </a:ext>
            </a:extLst>
          </p:cNvPr>
          <p:cNvSpPr txBox="1"/>
          <p:nvPr/>
        </p:nvSpPr>
        <p:spPr>
          <a:xfrm>
            <a:off x="4221694" y="711953"/>
            <a:ext cx="3215284" cy="3506088"/>
          </a:xfrm>
          <a:prstGeom prst="rect">
            <a:avLst/>
          </a:prstGeom>
          <a:noFill/>
          <a:ln>
            <a:noFill/>
          </a:ln>
        </p:spPr>
        <p:txBody>
          <a:bodyPr wrap="square" rtlCol="0">
            <a:spAutoFit/>
          </a:bodyPr>
          <a:lstStyle/>
          <a:p>
            <a:r>
              <a:rPr lang="en-US" sz="1400" b="1" dirty="0"/>
              <a:t>Relevant experience and achievements obtained within and beyond academia 50%</a:t>
            </a:r>
          </a:p>
          <a:p>
            <a:pPr marL="285750" indent="-285750">
              <a:buFont typeface="Arial" panose="020B0604020202020204" pitchFamily="34" charset="0"/>
              <a:buChar char="•"/>
            </a:pPr>
            <a:endParaRPr lang="en-US" sz="1400" dirty="0"/>
          </a:p>
          <a:p>
            <a:pPr algn="l">
              <a:buFont typeface="Arial" panose="020B0604020202020204" pitchFamily="34" charset="0"/>
              <a:buChar char="•"/>
            </a:pPr>
            <a:r>
              <a:rPr lang="en-US" sz="1050" b="0" i="0" dirty="0">
                <a:solidFill>
                  <a:srgbClr val="333333"/>
                </a:solidFill>
                <a:effectLst/>
                <a:latin typeface="Helvetica Neue"/>
              </a:rPr>
              <a:t> scholarships, awards and distinctions</a:t>
            </a:r>
          </a:p>
          <a:p>
            <a:pPr lvl="1" algn="l"/>
            <a:endParaRPr lang="en-US" sz="1050" b="0" i="0" dirty="0">
              <a:solidFill>
                <a:srgbClr val="333333"/>
              </a:solidFill>
              <a:effectLst/>
              <a:latin typeface="Helvetica Neue"/>
            </a:endParaRPr>
          </a:p>
          <a:p>
            <a:pPr algn="l">
              <a:buFont typeface="Arial" panose="020B0604020202020204" pitchFamily="34" charset="0"/>
              <a:buChar char="•"/>
            </a:pPr>
            <a:r>
              <a:rPr lang="en-US" sz="1050" b="0" i="0" dirty="0">
                <a:solidFill>
                  <a:srgbClr val="333333"/>
                </a:solidFill>
                <a:effectLst/>
                <a:latin typeface="Helvetica Neue"/>
              </a:rPr>
              <a:t> academic records (i.e. transcripts)</a:t>
            </a:r>
          </a:p>
          <a:p>
            <a:pPr algn="l"/>
            <a:endParaRPr lang="en-US" sz="1050" b="0" i="0" dirty="0">
              <a:solidFill>
                <a:srgbClr val="333333"/>
              </a:solidFill>
              <a:effectLst/>
              <a:latin typeface="Helvetica Neue"/>
            </a:endParaRPr>
          </a:p>
          <a:p>
            <a:pPr algn="l">
              <a:buFont typeface="Arial" panose="020B0604020202020204" pitchFamily="34" charset="0"/>
              <a:buChar char="•"/>
            </a:pPr>
            <a:r>
              <a:rPr lang="en-US" sz="1050" b="0" i="0" dirty="0">
                <a:solidFill>
                  <a:srgbClr val="333333"/>
                </a:solidFill>
                <a:effectLst/>
                <a:latin typeface="Helvetica Neue"/>
              </a:rPr>
              <a:t> professional, academic and extracurricular activities as well as collaborations with supervisors, colleagues, peers, students, and members of the community, such as teaching, mentoring, supervising, etc.</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3" name="TextBox 2">
            <a:extLst>
              <a:ext uri="{FF2B5EF4-FFF2-40B4-BE49-F238E27FC236}">
                <a16:creationId xmlns:a16="http://schemas.microsoft.com/office/drawing/2014/main" id="{B413CAA0-7B02-4333-9B16-C589941BB4FE}"/>
              </a:ext>
            </a:extLst>
          </p:cNvPr>
          <p:cNvSpPr txBox="1"/>
          <p:nvPr/>
        </p:nvSpPr>
        <p:spPr>
          <a:xfrm>
            <a:off x="394549" y="3882788"/>
            <a:ext cx="6470554" cy="369332"/>
          </a:xfrm>
          <a:prstGeom prst="rect">
            <a:avLst/>
          </a:prstGeom>
          <a:noFill/>
        </p:spPr>
        <p:txBody>
          <a:bodyPr wrap="none" rtlCol="0">
            <a:spAutoFit/>
          </a:bodyPr>
          <a:lstStyle/>
          <a:p>
            <a:r>
              <a:rPr lang="en-US" dirty="0"/>
              <a:t>Visit their </a:t>
            </a:r>
            <a:r>
              <a:rPr lang="en-US" dirty="0">
                <a:hlinkClick r:id="rId4"/>
              </a:rPr>
              <a:t>website here </a:t>
            </a:r>
            <a:r>
              <a:rPr lang="en-US" dirty="0"/>
              <a:t>for full description of the selection criteria. </a:t>
            </a:r>
          </a:p>
        </p:txBody>
      </p:sp>
    </p:spTree>
    <p:extLst>
      <p:ext uri="{BB962C8B-B14F-4D97-AF65-F5344CB8AC3E}">
        <p14:creationId xmlns:p14="http://schemas.microsoft.com/office/powerpoint/2010/main" val="336054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21</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Tips</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6123483" cy="3344505"/>
          </a:xfrm>
          <a:prstGeom prst="rect">
            <a:avLst/>
          </a:prstGeom>
          <a:noFill/>
          <a:ln>
            <a:noFill/>
          </a:ln>
        </p:spPr>
        <p:txBody>
          <a:bodyPr wrap="square" rtlCol="0">
            <a:spAutoFit/>
          </a:bodyPr>
          <a:lstStyle/>
          <a:p>
            <a:r>
              <a:rPr lang="en-US" sz="1400" b="1" dirty="0"/>
              <a:t>Transcripts</a:t>
            </a:r>
          </a:p>
          <a:p>
            <a:pPr marL="285750" indent="-285750">
              <a:buFont typeface="Arial" panose="020B0604020202020204" pitchFamily="34" charset="0"/>
              <a:buChar char="•"/>
            </a:pPr>
            <a:endParaRPr lang="en-US" sz="1400" dirty="0"/>
          </a:p>
          <a:p>
            <a:pPr marL="0" indent="0">
              <a:buNone/>
            </a:pPr>
            <a:r>
              <a:rPr lang="en-CA" sz="1400" dirty="0">
                <a:cs typeface="Times New Roman" panose="02020603050405020304" pitchFamily="18" charset="0"/>
              </a:rPr>
              <a:t>Order official transcripts early – you will need to scan and upload into 1 PDF</a:t>
            </a:r>
            <a:r>
              <a:rPr lang="en-US" sz="1400" b="1" dirty="0">
                <a:cs typeface="Times New Roman" panose="02020603050405020304" pitchFamily="18" charset="0"/>
              </a:rPr>
              <a:t>, except </a:t>
            </a:r>
            <a:r>
              <a:rPr lang="en-US" sz="1400" dirty="0">
                <a:cs typeface="Times New Roman" panose="02020603050405020304" pitchFamily="18" charset="0"/>
              </a:rPr>
              <a:t>for the Vanier. Our office would be the one to upload the official transcripts for the Vanier competition.</a:t>
            </a:r>
          </a:p>
          <a:p>
            <a:pPr marL="0" indent="0">
              <a:buNone/>
            </a:pPr>
            <a:endParaRPr lang="en-US" sz="1400" b="1" dirty="0">
              <a:cs typeface="Times New Roman" panose="02020603050405020304" pitchFamily="18" charset="0"/>
            </a:endParaRPr>
          </a:p>
          <a:p>
            <a:pPr marL="0" indent="0">
              <a:buNone/>
            </a:pPr>
            <a:r>
              <a:rPr lang="en-US" sz="1400" dirty="0">
                <a:cs typeface="Times New Roman" panose="02020603050405020304" pitchFamily="18" charset="0"/>
              </a:rPr>
              <a:t>Although the Tri-Agency has been flexible regarding official vs. non-official transcripts over the past few years due to COVID, all transcripts will still need to be verified by our office to make sure that they are acceptable by the Tri-Agency. </a:t>
            </a:r>
            <a:endParaRPr lang="en-CA" sz="1400" dirty="0">
              <a:cs typeface="Times New Roman" panose="02020603050405020304" pitchFamily="18" charset="0"/>
            </a:endParaRP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85776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22</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Tips</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780855"/>
            <a:ext cx="8660742" cy="4637167"/>
          </a:xfrm>
          <a:prstGeom prst="rect">
            <a:avLst/>
          </a:prstGeom>
          <a:noFill/>
          <a:ln>
            <a:noFill/>
          </a:ln>
        </p:spPr>
        <p:txBody>
          <a:bodyPr wrap="square" rtlCol="0">
            <a:spAutoFit/>
          </a:bodyPr>
          <a:lstStyle/>
          <a:p>
            <a:pPr marL="0" indent="0">
              <a:buNone/>
            </a:pPr>
            <a:r>
              <a:rPr lang="en-CA" sz="1400" b="1" dirty="0">
                <a:cs typeface="Times New Roman" panose="02020603050405020304" pitchFamily="18" charset="0"/>
              </a:rPr>
              <a:t>Referees:</a:t>
            </a:r>
          </a:p>
          <a:p>
            <a:pPr marL="0" indent="0">
              <a:buNone/>
            </a:pPr>
            <a:endParaRPr lang="en-CA" sz="1400" b="1" dirty="0">
              <a:cs typeface="Times New Roman" panose="02020603050405020304" pitchFamily="18" charset="0"/>
            </a:endParaRPr>
          </a:p>
          <a:p>
            <a:pPr marL="285750" indent="-285750">
              <a:buFont typeface="Arial" panose="020B0604020202020204" pitchFamily="34" charset="0"/>
              <a:buChar char="•"/>
            </a:pPr>
            <a:r>
              <a:rPr lang="en-CA" sz="1400" dirty="0">
                <a:cs typeface="Times New Roman" panose="02020603050405020304" pitchFamily="18" charset="0"/>
              </a:rPr>
              <a:t>They need to be able to provide concrete examples of your experiences that aligns with the evaluation criteria</a:t>
            </a:r>
          </a:p>
          <a:p>
            <a:pPr marL="285750" indent="-285750">
              <a:buFont typeface="Arial" panose="020B0604020202020204" pitchFamily="34" charset="0"/>
              <a:buChar char="•"/>
            </a:pPr>
            <a:r>
              <a:rPr lang="en-CA" sz="1400" dirty="0">
                <a:cs typeface="Times New Roman" panose="02020603050405020304" pitchFamily="18" charset="0"/>
              </a:rPr>
              <a:t>One referee should be from a person very familiar with your research and other abilities, i.e. current academic supervisor. Second referee should be from a person who’s also familiar with your research and other abilities to provide a meaningful commentary</a:t>
            </a:r>
          </a:p>
          <a:p>
            <a:pPr marL="742950" lvl="1" indent="-285750">
              <a:buFont typeface="Arial" panose="020B0604020202020204" pitchFamily="34" charset="0"/>
              <a:buChar char="•"/>
            </a:pPr>
            <a:r>
              <a:rPr lang="en-CA" sz="1400" dirty="0">
                <a:cs typeface="Times New Roman" panose="02020603050405020304" pitchFamily="18" charset="0"/>
              </a:rPr>
              <a:t>If your current or past supervisor is unable to provide you with a report on the applicant, you may use the “Special Circumstance” section to provide an explanation, depending on the competition.</a:t>
            </a:r>
          </a:p>
          <a:p>
            <a:pPr marL="742950" lvl="1" indent="-285750">
              <a:buFont typeface="Arial" panose="020B0604020202020204" pitchFamily="34" charset="0"/>
              <a:buChar char="•"/>
            </a:pPr>
            <a:endParaRPr lang="en-CA" sz="1400" dirty="0">
              <a:cs typeface="Times New Roman" panose="02020603050405020304" pitchFamily="18" charset="0"/>
            </a:endParaRPr>
          </a:p>
          <a:p>
            <a:pPr marL="742950" lvl="1" indent="-285750">
              <a:buFont typeface="Arial" panose="020B0604020202020204" pitchFamily="34" charset="0"/>
              <a:buChar char="•"/>
            </a:pPr>
            <a:r>
              <a:rPr lang="en-CA" sz="1400" dirty="0">
                <a:cs typeface="Times New Roman" panose="02020603050405020304" pitchFamily="18" charset="0"/>
              </a:rPr>
              <a:t>Advise referees to use </a:t>
            </a:r>
            <a:r>
              <a:rPr lang="en-US" sz="1400" dirty="0">
                <a:cs typeface="Times New Roman" panose="02020603050405020304" pitchFamily="18" charset="0"/>
              </a:rPr>
              <a:t>inclusive language (e.g. “the applicant” or “they” instead of “he/she”) to help with unconscious bias during the evaluation process.</a:t>
            </a:r>
          </a:p>
          <a:p>
            <a:pPr lvl="1"/>
            <a:endParaRPr lang="en-CA" sz="1400" dirty="0">
              <a:cs typeface="Times New Roman" panose="02020603050405020304" pitchFamily="18" charset="0"/>
            </a:endParaRPr>
          </a:p>
          <a:p>
            <a:pPr marL="285750" indent="-285750">
              <a:buFont typeface="Arial" panose="020B0604020202020204" pitchFamily="34" charset="0"/>
              <a:buChar char="•"/>
            </a:pPr>
            <a:r>
              <a:rPr lang="en-CA" sz="1400" dirty="0">
                <a:cs typeface="Times New Roman" panose="02020603050405020304" pitchFamily="18" charset="0"/>
              </a:rPr>
              <a:t>Applicants will not be able to submit application without both letters – inform your referees to complete their reference letters before the SFU internal deadline (for doctoral competitions), but for the CGS M, the student’s deadline is December 1 to submit a complete application. </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3390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23</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Tips</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780855"/>
            <a:ext cx="8660742" cy="1836400"/>
          </a:xfrm>
          <a:prstGeom prst="rect">
            <a:avLst/>
          </a:prstGeom>
          <a:noFill/>
          <a:ln>
            <a:noFill/>
          </a:ln>
        </p:spPr>
        <p:txBody>
          <a:bodyPr wrap="square" rtlCol="0">
            <a:spAutoFit/>
          </a:bodyPr>
          <a:lstStyle/>
          <a:p>
            <a:pPr marL="0" indent="0">
              <a:buNone/>
            </a:pPr>
            <a:r>
              <a:rPr lang="en-US" sz="1400" b="1" dirty="0">
                <a:cs typeface="Times New Roman" panose="02020603050405020304" pitchFamily="18" charset="0"/>
              </a:rPr>
              <a:t>EDI/Indigenous Considerations</a:t>
            </a:r>
          </a:p>
          <a:p>
            <a:pPr marL="0" indent="0">
              <a:buNone/>
            </a:pPr>
            <a:endParaRPr lang="en-US" sz="1400" b="1" dirty="0">
              <a:cs typeface="Times New Roman" panose="02020603050405020304" pitchFamily="18" charset="0"/>
            </a:endParaRPr>
          </a:p>
          <a:p>
            <a:pPr marL="0" indent="0">
              <a:buNone/>
            </a:pPr>
            <a:r>
              <a:rPr lang="en-CA" sz="1400" dirty="0">
                <a:cs typeface="Times New Roman" panose="02020603050405020304" pitchFamily="18" charset="0"/>
              </a:rPr>
              <a:t>NSERC Guidelines can be found </a:t>
            </a:r>
            <a:r>
              <a:rPr lang="en-CA" sz="1400" dirty="0">
                <a:cs typeface="Times New Roman" panose="02020603050405020304" pitchFamily="18" charset="0"/>
                <a:hlinkClick r:id="rId4"/>
              </a:rPr>
              <a:t>here</a:t>
            </a:r>
            <a:r>
              <a:rPr lang="en-CA" sz="1400" dirty="0">
                <a:cs typeface="Times New Roman" panose="02020603050405020304" pitchFamily="18" charset="0"/>
              </a:rPr>
              <a:t>.</a:t>
            </a:r>
          </a:p>
          <a:p>
            <a:endParaRPr lang="en-US" sz="1400" dirty="0"/>
          </a:p>
          <a:p>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pic>
        <p:nvPicPr>
          <p:cNvPr id="3" name="Picture 2">
            <a:extLst>
              <a:ext uri="{FF2B5EF4-FFF2-40B4-BE49-F238E27FC236}">
                <a16:creationId xmlns:a16="http://schemas.microsoft.com/office/drawing/2014/main" id="{EE3E705F-DE76-443D-A247-54D0B388EF44}"/>
              </a:ext>
            </a:extLst>
          </p:cNvPr>
          <p:cNvPicPr>
            <a:picLocks noChangeAspect="1"/>
          </p:cNvPicPr>
          <p:nvPr/>
        </p:nvPicPr>
        <p:blipFill>
          <a:blip r:embed="rId5"/>
          <a:stretch>
            <a:fillRect/>
          </a:stretch>
        </p:blipFill>
        <p:spPr>
          <a:xfrm>
            <a:off x="394547" y="1637969"/>
            <a:ext cx="4105265" cy="2805179"/>
          </a:xfrm>
          <a:prstGeom prst="rect">
            <a:avLst/>
          </a:prstGeom>
        </p:spPr>
      </p:pic>
      <p:sp>
        <p:nvSpPr>
          <p:cNvPr id="4" name="TextBox 3">
            <a:extLst>
              <a:ext uri="{FF2B5EF4-FFF2-40B4-BE49-F238E27FC236}">
                <a16:creationId xmlns:a16="http://schemas.microsoft.com/office/drawing/2014/main" id="{A69C7C27-EAF4-4979-8A8B-885973A66A0B}"/>
              </a:ext>
            </a:extLst>
          </p:cNvPr>
          <p:cNvSpPr txBox="1"/>
          <p:nvPr/>
        </p:nvSpPr>
        <p:spPr>
          <a:xfrm>
            <a:off x="4572000" y="780855"/>
            <a:ext cx="4231158" cy="707886"/>
          </a:xfrm>
          <a:prstGeom prst="rect">
            <a:avLst/>
          </a:prstGeom>
          <a:noFill/>
        </p:spPr>
        <p:txBody>
          <a:bodyPr wrap="none" rtlCol="0">
            <a:spAutoFit/>
          </a:bodyPr>
          <a:lstStyle/>
          <a:p>
            <a:r>
              <a:rPr lang="en-US" sz="1400" b="1" dirty="0"/>
              <a:t>Indigenous Considerations</a:t>
            </a:r>
          </a:p>
          <a:p>
            <a:endParaRPr lang="en-US" sz="1400" dirty="0"/>
          </a:p>
          <a:p>
            <a:r>
              <a:rPr lang="en-US" sz="1200" dirty="0">
                <a:hlinkClick r:id="rId6"/>
              </a:rPr>
              <a:t>https://ethics.gc.ca/eng/policy-politique_tcps2-eptc2_2022.html</a:t>
            </a:r>
            <a:r>
              <a:rPr lang="en-US" sz="1200" dirty="0"/>
              <a:t> </a:t>
            </a:r>
          </a:p>
        </p:txBody>
      </p:sp>
      <p:sp>
        <p:nvSpPr>
          <p:cNvPr id="6" name="TextBox 5">
            <a:extLst>
              <a:ext uri="{FF2B5EF4-FFF2-40B4-BE49-F238E27FC236}">
                <a16:creationId xmlns:a16="http://schemas.microsoft.com/office/drawing/2014/main" id="{7CD23F62-14E8-46A3-AC5D-9492EB42CAC7}"/>
              </a:ext>
            </a:extLst>
          </p:cNvPr>
          <p:cNvSpPr txBox="1"/>
          <p:nvPr/>
        </p:nvSpPr>
        <p:spPr>
          <a:xfrm>
            <a:off x="4644188" y="1907449"/>
            <a:ext cx="1876860" cy="769441"/>
          </a:xfrm>
          <a:prstGeom prst="rect">
            <a:avLst/>
          </a:prstGeom>
          <a:noFill/>
        </p:spPr>
        <p:txBody>
          <a:bodyPr wrap="none" rtlCol="0">
            <a:spAutoFit/>
          </a:bodyPr>
          <a:lstStyle/>
          <a:p>
            <a:r>
              <a:rPr lang="en-US" sz="1400" b="1" dirty="0"/>
              <a:t>Black Scholars Funding</a:t>
            </a:r>
          </a:p>
          <a:p>
            <a:endParaRPr lang="en-US" dirty="0"/>
          </a:p>
          <a:p>
            <a:r>
              <a:rPr lang="en-US" sz="1200" dirty="0"/>
              <a:t>FAQs can be found </a:t>
            </a:r>
            <a:r>
              <a:rPr lang="en-US" sz="1200" dirty="0">
                <a:hlinkClick r:id="rId7"/>
              </a:rPr>
              <a:t>here.</a:t>
            </a:r>
            <a:r>
              <a:rPr lang="en-US" sz="1200" dirty="0"/>
              <a:t> </a:t>
            </a:r>
          </a:p>
        </p:txBody>
      </p:sp>
    </p:spTree>
    <p:extLst>
      <p:ext uri="{BB962C8B-B14F-4D97-AF65-F5344CB8AC3E}">
        <p14:creationId xmlns:p14="http://schemas.microsoft.com/office/powerpoint/2010/main" val="333963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24</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Common Mistakes</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780855"/>
            <a:ext cx="8660742" cy="269817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a:t>Applicants don’t follow the presentation standards and attachments, therefore the system give an error message when trying to upload a document.</a:t>
            </a:r>
          </a:p>
          <a:p>
            <a:pPr marL="285750" indent="-285750">
              <a:buFont typeface="Arial" panose="020B0604020202020204" pitchFamily="34" charset="0"/>
              <a:buChar char="•"/>
            </a:pPr>
            <a:r>
              <a:rPr lang="en-US" sz="1400" dirty="0"/>
              <a:t>Research proposal:</a:t>
            </a:r>
          </a:p>
          <a:p>
            <a:pPr marL="742950" lvl="1" indent="-285750">
              <a:buFont typeface="Arial" panose="020B0604020202020204" pitchFamily="34" charset="0"/>
              <a:buChar char="•"/>
            </a:pPr>
            <a:r>
              <a:rPr lang="en-US" sz="1400" dirty="0"/>
              <a:t>Wrote too much under the background section, should not be more than 1/3 of the page.</a:t>
            </a:r>
          </a:p>
          <a:p>
            <a:pPr marL="742950" lvl="1" indent="-285750">
              <a:buFont typeface="Arial" panose="020B0604020202020204" pitchFamily="34" charset="0"/>
              <a:buChar char="•"/>
            </a:pPr>
            <a:r>
              <a:rPr lang="en-US" sz="1400" dirty="0"/>
              <a:t>Methodology is weak – not enough information on how the research will be carried and whether it’s feasible within the time period of their study.</a:t>
            </a:r>
          </a:p>
          <a:p>
            <a:pPr marL="742950" lvl="1" indent="-285750">
              <a:buFont typeface="Arial" panose="020B0604020202020204" pitchFamily="34" charset="0"/>
              <a:buChar char="•"/>
            </a:pPr>
            <a:r>
              <a:rPr lang="en-US" sz="1400" dirty="0"/>
              <a:t>Too much jargon or too technical – the proposal needs to be written in a lay person language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420020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2" y="1797517"/>
            <a:ext cx="9154660" cy="1484473"/>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pic>
        <p:nvPicPr>
          <p:cNvPr id="9" name="Picture 9">
            <a:extLst>
              <a:ext uri="{FF2B5EF4-FFF2-40B4-BE49-F238E27FC236}">
                <a16:creationId xmlns:a16="http://schemas.microsoft.com/office/drawing/2014/main" id="{921D0498-7F21-A6F3-E0A5-FCD05B14837F}"/>
              </a:ext>
            </a:extLst>
          </p:cNvPr>
          <p:cNvPicPr>
            <a:picLocks noChangeAspect="1"/>
          </p:cNvPicPr>
          <p:nvPr/>
        </p:nvPicPr>
        <p:blipFill rotWithShape="1">
          <a:blip r:embed="rId3"/>
          <a:srcRect l="102" t="19243" r="9741" b="37587"/>
          <a:stretch/>
        </p:blipFill>
        <p:spPr>
          <a:xfrm>
            <a:off x="4002921" y="0"/>
            <a:ext cx="5125604" cy="1712173"/>
          </a:xfrm>
          <a:prstGeom prst="rect">
            <a:avLst/>
          </a:prstGeom>
        </p:spPr>
      </p:pic>
      <p:sp>
        <p:nvSpPr>
          <p:cNvPr id="4" name="Rectangle 3"/>
          <p:cNvSpPr/>
          <p:nvPr/>
        </p:nvSpPr>
        <p:spPr>
          <a:xfrm>
            <a:off x="195091" y="1888492"/>
            <a:ext cx="6724902" cy="1058303"/>
          </a:xfrm>
          <a:prstGeom prst="rect">
            <a:avLst/>
          </a:prstGeom>
        </p:spPr>
        <p:txBody>
          <a:bodyPr wrap="square">
            <a:spAutoFit/>
          </a:bodyPr>
          <a:lstStyle/>
          <a:p>
            <a:pPr>
              <a:lnSpc>
                <a:spcPct val="150000"/>
              </a:lnSpc>
            </a:pPr>
            <a:r>
              <a:rPr lang="en-US" sz="2400" b="1" dirty="0">
                <a:solidFill>
                  <a:schemeClr val="bg1"/>
                </a:solidFill>
              </a:rPr>
              <a:t>Questions for Graduate Studies? </a:t>
            </a:r>
            <a:br>
              <a:rPr lang="en-US" sz="3200" dirty="0">
                <a:solidFill>
                  <a:schemeClr val="bg1"/>
                </a:solidFill>
              </a:rPr>
            </a:br>
            <a:endParaRPr lang="en-US" sz="2000" b="1" dirty="0">
              <a:solidFill>
                <a:schemeClr val="bg1"/>
              </a:solidFill>
              <a:latin typeface="Arial"/>
              <a:cs typeface="Arial"/>
            </a:endParaRPr>
          </a:p>
        </p:txBody>
      </p:sp>
      <p:pic>
        <p:nvPicPr>
          <p:cNvPr id="10" name="Picture 10">
            <a:extLst>
              <a:ext uri="{FF2B5EF4-FFF2-40B4-BE49-F238E27FC236}">
                <a16:creationId xmlns:a16="http://schemas.microsoft.com/office/drawing/2014/main" id="{50EBE126-15D4-2F4A-3816-EF613B85DA40}"/>
              </a:ext>
            </a:extLst>
          </p:cNvPr>
          <p:cNvPicPr>
            <a:picLocks noChangeAspect="1"/>
          </p:cNvPicPr>
          <p:nvPr/>
        </p:nvPicPr>
        <p:blipFill rotWithShape="1">
          <a:blip r:embed="rId4"/>
          <a:srcRect t="10265" r="-440" b="21691"/>
          <a:stretch/>
        </p:blipFill>
        <p:spPr>
          <a:xfrm>
            <a:off x="10836" y="0"/>
            <a:ext cx="3795136" cy="1712173"/>
          </a:xfrm>
          <a:prstGeom prst="rect">
            <a:avLst/>
          </a:prstGeom>
        </p:spPr>
      </p:pic>
      <p:graphicFrame>
        <p:nvGraphicFramePr>
          <p:cNvPr id="2" name="Table 7">
            <a:extLst>
              <a:ext uri="{FF2B5EF4-FFF2-40B4-BE49-F238E27FC236}">
                <a16:creationId xmlns:a16="http://schemas.microsoft.com/office/drawing/2014/main" id="{DE7F1E5D-EB4A-47C7-8CBF-5758F842E04E}"/>
              </a:ext>
            </a:extLst>
          </p:cNvPr>
          <p:cNvGraphicFramePr>
            <a:graphicFrameLocks noGrp="1"/>
          </p:cNvGraphicFramePr>
          <p:nvPr>
            <p:extLst>
              <p:ext uri="{D42A27DB-BD31-4B8C-83A1-F6EECF244321}">
                <p14:modId xmlns:p14="http://schemas.microsoft.com/office/powerpoint/2010/main" val="1435275667"/>
              </p:ext>
            </p:extLst>
          </p:nvPr>
        </p:nvGraphicFramePr>
        <p:xfrm>
          <a:off x="10835" y="3372965"/>
          <a:ext cx="9117689" cy="1676400"/>
        </p:xfrm>
        <a:graphic>
          <a:graphicData uri="http://schemas.openxmlformats.org/drawingml/2006/table">
            <a:tbl>
              <a:tblPr firstRow="1" bandRow="1">
                <a:tableStyleId>{5C22544A-7EE6-4342-B048-85BDC9FD1C3A}</a:tableStyleId>
              </a:tblPr>
              <a:tblGrid>
                <a:gridCol w="3039230">
                  <a:extLst>
                    <a:ext uri="{9D8B030D-6E8A-4147-A177-3AD203B41FA5}">
                      <a16:colId xmlns:a16="http://schemas.microsoft.com/office/drawing/2014/main" val="2127302793"/>
                    </a:ext>
                  </a:extLst>
                </a:gridCol>
                <a:gridCol w="3387712">
                  <a:extLst>
                    <a:ext uri="{9D8B030D-6E8A-4147-A177-3AD203B41FA5}">
                      <a16:colId xmlns:a16="http://schemas.microsoft.com/office/drawing/2014/main" val="1662020736"/>
                    </a:ext>
                  </a:extLst>
                </a:gridCol>
                <a:gridCol w="2690747">
                  <a:extLst>
                    <a:ext uri="{9D8B030D-6E8A-4147-A177-3AD203B41FA5}">
                      <a16:colId xmlns:a16="http://schemas.microsoft.com/office/drawing/2014/main" val="13621925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Award Drop in Sessions</a:t>
                      </a:r>
                    </a:p>
                    <a:p>
                      <a:r>
                        <a:rPr lang="en-US" sz="1400" b="0" i="0" kern="1200" dirty="0">
                          <a:solidFill>
                            <a:schemeClr val="lt1"/>
                          </a:solidFill>
                          <a:effectLst/>
                          <a:latin typeface="+mn-lt"/>
                          <a:ea typeface="+mn-ea"/>
                          <a:cs typeface="+mn-cs"/>
                        </a:rPr>
                        <a:t>July 29 - September 16 Mondays  10 – 12 noon</a:t>
                      </a:r>
                    </a:p>
                    <a:p>
                      <a:r>
                        <a:rPr lang="en-US" sz="1400" b="0" i="0" kern="1200" dirty="0">
                          <a:solidFill>
                            <a:schemeClr val="lt1"/>
                          </a:solidFill>
                          <a:effectLst/>
                          <a:latin typeface="+mn-lt"/>
                          <a:ea typeface="+mn-ea"/>
                          <a:cs typeface="+mn-cs"/>
                        </a:rPr>
                        <a:t>Zoom: </a:t>
                      </a:r>
                      <a:r>
                        <a:rPr lang="en-US" sz="1400" b="0" i="0" u="sng" kern="1200" dirty="0">
                          <a:solidFill>
                            <a:schemeClr val="bg1"/>
                          </a:solidFill>
                          <a:effectLst/>
                          <a:latin typeface="+mn-lt"/>
                          <a:ea typeface="+mn-ea"/>
                          <a:cs typeface="+mn-cs"/>
                          <a:hlinkClick r:id="rId5">
                            <a:extLst>
                              <a:ext uri="{A12FA001-AC4F-418D-AE19-62706E023703}">
                                <ahyp:hlinkClr xmlns:ahyp="http://schemas.microsoft.com/office/drawing/2018/hyperlinkcolor" val="tx"/>
                              </a:ext>
                            </a:extLst>
                          </a:hlinkClick>
                        </a:rPr>
                        <a:t>https://sfu.zoom.us/j/8782550629</a:t>
                      </a:r>
                      <a:br>
                        <a:rPr lang="en-US" sz="1400" b="0" i="0" kern="1200" dirty="0">
                          <a:solidFill>
                            <a:schemeClr val="lt1"/>
                          </a:solidFill>
                          <a:effectLst/>
                          <a:latin typeface="+mn-lt"/>
                          <a:ea typeface="+mn-ea"/>
                          <a:cs typeface="+mn-cs"/>
                        </a:rPr>
                      </a:br>
                      <a:r>
                        <a:rPr lang="en-US" sz="1400" b="0" i="0" kern="1200" dirty="0">
                          <a:solidFill>
                            <a:schemeClr val="lt1"/>
                          </a:solidFill>
                          <a:effectLst/>
                          <a:latin typeface="+mn-lt"/>
                          <a:ea typeface="+mn-ea"/>
                          <a:cs typeface="+mn-cs"/>
                        </a:rPr>
                        <a:t>Meeting ID: 878 255 0629</a:t>
                      </a:r>
                    </a:p>
                    <a:p>
                      <a:endParaRPr lang="en-US" dirty="0"/>
                    </a:p>
                  </a:txBody>
                  <a:tcPr>
                    <a:solidFill>
                      <a:schemeClr val="bg1">
                        <a:lumMod val="50000"/>
                      </a:schemeClr>
                    </a:solidFill>
                  </a:tcPr>
                </a:tc>
                <a:tc>
                  <a:txBody>
                    <a:bodyPr/>
                    <a:lstStyle/>
                    <a:p>
                      <a:r>
                        <a:rPr lang="en-US" sz="1600" dirty="0"/>
                        <a:t>Sample Document Library</a:t>
                      </a:r>
                    </a:p>
                    <a:p>
                      <a:r>
                        <a:rPr lang="en-US" sz="1400" b="0" dirty="0"/>
                        <a:t>Access award winning applications, CVs, proposals </a:t>
                      </a:r>
                      <a:r>
                        <a:rPr lang="en-US" sz="1400" b="0" dirty="0" err="1"/>
                        <a:t>etc</a:t>
                      </a:r>
                      <a:r>
                        <a:rPr lang="en-US" sz="1400" b="0" dirty="0"/>
                        <a:t> </a:t>
                      </a:r>
                    </a:p>
                    <a:p>
                      <a:r>
                        <a:rPr lang="en-US" sz="1400" b="0" dirty="0"/>
                        <a:t>(SFU log in required): </a:t>
                      </a:r>
                    </a:p>
                    <a:p>
                      <a:r>
                        <a:rPr lang="en-US" sz="1400" b="0" dirty="0">
                          <a:hlinkClick r:id="rId6"/>
                        </a:rPr>
                        <a:t>Document Library </a:t>
                      </a:r>
                      <a:endParaRPr lang="en-US" sz="1400" b="0" dirty="0"/>
                    </a:p>
                    <a:p>
                      <a:endParaRPr lang="en-US" sz="1400" b="0" dirty="0"/>
                    </a:p>
                    <a:p>
                      <a:endParaRPr lang="en-US" sz="1600" dirty="0"/>
                    </a:p>
                  </a:txBody>
                  <a:tcPr>
                    <a:solidFill>
                      <a:schemeClr val="bg1">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Graduate Studies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Contact the award &amp; finance teams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gradawards@sfu.ca</a:t>
                      </a:r>
                    </a:p>
                    <a:p>
                      <a:endParaRPr lang="en-US" dirty="0"/>
                    </a:p>
                  </a:txBody>
                  <a:tcPr>
                    <a:solidFill>
                      <a:schemeClr val="bg1">
                        <a:lumMod val="50000"/>
                      </a:schemeClr>
                    </a:solidFill>
                  </a:tcPr>
                </a:tc>
                <a:extLst>
                  <a:ext uri="{0D108BD9-81ED-4DB2-BD59-A6C34878D82A}">
                    <a16:rowId xmlns:a16="http://schemas.microsoft.com/office/drawing/2014/main" val="4244791936"/>
                  </a:ext>
                </a:extLst>
              </a:tr>
            </a:tbl>
          </a:graphicData>
        </a:graphic>
      </p:graphicFrame>
    </p:spTree>
    <p:extLst>
      <p:ext uri="{BB962C8B-B14F-4D97-AF65-F5344CB8AC3E}">
        <p14:creationId xmlns:p14="http://schemas.microsoft.com/office/powerpoint/2010/main" val="1541635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FF184-AC86-4E2B-8604-630BFBCE50FF}"/>
              </a:ext>
            </a:extLst>
          </p:cNvPr>
          <p:cNvSpPr>
            <a:spLocks noGrp="1"/>
          </p:cNvSpPr>
          <p:nvPr>
            <p:ph idx="1"/>
          </p:nvPr>
        </p:nvSpPr>
        <p:spPr>
          <a:xfrm>
            <a:off x="457200" y="296090"/>
            <a:ext cx="8229600" cy="4702629"/>
          </a:xfrm>
        </p:spPr>
        <p:txBody>
          <a:bodyPr>
            <a:normAutofit lnSpcReduction="10000"/>
          </a:bodyPr>
          <a:lstStyle/>
          <a:p>
            <a:pPr marL="0" indent="0">
              <a:buNone/>
            </a:pPr>
            <a:r>
              <a:rPr lang="en-US" sz="2000" b="1" dirty="0"/>
              <a:t>What happens if I win a Trudeau + Tri-agency or other award?</a:t>
            </a:r>
          </a:p>
          <a:p>
            <a:r>
              <a:rPr lang="en-US" sz="2000" dirty="0"/>
              <a:t>You accept them all – SFU does not limit the number of external awards a student receives. There is a 60K funding cap on awards, but that applies to awards from SFU and Donor funds. </a:t>
            </a:r>
          </a:p>
          <a:p>
            <a:pPr marL="0" indent="0">
              <a:buNone/>
            </a:pPr>
            <a:endParaRPr lang="en-US" sz="1000" b="1" dirty="0"/>
          </a:p>
          <a:p>
            <a:pPr marL="0" indent="0">
              <a:buNone/>
            </a:pPr>
            <a:r>
              <a:rPr lang="en-US" sz="2000" b="1" dirty="0"/>
              <a:t>How important are publications? What if I don’t have any? </a:t>
            </a:r>
          </a:p>
          <a:p>
            <a:r>
              <a:rPr lang="en-US" sz="2000" dirty="0"/>
              <a:t>Applications without publications can be successful! Be sure to highlight your other experiences (research, leadership </a:t>
            </a:r>
            <a:r>
              <a:rPr lang="en-US" sz="2000" dirty="0" err="1"/>
              <a:t>etc</a:t>
            </a:r>
            <a:r>
              <a:rPr lang="en-US" sz="2000" dirty="0"/>
              <a:t>). Some applicants have their referees speak to publications, mentioning there is one in progress and/or that publications are not common in this field of research.</a:t>
            </a:r>
          </a:p>
          <a:p>
            <a:pPr marL="0" indent="0">
              <a:buNone/>
            </a:pPr>
            <a:endParaRPr lang="en-US" sz="1000" b="1" dirty="0"/>
          </a:p>
          <a:p>
            <a:pPr marL="0" indent="0">
              <a:buNone/>
            </a:pPr>
            <a:r>
              <a:rPr lang="en-US" sz="2000" b="1" dirty="0"/>
              <a:t>My CV/CCV is quite blank! How can I show I am positioned for this research?</a:t>
            </a:r>
          </a:p>
          <a:p>
            <a:pPr marL="0" indent="0">
              <a:buNone/>
            </a:pPr>
            <a:r>
              <a:rPr lang="en-US" sz="2000" dirty="0"/>
              <a:t>Some training modules related to research are available online. Check </a:t>
            </a:r>
            <a:r>
              <a:rPr lang="en-US" sz="2000" dirty="0">
                <a:hlinkClick r:id="rId3"/>
              </a:rPr>
              <a:t>Tri-agency Training Modules</a:t>
            </a:r>
            <a:r>
              <a:rPr lang="en-US" sz="2000" dirty="0"/>
              <a:t> (Sex and Gender considerations, Ethics, Indigenous Research). Also, check out what SFU offers on Canvas.</a:t>
            </a:r>
          </a:p>
        </p:txBody>
      </p:sp>
    </p:spTree>
    <p:extLst>
      <p:ext uri="{BB962C8B-B14F-4D97-AF65-F5344CB8AC3E}">
        <p14:creationId xmlns:p14="http://schemas.microsoft.com/office/powerpoint/2010/main" val="203257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3</a:t>
            </a:fld>
            <a:endParaRPr lang="en-US" dirty="0">
              <a:solidFill>
                <a:schemeClr val="bg1"/>
              </a:solidFill>
              <a:latin typeface="Helvetica"/>
              <a:cs typeface="Helvetica"/>
            </a:endParaRP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3"/>
          <a:stretch>
            <a:fillRect/>
          </a:stretch>
        </p:blipFill>
        <p:spPr>
          <a:xfrm>
            <a:off x="198760" y="4665367"/>
            <a:ext cx="2032238" cy="406987"/>
          </a:xfrm>
          <a:prstGeom prst="rect">
            <a:avLst/>
          </a:prstGeom>
        </p:spPr>
      </p:pic>
      <p:sp>
        <p:nvSpPr>
          <p:cNvPr id="8" name="Content Placeholder 2">
            <a:extLst>
              <a:ext uri="{FF2B5EF4-FFF2-40B4-BE49-F238E27FC236}">
                <a16:creationId xmlns:a16="http://schemas.microsoft.com/office/drawing/2014/main" id="{E24E3176-8885-4E26-B7AD-A818AD2AA558}"/>
              </a:ext>
            </a:extLst>
          </p:cNvPr>
          <p:cNvSpPr>
            <a:spLocks noGrp="1"/>
          </p:cNvSpPr>
          <p:nvPr>
            <p:ph idx="1"/>
          </p:nvPr>
        </p:nvSpPr>
        <p:spPr>
          <a:xfrm>
            <a:off x="541248" y="626941"/>
            <a:ext cx="6087042" cy="3384777"/>
          </a:xfrm>
        </p:spPr>
        <p:txBody>
          <a:bodyPr>
            <a:noAutofit/>
          </a:bodyPr>
          <a:lstStyle/>
          <a:p>
            <a:pPr marL="0" indent="0">
              <a:lnSpc>
                <a:spcPct val="150000"/>
              </a:lnSpc>
              <a:buNone/>
            </a:pPr>
            <a:r>
              <a:rPr lang="en-US" sz="1400" b="1" dirty="0">
                <a:latin typeface="+mj-lt"/>
              </a:rPr>
              <a:t>Award Funding Sources</a:t>
            </a:r>
            <a:endParaRPr lang="en-US" sz="1400" dirty="0">
              <a:latin typeface="+mj-lt"/>
            </a:endParaRPr>
          </a:p>
          <a:p>
            <a:pPr marL="0" indent="0">
              <a:lnSpc>
                <a:spcPct val="150000"/>
              </a:lnSpc>
              <a:buNone/>
            </a:pPr>
            <a:r>
              <a:rPr lang="en-US" sz="1400" b="1" dirty="0">
                <a:latin typeface="+mj-lt"/>
              </a:rPr>
              <a:t>Tri-agencies </a:t>
            </a:r>
          </a:p>
          <a:p>
            <a:pPr marL="0" indent="0">
              <a:lnSpc>
                <a:spcPct val="150000"/>
              </a:lnSpc>
              <a:buNone/>
            </a:pPr>
            <a:r>
              <a:rPr lang="en-US" sz="1400" dirty="0">
                <a:latin typeface="+mj-lt"/>
              </a:rPr>
              <a:t>	Selecting the right agency &amp; funding opportunity </a:t>
            </a:r>
          </a:p>
          <a:p>
            <a:pPr marL="0" indent="0">
              <a:lnSpc>
                <a:spcPct val="150000"/>
              </a:lnSpc>
              <a:buNone/>
            </a:pPr>
            <a:r>
              <a:rPr lang="en-US" sz="1400" b="1" dirty="0">
                <a:latin typeface="+mj-lt"/>
              </a:rPr>
              <a:t>Canada Graduate Scholarship Masters (CGSM)</a:t>
            </a:r>
          </a:p>
          <a:p>
            <a:pPr marL="0" indent="0">
              <a:lnSpc>
                <a:spcPct val="150000"/>
              </a:lnSpc>
              <a:buNone/>
            </a:pPr>
            <a:r>
              <a:rPr lang="en-US" sz="1400" dirty="0">
                <a:latin typeface="+mj-lt"/>
              </a:rPr>
              <a:t>	Eligibility points &amp; timeline</a:t>
            </a:r>
          </a:p>
          <a:p>
            <a:pPr marL="0" indent="0">
              <a:lnSpc>
                <a:spcPct val="150000"/>
              </a:lnSpc>
              <a:buNone/>
            </a:pPr>
            <a:r>
              <a:rPr lang="en-US" sz="1400" b="1" dirty="0">
                <a:latin typeface="+mj-lt"/>
              </a:rPr>
              <a:t>Vanier Canada Graduate Scholarship </a:t>
            </a:r>
          </a:p>
          <a:p>
            <a:pPr marL="0" indent="0">
              <a:lnSpc>
                <a:spcPct val="150000"/>
              </a:lnSpc>
              <a:buNone/>
            </a:pPr>
            <a:r>
              <a:rPr lang="en-US" sz="1400" dirty="0">
                <a:latin typeface="+mj-lt"/>
              </a:rPr>
              <a:t>	Eligibility points &amp; timeline</a:t>
            </a:r>
          </a:p>
          <a:p>
            <a:pPr marL="0" indent="0">
              <a:lnSpc>
                <a:spcPct val="150000"/>
              </a:lnSpc>
              <a:buNone/>
            </a:pPr>
            <a:r>
              <a:rPr lang="en-US" sz="1400" b="1" dirty="0">
                <a:latin typeface="+mj-lt"/>
              </a:rPr>
              <a:t>CIHR, NSERC &amp; SSHRC Doctoral Scholarships</a:t>
            </a:r>
          </a:p>
          <a:p>
            <a:pPr marL="0" indent="0">
              <a:lnSpc>
                <a:spcPct val="150000"/>
              </a:lnSpc>
              <a:buNone/>
            </a:pPr>
            <a:r>
              <a:rPr lang="en-US" sz="1400" dirty="0">
                <a:latin typeface="+mj-lt"/>
              </a:rPr>
              <a:t>	Eligibility points &amp; timeline</a:t>
            </a:r>
          </a:p>
          <a:p>
            <a:pPr marL="0" indent="0">
              <a:lnSpc>
                <a:spcPct val="150000"/>
              </a:lnSpc>
              <a:buNone/>
            </a:pPr>
            <a:r>
              <a:rPr lang="en-US" sz="1400" b="1" dirty="0">
                <a:latin typeface="+mj-lt"/>
              </a:rPr>
              <a:t>Graduate Studies Website &amp; Sample Document Library </a:t>
            </a:r>
          </a:p>
          <a:p>
            <a:pPr marL="0" indent="0">
              <a:lnSpc>
                <a:spcPct val="150000"/>
              </a:lnSpc>
              <a:buNone/>
            </a:pPr>
            <a:r>
              <a:rPr lang="en-US" sz="1400" b="1" dirty="0">
                <a:latin typeface="+mj-lt"/>
              </a:rPr>
              <a:t>Q &amp; A</a:t>
            </a:r>
          </a:p>
        </p:txBody>
      </p:sp>
      <p:pic>
        <p:nvPicPr>
          <p:cNvPr id="10" name="Picture Placeholder 9">
            <a:extLst>
              <a:ext uri="{FF2B5EF4-FFF2-40B4-BE49-F238E27FC236}">
                <a16:creationId xmlns:a16="http://schemas.microsoft.com/office/drawing/2014/main" id="{BCAA1556-A8CA-43BD-9992-DDFC4BB7443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628290" y="-12504"/>
            <a:ext cx="2526030" cy="4606728"/>
          </a:xfrm>
          <a:prstGeom prst="rect">
            <a:avLst/>
          </a:prstGeom>
          <a:solidFill>
            <a:schemeClr val="bg1"/>
          </a:solidFill>
        </p:spPr>
      </p:pic>
      <p:sp>
        <p:nvSpPr>
          <p:cNvPr id="11" name="Title 1">
            <a:extLst>
              <a:ext uri="{FF2B5EF4-FFF2-40B4-BE49-F238E27FC236}">
                <a16:creationId xmlns:a16="http://schemas.microsoft.com/office/drawing/2014/main" id="{EC2E0A5E-6D5C-469F-B3E4-9B54E973DCB0}"/>
              </a:ext>
            </a:extLst>
          </p:cNvPr>
          <p:cNvSpPr txBox="1">
            <a:spLocks/>
          </p:cNvSpPr>
          <p:nvPr/>
        </p:nvSpPr>
        <p:spPr>
          <a:xfrm>
            <a:off x="-7377" y="2672"/>
            <a:ext cx="5236602"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C0633"/>
                </a:solidFill>
                <a:latin typeface="Trebuchet MS" panose="020B0603020202020204" pitchFamily="34" charset="0"/>
              </a:rPr>
              <a:t>	</a:t>
            </a:r>
            <a:r>
              <a:rPr lang="en-US" sz="2800" b="1" dirty="0">
                <a:solidFill>
                  <a:srgbClr val="CC0633"/>
                </a:solidFill>
                <a:latin typeface="Trebuchet MS" panose="020B0603020202020204" pitchFamily="34" charset="0"/>
              </a:rPr>
              <a:t>AGENDA</a:t>
            </a:r>
          </a:p>
        </p:txBody>
      </p:sp>
    </p:spTree>
    <p:extLst>
      <p:ext uri="{BB962C8B-B14F-4D97-AF65-F5344CB8AC3E}">
        <p14:creationId xmlns:p14="http://schemas.microsoft.com/office/powerpoint/2010/main" val="67892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9BA8587-9CBF-463F-A462-5AC10645A40C}"/>
              </a:ext>
            </a:extLst>
          </p:cNvPr>
          <p:cNvSpPr/>
          <p:nvPr/>
        </p:nvSpPr>
        <p:spPr>
          <a:xfrm>
            <a:off x="388147" y="2603784"/>
            <a:ext cx="3802854" cy="309664"/>
          </a:xfrm>
          <a:prstGeom prst="roundRect">
            <a:avLst>
              <a:gd name="adj" fmla="val 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1A54F22C-8018-463E-AE62-2C93D7F446B4}"/>
              </a:ext>
            </a:extLst>
          </p:cNvPr>
          <p:cNvSpPr/>
          <p:nvPr/>
        </p:nvSpPr>
        <p:spPr>
          <a:xfrm>
            <a:off x="4469421" y="783053"/>
            <a:ext cx="4293458" cy="309664"/>
          </a:xfrm>
          <a:prstGeom prst="roundRect">
            <a:avLst>
              <a:gd name="adj" fmla="val 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9E88B7E7-BC32-43E6-8171-66B4BDD153E7}"/>
              </a:ext>
            </a:extLst>
          </p:cNvPr>
          <p:cNvSpPr/>
          <p:nvPr/>
        </p:nvSpPr>
        <p:spPr>
          <a:xfrm>
            <a:off x="388145" y="783397"/>
            <a:ext cx="3802855" cy="309664"/>
          </a:xfrm>
          <a:prstGeom prst="roundRect">
            <a:avLst>
              <a:gd name="adj" fmla="val 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4</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Award Funding Sources</a:t>
            </a:r>
          </a:p>
        </p:txBody>
      </p:sp>
      <p:sp>
        <p:nvSpPr>
          <p:cNvPr id="20" name="TextBox 19">
            <a:extLst>
              <a:ext uri="{FF2B5EF4-FFF2-40B4-BE49-F238E27FC236}">
                <a16:creationId xmlns:a16="http://schemas.microsoft.com/office/drawing/2014/main" id="{342B919E-5CFC-4502-9A88-F0FF96A981D1}"/>
              </a:ext>
            </a:extLst>
          </p:cNvPr>
          <p:cNvSpPr txBox="1"/>
          <p:nvPr/>
        </p:nvSpPr>
        <p:spPr>
          <a:xfrm>
            <a:off x="379082" y="2625586"/>
            <a:ext cx="3919194" cy="1703030"/>
          </a:xfrm>
          <a:prstGeom prst="rect">
            <a:avLst/>
          </a:prstGeom>
          <a:noFill/>
        </p:spPr>
        <p:txBody>
          <a:bodyPr wrap="square" rtlCol="0">
            <a:spAutoFit/>
          </a:bodyPr>
          <a:lstStyle/>
          <a:p>
            <a:r>
              <a:rPr lang="en-US" sz="1400" b="1" dirty="0">
                <a:latin typeface="Century Gothic" panose="020B0502020202020204" pitchFamily="34" charset="0"/>
              </a:rPr>
              <a:t>TRI-AGENCY (CIHR, NSERC, SSHRC)</a:t>
            </a:r>
            <a:endParaRPr lang="en-US" sz="1050" dirty="0">
              <a:latin typeface="Century Gothic" panose="020B0502020202020204" pitchFamily="34" charset="0"/>
            </a:endParaRPr>
          </a:p>
          <a:p>
            <a:endParaRPr lang="en-US" sz="600" b="1" dirty="0">
              <a:solidFill>
                <a:schemeClr val="tx1">
                  <a:lumMod val="65000"/>
                  <a:lumOff val="35000"/>
                </a:schemeClr>
              </a:solidFill>
              <a:latin typeface="Century Gothic" panose="020B0502020202020204" pitchFamily="34" charset="0"/>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CGSM Canada Graduate Scholarships – </a:t>
            </a:r>
            <a:r>
              <a:rPr lang="en-US" sz="1400" b="1" dirty="0">
                <a:solidFill>
                  <a:schemeClr val="tx1">
                    <a:lumMod val="65000"/>
                    <a:lumOff val="35000"/>
                  </a:schemeClr>
                </a:solidFill>
              </a:rPr>
              <a:t>Masters </a:t>
            </a:r>
            <a:endParaRPr lang="en-US" sz="1400" dirty="0">
              <a:solidFill>
                <a:schemeClr val="tx1">
                  <a:lumMod val="65000"/>
                  <a:lumOff val="35000"/>
                </a:schemeClr>
              </a:solidFill>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Vanier Canada Graduate Scholarships – </a:t>
            </a:r>
            <a:r>
              <a:rPr lang="en-US" sz="1400" b="1" dirty="0">
                <a:solidFill>
                  <a:schemeClr val="tx1">
                    <a:lumMod val="65000"/>
                    <a:lumOff val="35000"/>
                  </a:schemeClr>
                </a:solidFill>
              </a:rPr>
              <a:t>Doctoral</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Agency Doctoral Scholarships - </a:t>
            </a:r>
            <a:r>
              <a:rPr lang="en-US" sz="1400" b="1" dirty="0">
                <a:solidFill>
                  <a:schemeClr val="tx1">
                    <a:lumMod val="65000"/>
                    <a:lumOff val="35000"/>
                  </a:schemeClr>
                </a:solidFill>
              </a:rPr>
              <a:t>Doctoral</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Various supplements and partner awards </a:t>
            </a:r>
          </a:p>
          <a:p>
            <a:pPr marL="171450" indent="-171450">
              <a:spcBef>
                <a:spcPts val="400"/>
              </a:spcBef>
              <a:buFont typeface="Arial" panose="020B0604020202020204" pitchFamily="34" charset="0"/>
              <a:buChar char="•"/>
            </a:pPr>
            <a:endParaRPr lang="en-US" sz="1200" dirty="0">
              <a:solidFill>
                <a:schemeClr val="tx1">
                  <a:lumMod val="65000"/>
                  <a:lumOff val="35000"/>
                </a:schemeClr>
              </a:solidFill>
            </a:endParaRP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783914"/>
            <a:ext cx="3796451" cy="1918474"/>
          </a:xfrm>
          <a:prstGeom prst="rect">
            <a:avLst/>
          </a:prstGeom>
          <a:noFill/>
          <a:ln>
            <a:noFill/>
          </a:ln>
        </p:spPr>
        <p:txBody>
          <a:bodyPr wrap="square" rtlCol="0">
            <a:spAutoFit/>
          </a:bodyPr>
          <a:lstStyle/>
          <a:p>
            <a:r>
              <a:rPr lang="en-US" sz="1400" b="1" dirty="0">
                <a:latin typeface="Century Gothic" panose="020B0502020202020204" pitchFamily="34" charset="0"/>
              </a:rPr>
              <a:t>INTERNAL + DONOR FUNDED AWARDS</a:t>
            </a:r>
          </a:p>
          <a:p>
            <a:endParaRPr lang="en-US" sz="600" b="1" dirty="0">
              <a:solidFill>
                <a:schemeClr val="tx1">
                  <a:lumMod val="65000"/>
                  <a:lumOff val="35000"/>
                </a:schemeClr>
              </a:solidFill>
              <a:latin typeface="Century Gothic" panose="020B0502020202020204" pitchFamily="34" charset="0"/>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Listed on our </a:t>
            </a:r>
            <a:r>
              <a:rPr lang="en-US" sz="1400" dirty="0">
                <a:solidFill>
                  <a:schemeClr val="tx1">
                    <a:lumMod val="65000"/>
                    <a:lumOff val="35000"/>
                  </a:schemeClr>
                </a:solidFill>
                <a:hlinkClick r:id="rId4"/>
              </a:rPr>
              <a:t>website</a:t>
            </a:r>
            <a:r>
              <a:rPr lang="en-US" sz="1400" dirty="0">
                <a:solidFill>
                  <a:schemeClr val="tx1">
                    <a:lumMod val="65000"/>
                    <a:lumOff val="35000"/>
                  </a:schemeClr>
                </a:solidFill>
              </a:rPr>
              <a:t> by academic unit</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Awards vary in value and decision process</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Applied for in GA3, our awards system</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In GA3, search under </a:t>
            </a:r>
            <a:r>
              <a:rPr lang="en-US" sz="1400" i="1" dirty="0">
                <a:solidFill>
                  <a:schemeClr val="tx1">
                    <a:lumMod val="65000"/>
                    <a:lumOff val="35000"/>
                  </a:schemeClr>
                </a:solidFill>
              </a:rPr>
              <a:t>Dean of Graduate Studies </a:t>
            </a:r>
            <a:r>
              <a:rPr lang="en-US" sz="1400" dirty="0">
                <a:solidFill>
                  <a:schemeClr val="tx1">
                    <a:lumMod val="65000"/>
                    <a:lumOff val="35000"/>
                  </a:schemeClr>
                </a:solidFill>
              </a:rPr>
              <a:t>too</a:t>
            </a:r>
            <a:r>
              <a:rPr lang="en-US" sz="1200" dirty="0">
                <a:solidFill>
                  <a:schemeClr val="tx1">
                    <a:lumMod val="65000"/>
                    <a:lumOff val="35000"/>
                  </a:schemeClr>
                </a:solidFill>
              </a:rPr>
              <a:t>!</a:t>
            </a:r>
            <a:r>
              <a:rPr lang="en-US" sz="1200" i="1" dirty="0">
                <a:solidFill>
                  <a:schemeClr val="tx1">
                    <a:lumMod val="65000"/>
                    <a:lumOff val="35000"/>
                  </a:schemeClr>
                </a:solidFill>
              </a:rPr>
              <a:t> </a:t>
            </a:r>
          </a:p>
          <a:p>
            <a:pPr marL="171450" indent="-171450">
              <a:spcBef>
                <a:spcPts val="400"/>
              </a:spcBef>
              <a:buFont typeface="Arial" panose="020B0604020202020204" pitchFamily="34" charset="0"/>
              <a:buChar char="•"/>
            </a:pPr>
            <a:endParaRPr lang="en-US" sz="1200" dirty="0">
              <a:solidFill>
                <a:schemeClr val="tx1">
                  <a:lumMod val="65000"/>
                  <a:lumOff val="35000"/>
                </a:schemeClr>
              </a:solidFill>
            </a:endParaRPr>
          </a:p>
        </p:txBody>
      </p:sp>
      <p:sp>
        <p:nvSpPr>
          <p:cNvPr id="23" name="TextBox 22">
            <a:extLst>
              <a:ext uri="{FF2B5EF4-FFF2-40B4-BE49-F238E27FC236}">
                <a16:creationId xmlns:a16="http://schemas.microsoft.com/office/drawing/2014/main" id="{5C712335-46F3-480D-8080-AE961AEB6C5C}"/>
              </a:ext>
            </a:extLst>
          </p:cNvPr>
          <p:cNvSpPr txBox="1"/>
          <p:nvPr/>
        </p:nvSpPr>
        <p:spPr>
          <a:xfrm>
            <a:off x="4462398" y="787409"/>
            <a:ext cx="4293457" cy="1467068"/>
          </a:xfrm>
          <a:prstGeom prst="rect">
            <a:avLst/>
          </a:prstGeom>
          <a:noFill/>
        </p:spPr>
        <p:txBody>
          <a:bodyPr wrap="square" rtlCol="0">
            <a:spAutoFit/>
          </a:bodyPr>
          <a:lstStyle/>
          <a:p>
            <a:r>
              <a:rPr lang="en-US" sz="1400" b="1" dirty="0">
                <a:latin typeface="Century Gothic" panose="020B0502020202020204" pitchFamily="34" charset="0"/>
              </a:rPr>
              <a:t>EXTERNAL + ADDITIONAL AWARDS</a:t>
            </a:r>
            <a:endParaRPr lang="en-US" sz="1400" dirty="0"/>
          </a:p>
          <a:p>
            <a:endParaRPr lang="en-US" sz="600" b="1" dirty="0">
              <a:solidFill>
                <a:schemeClr val="tx1">
                  <a:lumMod val="65000"/>
                  <a:lumOff val="35000"/>
                </a:schemeClr>
              </a:solidFill>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Listed on our </a:t>
            </a:r>
            <a:r>
              <a:rPr lang="en-US" sz="1400" dirty="0">
                <a:solidFill>
                  <a:schemeClr val="tx1">
                    <a:lumMod val="65000"/>
                    <a:lumOff val="35000"/>
                  </a:schemeClr>
                </a:solidFill>
                <a:hlinkClick r:id="rId5"/>
              </a:rPr>
              <a:t>website</a:t>
            </a:r>
            <a:r>
              <a:rPr lang="en-US" sz="1400" dirty="0">
                <a:solidFill>
                  <a:schemeClr val="tx1">
                    <a:lumMod val="65000"/>
                    <a:lumOff val="35000"/>
                  </a:schemeClr>
                </a:solidFill>
              </a:rPr>
              <a:t> by external funding agencies </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Awards vary in value and process </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Applied for on external award systems </a:t>
            </a: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Graduate Studies usually handles award payments</a:t>
            </a:r>
          </a:p>
        </p:txBody>
      </p:sp>
      <p:sp>
        <p:nvSpPr>
          <p:cNvPr id="30" name="Rectangle: Rounded Corners 29">
            <a:extLst>
              <a:ext uri="{FF2B5EF4-FFF2-40B4-BE49-F238E27FC236}">
                <a16:creationId xmlns:a16="http://schemas.microsoft.com/office/drawing/2014/main" id="{7787F76E-FC1B-4235-BF9A-2BA907A09531}"/>
              </a:ext>
            </a:extLst>
          </p:cNvPr>
          <p:cNvSpPr/>
          <p:nvPr/>
        </p:nvSpPr>
        <p:spPr>
          <a:xfrm>
            <a:off x="4469421" y="2609675"/>
            <a:ext cx="4286391" cy="309664"/>
          </a:xfrm>
          <a:prstGeom prst="roundRect">
            <a:avLst>
              <a:gd name="adj"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D9CF39C7-E880-48FB-ACB3-88DB97CD6FC2}"/>
              </a:ext>
            </a:extLst>
          </p:cNvPr>
          <p:cNvSpPr txBox="1"/>
          <p:nvPr/>
        </p:nvSpPr>
        <p:spPr>
          <a:xfrm>
            <a:off x="4482188" y="2608691"/>
            <a:ext cx="4370739" cy="1415772"/>
          </a:xfrm>
          <a:prstGeom prst="rect">
            <a:avLst/>
          </a:prstGeom>
          <a:noFill/>
        </p:spPr>
        <p:txBody>
          <a:bodyPr wrap="square" rtlCol="0">
            <a:spAutoFit/>
          </a:bodyPr>
          <a:lstStyle/>
          <a:p>
            <a:r>
              <a:rPr lang="en-US" sz="1400" b="1" dirty="0">
                <a:latin typeface="Century Gothic" panose="020B0502020202020204" pitchFamily="34" charset="0"/>
              </a:rPr>
              <a:t>OTHERS (not through Graduate Studies)</a:t>
            </a:r>
            <a:endParaRPr lang="en-US" sz="1400" dirty="0"/>
          </a:p>
          <a:p>
            <a:endParaRPr lang="en-US" sz="600" b="1" dirty="0">
              <a:solidFill>
                <a:schemeClr val="tx1">
                  <a:lumMod val="65000"/>
                  <a:lumOff val="35000"/>
                </a:schemeClr>
              </a:solidFill>
              <a:latin typeface="Century Gothic" panose="020B0502020202020204" pitchFamily="34" charset="0"/>
            </a:endParaRPr>
          </a:p>
          <a:p>
            <a:pPr marL="171450" indent="-171450">
              <a:spcBef>
                <a:spcPts val="400"/>
              </a:spcBef>
              <a:buFont typeface="Arial" panose="020B0604020202020204" pitchFamily="34" charset="0"/>
              <a:buChar char="•"/>
            </a:pPr>
            <a:r>
              <a:rPr lang="en-CA" sz="1400" dirty="0">
                <a:solidFill>
                  <a:schemeClr val="tx1">
                    <a:lumMod val="65000"/>
                    <a:lumOff val="35000"/>
                  </a:schemeClr>
                </a:solidFill>
              </a:rPr>
              <a:t>SFU’s </a:t>
            </a:r>
            <a:r>
              <a:rPr lang="en-CA" sz="1400" b="1" dirty="0">
                <a:solidFill>
                  <a:schemeClr val="tx1">
                    <a:lumMod val="65000"/>
                    <a:lumOff val="35000"/>
                  </a:schemeClr>
                </a:solidFill>
                <a:hlinkClick r:id="rId6"/>
              </a:rPr>
              <a:t>Financial Aid and Awards </a:t>
            </a:r>
            <a:r>
              <a:rPr lang="en-CA" sz="1400" dirty="0">
                <a:solidFill>
                  <a:schemeClr val="tx1">
                    <a:lumMod val="65000"/>
                    <a:lumOff val="35000"/>
                  </a:schemeClr>
                </a:solidFill>
              </a:rPr>
              <a:t>handles bursaries, work-study, loans and emergency loans</a:t>
            </a:r>
          </a:p>
          <a:p>
            <a:pPr marL="171450" indent="-171450">
              <a:spcBef>
                <a:spcPts val="400"/>
              </a:spcBef>
              <a:buFont typeface="Arial" panose="020B0604020202020204" pitchFamily="34" charset="0"/>
              <a:buChar char="•"/>
            </a:pPr>
            <a:r>
              <a:rPr lang="en-CA" sz="1400" dirty="0">
                <a:solidFill>
                  <a:schemeClr val="tx1">
                    <a:lumMod val="65000"/>
                    <a:lumOff val="35000"/>
                  </a:schemeClr>
                </a:solidFill>
              </a:rPr>
              <a:t>Visit SFU’s </a:t>
            </a:r>
            <a:r>
              <a:rPr lang="en-CA" sz="1400" b="1" dirty="0">
                <a:solidFill>
                  <a:schemeClr val="tx1">
                    <a:lumMod val="65000"/>
                    <a:lumOff val="35000"/>
                  </a:schemeClr>
                </a:solidFill>
                <a:hlinkClick r:id="rId7"/>
              </a:rPr>
              <a:t>Co-op</a:t>
            </a:r>
            <a:r>
              <a:rPr lang="en-CA" sz="1400" dirty="0">
                <a:solidFill>
                  <a:schemeClr val="tx1">
                    <a:lumMod val="65000"/>
                    <a:lumOff val="35000"/>
                  </a:schemeClr>
                </a:solidFill>
              </a:rPr>
              <a:t> page for paid employment experience </a:t>
            </a:r>
          </a:p>
          <a:p>
            <a:pPr marL="171450" indent="-171450">
              <a:spcBef>
                <a:spcPts val="400"/>
              </a:spcBef>
              <a:buFont typeface="Arial" panose="020B0604020202020204" pitchFamily="34" charset="0"/>
              <a:buChar char="•"/>
            </a:pPr>
            <a:r>
              <a:rPr lang="en-CA" sz="1400" dirty="0">
                <a:solidFill>
                  <a:schemeClr val="tx1">
                    <a:lumMod val="65000"/>
                    <a:lumOff val="35000"/>
                  </a:schemeClr>
                </a:solidFill>
              </a:rPr>
              <a:t>Register for the </a:t>
            </a:r>
            <a:r>
              <a:rPr lang="en-CA" sz="1400" b="1" dirty="0">
                <a:solidFill>
                  <a:schemeClr val="tx1">
                    <a:lumMod val="65000"/>
                    <a:lumOff val="35000"/>
                  </a:schemeClr>
                </a:solidFill>
                <a:hlinkClick r:id="rId8"/>
              </a:rPr>
              <a:t>SFU Food Pantry </a:t>
            </a:r>
            <a:r>
              <a:rPr lang="en-CA" sz="1400" dirty="0">
                <a:solidFill>
                  <a:schemeClr val="tx1">
                    <a:lumMod val="65000"/>
                    <a:lumOff val="35000"/>
                  </a:schemeClr>
                </a:solidFill>
              </a:rPr>
              <a:t>prior to your visit</a:t>
            </a:r>
          </a:p>
        </p:txBody>
      </p:sp>
    </p:spTree>
    <p:extLst>
      <p:ext uri="{BB962C8B-B14F-4D97-AF65-F5344CB8AC3E}">
        <p14:creationId xmlns:p14="http://schemas.microsoft.com/office/powerpoint/2010/main" val="397072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5</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6" name="Title 1">
            <a:extLst>
              <a:ext uri="{FF2B5EF4-FFF2-40B4-BE49-F238E27FC236}">
                <a16:creationId xmlns:a16="http://schemas.microsoft.com/office/drawing/2014/main" id="{90195E25-A0A7-478D-B854-6C3E38542529}"/>
              </a:ext>
            </a:extLst>
          </p:cNvPr>
          <p:cNvSpPr txBox="1">
            <a:spLocks/>
          </p:cNvSpPr>
          <p:nvPr/>
        </p:nvSpPr>
        <p:spPr>
          <a:xfrm>
            <a:off x="-7377" y="130268"/>
            <a:ext cx="5775960"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	What are the Tri-Agencies?</a:t>
            </a:r>
          </a:p>
        </p:txBody>
      </p:sp>
      <p:sp>
        <p:nvSpPr>
          <p:cNvPr id="17" name="Title 1">
            <a:extLst>
              <a:ext uri="{FF2B5EF4-FFF2-40B4-BE49-F238E27FC236}">
                <a16:creationId xmlns:a16="http://schemas.microsoft.com/office/drawing/2014/main" id="{A1723F26-B70E-46B3-82FF-B90177361AD7}"/>
              </a:ext>
            </a:extLst>
          </p:cNvPr>
          <p:cNvSpPr txBox="1">
            <a:spLocks/>
          </p:cNvSpPr>
          <p:nvPr/>
        </p:nvSpPr>
        <p:spPr>
          <a:xfrm>
            <a:off x="0" y="2245834"/>
            <a:ext cx="5775960"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C0633"/>
                </a:solidFill>
                <a:latin typeface="Trebuchet MS" panose="020B0603020202020204" pitchFamily="34" charset="0"/>
              </a:rPr>
              <a:t>	Which agency do I choose? </a:t>
            </a:r>
          </a:p>
        </p:txBody>
      </p:sp>
      <p:sp>
        <p:nvSpPr>
          <p:cNvPr id="29" name="TextBox 28">
            <a:extLst>
              <a:ext uri="{FF2B5EF4-FFF2-40B4-BE49-F238E27FC236}">
                <a16:creationId xmlns:a16="http://schemas.microsoft.com/office/drawing/2014/main" id="{226B002F-5932-4ABD-B442-9CFA84B7AE4F}"/>
              </a:ext>
            </a:extLst>
          </p:cNvPr>
          <p:cNvSpPr txBox="1"/>
          <p:nvPr/>
        </p:nvSpPr>
        <p:spPr>
          <a:xfrm>
            <a:off x="465958" y="775607"/>
            <a:ext cx="5414958" cy="1169551"/>
          </a:xfrm>
          <a:prstGeom prst="rect">
            <a:avLst/>
          </a:prstGeom>
          <a:noFill/>
        </p:spPr>
        <p:txBody>
          <a:bodyPr wrap="square" rtlCol="0">
            <a:spAutoFit/>
          </a:bodyPr>
          <a:lstStyle/>
          <a:p>
            <a:r>
              <a:rPr lang="en-US" sz="1400" dirty="0">
                <a:solidFill>
                  <a:schemeClr val="tx1">
                    <a:lumMod val="65000"/>
                    <a:lumOff val="35000"/>
                  </a:schemeClr>
                </a:solidFill>
              </a:rPr>
              <a:t>Tri-agencies refers to these federal research funding agencies: </a:t>
            </a:r>
          </a:p>
          <a:p>
            <a:endParaRPr lang="en-US" sz="1400" b="1" dirty="0">
              <a:solidFill>
                <a:schemeClr val="tx1">
                  <a:lumMod val="65000"/>
                  <a:lumOff val="35000"/>
                </a:schemeClr>
              </a:solidFill>
            </a:endParaRPr>
          </a:p>
          <a:p>
            <a:r>
              <a:rPr lang="en-US" sz="1400" b="1" dirty="0">
                <a:solidFill>
                  <a:schemeClr val="tx1">
                    <a:lumMod val="65000"/>
                    <a:lumOff val="35000"/>
                  </a:schemeClr>
                </a:solidFill>
              </a:rPr>
              <a:t>CIHR</a:t>
            </a:r>
            <a:r>
              <a:rPr lang="en-US" sz="1400" dirty="0">
                <a:solidFill>
                  <a:schemeClr val="tx1">
                    <a:lumMod val="65000"/>
                    <a:lumOff val="35000"/>
                  </a:schemeClr>
                </a:solidFill>
              </a:rPr>
              <a:t>: Canadian Institutes of Health Research</a:t>
            </a:r>
          </a:p>
          <a:p>
            <a:r>
              <a:rPr lang="en-US" sz="1400" b="1" dirty="0">
                <a:solidFill>
                  <a:schemeClr val="tx1">
                    <a:lumMod val="65000"/>
                    <a:lumOff val="35000"/>
                  </a:schemeClr>
                </a:solidFill>
              </a:rPr>
              <a:t>NSERC</a:t>
            </a:r>
            <a:r>
              <a:rPr lang="en-US" sz="1400" dirty="0">
                <a:solidFill>
                  <a:schemeClr val="tx1">
                    <a:lumMod val="65000"/>
                    <a:lumOff val="35000"/>
                  </a:schemeClr>
                </a:solidFill>
              </a:rPr>
              <a:t>: Natural Sciences and Engineering Research Council</a:t>
            </a:r>
          </a:p>
          <a:p>
            <a:r>
              <a:rPr lang="en-US" sz="1400" b="1" dirty="0">
                <a:solidFill>
                  <a:schemeClr val="tx1">
                    <a:lumMod val="65000"/>
                    <a:lumOff val="35000"/>
                  </a:schemeClr>
                </a:solidFill>
              </a:rPr>
              <a:t>SSHRC</a:t>
            </a:r>
            <a:r>
              <a:rPr lang="en-US" sz="1400" dirty="0">
                <a:solidFill>
                  <a:schemeClr val="tx1">
                    <a:lumMod val="65000"/>
                    <a:lumOff val="35000"/>
                  </a:schemeClr>
                </a:solidFill>
              </a:rPr>
              <a:t>: Social Sciences and Humanities Research Council</a:t>
            </a:r>
            <a:endParaRPr lang="en-US" sz="1400" b="1" dirty="0">
              <a:solidFill>
                <a:schemeClr val="accent5">
                  <a:lumMod val="75000"/>
                </a:schemeClr>
              </a:solidFill>
            </a:endParaRPr>
          </a:p>
        </p:txBody>
      </p:sp>
      <p:sp>
        <p:nvSpPr>
          <p:cNvPr id="4" name="TextBox 3">
            <a:extLst>
              <a:ext uri="{FF2B5EF4-FFF2-40B4-BE49-F238E27FC236}">
                <a16:creationId xmlns:a16="http://schemas.microsoft.com/office/drawing/2014/main" id="{DDAB4AA6-A20C-B126-6C3F-A48E68929ACE}"/>
              </a:ext>
            </a:extLst>
          </p:cNvPr>
          <p:cNvSpPr txBox="1"/>
          <p:nvPr/>
        </p:nvSpPr>
        <p:spPr>
          <a:xfrm>
            <a:off x="563811" y="3387018"/>
            <a:ext cx="7337543" cy="523220"/>
          </a:xfrm>
          <a:prstGeom prst="rect">
            <a:avLst/>
          </a:prstGeom>
          <a:noFill/>
        </p:spPr>
        <p:txBody>
          <a:bodyPr wrap="square" rtlCol="0">
            <a:spAutoFit/>
          </a:bodyPr>
          <a:lstStyle/>
          <a:p>
            <a:r>
              <a:rPr lang="en-US" sz="1400" dirty="0">
                <a:hlinkClick r:id="rId4"/>
              </a:rPr>
              <a:t>https://science.gc.ca/site/science/en/interagency-research-funding/policies-and-guidelines/selecting-appropriate-federal-granting-agency</a:t>
            </a:r>
            <a:endParaRPr lang="en-US" sz="1400" dirty="0"/>
          </a:p>
        </p:txBody>
      </p:sp>
      <p:sp>
        <p:nvSpPr>
          <p:cNvPr id="6" name="TextBox 5">
            <a:extLst>
              <a:ext uri="{FF2B5EF4-FFF2-40B4-BE49-F238E27FC236}">
                <a16:creationId xmlns:a16="http://schemas.microsoft.com/office/drawing/2014/main" id="{5F21A999-69B4-F74F-5EB2-99FD5E2A43BA}"/>
              </a:ext>
            </a:extLst>
          </p:cNvPr>
          <p:cNvSpPr txBox="1"/>
          <p:nvPr/>
        </p:nvSpPr>
        <p:spPr>
          <a:xfrm>
            <a:off x="567350" y="2885384"/>
            <a:ext cx="7183785" cy="523220"/>
          </a:xfrm>
          <a:prstGeom prst="rect">
            <a:avLst/>
          </a:prstGeom>
          <a:noFill/>
        </p:spPr>
        <p:txBody>
          <a:bodyPr wrap="square" rtlCol="0">
            <a:spAutoFit/>
          </a:bodyPr>
          <a:lstStyle/>
          <a:p>
            <a:r>
              <a:rPr lang="en-CA" sz="1400" b="0" i="0" dirty="0">
                <a:solidFill>
                  <a:srgbClr val="333333"/>
                </a:solidFill>
                <a:effectLst/>
                <a:highlight>
                  <a:srgbClr val="FFFFFF"/>
                </a:highlight>
              </a:rPr>
              <a:t>The following webpage has general </a:t>
            </a:r>
            <a:r>
              <a:rPr lang="en-CA" sz="1400" dirty="0">
                <a:solidFill>
                  <a:srgbClr val="333333"/>
                </a:solidFill>
                <a:highlight>
                  <a:srgbClr val="FFFFFF"/>
                </a:highlight>
              </a:rPr>
              <a:t>g</a:t>
            </a:r>
            <a:r>
              <a:rPr lang="en-CA" sz="1400" b="0" i="0" dirty="0">
                <a:solidFill>
                  <a:srgbClr val="333333"/>
                </a:solidFill>
                <a:effectLst/>
                <a:highlight>
                  <a:srgbClr val="FFFFFF"/>
                </a:highlight>
              </a:rPr>
              <a:t>uidelines for the eligibility of subject matter + for health related research topics: </a:t>
            </a:r>
            <a:endParaRPr lang="en-US" sz="1400" dirty="0"/>
          </a:p>
        </p:txBody>
      </p:sp>
    </p:spTree>
    <p:extLst>
      <p:ext uri="{BB962C8B-B14F-4D97-AF65-F5344CB8AC3E}">
        <p14:creationId xmlns:p14="http://schemas.microsoft.com/office/powerpoint/2010/main" val="116530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6</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CGS Masters: $27,000 for 1 year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7741267" cy="3929281"/>
          </a:xfrm>
          <a:prstGeom prst="rect">
            <a:avLst/>
          </a:prstGeom>
          <a:noFill/>
          <a:ln>
            <a:noFill/>
          </a:ln>
        </p:spPr>
        <p:txBody>
          <a:bodyPr wrap="square" rtlCol="0">
            <a:spAutoFit/>
          </a:bodyPr>
          <a:lstStyle/>
          <a:p>
            <a:r>
              <a:rPr lang="en-US" sz="1400" b="1" dirty="0"/>
              <a:t>Opens: late August/early September | </a:t>
            </a:r>
            <a:r>
              <a:rPr lang="en-US" sz="1400" b="1" u="sng" dirty="0"/>
              <a:t>Deadline: December 1 </a:t>
            </a:r>
          </a:p>
          <a:p>
            <a:endParaRPr lang="en-US" sz="1400" b="1" dirty="0"/>
          </a:p>
          <a:p>
            <a:r>
              <a:rPr lang="en-US" sz="1400" b="1" dirty="0"/>
              <a:t>Harmonized program: </a:t>
            </a:r>
            <a:r>
              <a:rPr lang="en-US" sz="1400" dirty="0"/>
              <a:t>Eligibility, application process and deadline is the same for CIHR, NSERC or SSHRC </a:t>
            </a:r>
          </a:p>
          <a:p>
            <a:endParaRPr lang="en-US" sz="1400" b="1" dirty="0">
              <a:solidFill>
                <a:schemeClr val="tx1">
                  <a:lumMod val="65000"/>
                  <a:lumOff val="35000"/>
                </a:schemeClr>
              </a:solidFill>
            </a:endParaRPr>
          </a:p>
          <a:p>
            <a:r>
              <a:rPr lang="en-US" sz="1400" b="1" dirty="0"/>
              <a:t>Application: </a:t>
            </a:r>
            <a:r>
              <a:rPr lang="en-US" sz="1400" dirty="0"/>
              <a:t>apply on the </a:t>
            </a:r>
            <a:r>
              <a:rPr lang="en-US" sz="1400" dirty="0">
                <a:hlinkClick r:id="rId4"/>
              </a:rPr>
              <a:t>Research Portal </a:t>
            </a:r>
            <a:r>
              <a:rPr lang="en-US" sz="1400" dirty="0"/>
              <a:t>+ users need to create a </a:t>
            </a:r>
            <a:r>
              <a:rPr lang="en-US" sz="1400" dirty="0">
                <a:hlinkClick r:id="rId5"/>
              </a:rPr>
              <a:t>Canadian Common CV</a:t>
            </a:r>
            <a:endParaRPr lang="en-US" sz="1400" dirty="0"/>
          </a:p>
          <a:p>
            <a:endParaRPr lang="en-US" sz="1400" dirty="0"/>
          </a:p>
          <a:p>
            <a:r>
              <a:rPr lang="en-US" sz="1400" b="1" dirty="0"/>
              <a:t>Initiative + Supplements</a:t>
            </a:r>
            <a:r>
              <a:rPr lang="en-US" sz="1400" dirty="0"/>
              <a:t>: applicants who are eligible for Initiatives + Supplements may need to self identify and/or upload additional information when they apply. If you are successful, there are additional awards you can apply for (MSFSS). </a:t>
            </a:r>
          </a:p>
          <a:p>
            <a:endParaRPr lang="en-US" sz="1400" dirty="0"/>
          </a:p>
          <a:p>
            <a:r>
              <a:rPr lang="en-US" sz="1400" b="1" dirty="0"/>
              <a:t>Instructions  </a:t>
            </a:r>
          </a:p>
          <a:p>
            <a:pPr marL="285750" indent="-285750">
              <a:spcBef>
                <a:spcPts val="400"/>
              </a:spcBef>
              <a:buFont typeface="Arial" panose="020B0604020202020204" pitchFamily="34" charset="0"/>
              <a:buChar char="•"/>
            </a:pPr>
            <a:r>
              <a:rPr lang="en-US" sz="1400" dirty="0"/>
              <a:t>The</a:t>
            </a:r>
            <a:r>
              <a:rPr lang="en-US" sz="1400" dirty="0">
                <a:solidFill>
                  <a:schemeClr val="tx1">
                    <a:lumMod val="65000"/>
                    <a:lumOff val="35000"/>
                  </a:schemeClr>
                </a:solidFill>
              </a:rPr>
              <a:t> </a:t>
            </a:r>
            <a:r>
              <a:rPr lang="en-US" sz="1400" dirty="0">
                <a:solidFill>
                  <a:schemeClr val="tx1">
                    <a:lumMod val="65000"/>
                    <a:lumOff val="35000"/>
                  </a:schemeClr>
                </a:solidFill>
                <a:hlinkClick r:id="rId6"/>
              </a:rPr>
              <a:t>CGSM Program Resources</a:t>
            </a:r>
            <a:r>
              <a:rPr lang="en-US" sz="1400" dirty="0">
                <a:solidFill>
                  <a:schemeClr val="tx1">
                    <a:lumMod val="65000"/>
                    <a:lumOff val="35000"/>
                  </a:schemeClr>
                </a:solidFill>
              </a:rPr>
              <a:t> </a:t>
            </a:r>
            <a:r>
              <a:rPr lang="en-US" sz="1400" dirty="0"/>
              <a:t>page provides instructions for completing the application, attachments, CCV and referee assessment form. The instructions provide page limits, what to include in each section/attachment.</a:t>
            </a:r>
          </a:p>
          <a:p>
            <a:pPr marL="285750" indent="-285750">
              <a:spcBef>
                <a:spcPts val="400"/>
              </a:spcBef>
              <a:buFont typeface="Arial" panose="020B0604020202020204" pitchFamily="34" charset="0"/>
              <a:buChar char="•"/>
            </a:pPr>
            <a:r>
              <a:rPr lang="en-US" sz="1400" dirty="0"/>
              <a:t>Visit </a:t>
            </a:r>
            <a:r>
              <a:rPr lang="en-US" sz="1400" dirty="0">
                <a:hlinkClick r:id="rId7"/>
              </a:rPr>
              <a:t>Graduate Studies CGSM page</a:t>
            </a:r>
            <a:r>
              <a:rPr lang="en-US" sz="1400" dirty="0"/>
              <a:t>, for SFU’s process. Step 3 includes a downloadable checklist! </a:t>
            </a:r>
          </a:p>
          <a:p>
            <a:pPr>
              <a:spcBef>
                <a:spcPts val="400"/>
              </a:spcBef>
            </a:pPr>
            <a:endParaRPr lang="en-US" sz="1400" dirty="0">
              <a:solidFill>
                <a:schemeClr val="tx1">
                  <a:lumMod val="65000"/>
                  <a:lumOff val="35000"/>
                </a:schemeClr>
              </a:solidFill>
            </a:endParaRPr>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44529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7</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CGS Masters: notes on main eligibility points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896859"/>
            <a:ext cx="6123483" cy="4637167"/>
          </a:xfrm>
          <a:prstGeom prst="rect">
            <a:avLst/>
          </a:prstGeom>
          <a:noFill/>
          <a:ln>
            <a:noFill/>
          </a:ln>
        </p:spPr>
        <p:txBody>
          <a:bodyPr wrap="square" rtlCol="0">
            <a:spAutoFit/>
          </a:bodyPr>
          <a:lstStyle/>
          <a:p>
            <a:r>
              <a:rPr lang="en-US" sz="1400" b="1" dirty="0"/>
              <a:t>Eligibility basics and discussion (visit </a:t>
            </a:r>
            <a:r>
              <a:rPr lang="en-US" sz="1400" b="1" dirty="0">
                <a:hlinkClick r:id="rId4"/>
              </a:rPr>
              <a:t>CGSM eligibility </a:t>
            </a:r>
            <a:r>
              <a:rPr lang="en-US" sz="1400" b="1" dirty="0"/>
              <a:t>for full list)</a:t>
            </a:r>
          </a:p>
          <a:p>
            <a:pPr marL="285750" indent="-285750">
              <a:buFont typeface="Arial" panose="020B0604020202020204" pitchFamily="34" charset="0"/>
              <a:buChar char="•"/>
            </a:pPr>
            <a:r>
              <a:rPr lang="en-US" sz="1400" dirty="0"/>
              <a:t>Must be Canadian citizen, permanent resident of Canada or Protected Person as of the </a:t>
            </a:r>
            <a:r>
              <a:rPr lang="en-US" sz="1400" u="sng" dirty="0"/>
              <a:t>application deadline date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be enrolled in, have applied for or will apply for full-time admission* to an </a:t>
            </a:r>
            <a:r>
              <a:rPr lang="en-US" sz="1400" u="sng" dirty="0"/>
              <a:t>eligible graduate program </a:t>
            </a:r>
            <a:r>
              <a:rPr lang="en-US" sz="1400" dirty="0"/>
              <a:t>at the master’s or doctoral level at a Canadian institution with a CGS M allocation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have completed, as of </a:t>
            </a:r>
            <a:r>
              <a:rPr lang="en-US" sz="1400" u="sng" dirty="0"/>
              <a:t>December 31 </a:t>
            </a:r>
            <a:r>
              <a:rPr lang="en-US" sz="1400" dirty="0"/>
              <a:t>of the year of application: </a:t>
            </a:r>
          </a:p>
          <a:p>
            <a:pPr marL="742950" lvl="1" indent="-285750">
              <a:buFont typeface="Arial" panose="020B0604020202020204" pitchFamily="34" charset="0"/>
              <a:buChar char="•"/>
            </a:pPr>
            <a:r>
              <a:rPr lang="en-US" sz="1400" dirty="0"/>
              <a:t>either between </a:t>
            </a:r>
            <a:r>
              <a:rPr lang="en-US" sz="1400" b="1" dirty="0"/>
              <a:t>0 and 12 months </a:t>
            </a:r>
            <a:r>
              <a:rPr lang="en-US" sz="1400" dirty="0"/>
              <a:t>of full-time studies (or equivalent) in the program for which you are requesting funding</a:t>
            </a:r>
          </a:p>
          <a:p>
            <a:pPr marL="742950" lvl="1" indent="-285750">
              <a:buFont typeface="Arial" panose="020B0604020202020204" pitchFamily="34" charset="0"/>
              <a:buChar char="•"/>
            </a:pPr>
            <a:r>
              <a:rPr lang="en-US" sz="1400" dirty="0"/>
              <a:t>between </a:t>
            </a:r>
            <a:r>
              <a:rPr lang="en-US" sz="1400" b="1" dirty="0"/>
              <a:t>4 and 12 months </a:t>
            </a:r>
            <a:r>
              <a:rPr lang="en-US" sz="1400" dirty="0"/>
              <a:t>of full-time study (equivalent) in an eligible master’s program BUT going to use award for doctoral program….</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have achieved a </a:t>
            </a:r>
            <a:r>
              <a:rPr lang="en-US" sz="1400" u="sng" dirty="0"/>
              <a:t>first-class average</a:t>
            </a:r>
            <a:r>
              <a:rPr lang="en-US" sz="1400" dirty="0"/>
              <a:t>, as determined by the host institution, in each of the </a:t>
            </a:r>
            <a:r>
              <a:rPr lang="en-US" sz="1400" u="sng" dirty="0"/>
              <a:t>last two completed years of study </a:t>
            </a:r>
            <a:r>
              <a:rPr lang="en-US" sz="1400" dirty="0"/>
              <a:t>(full-time equivalent)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2" name="Callout: Line 1">
            <a:extLst>
              <a:ext uri="{FF2B5EF4-FFF2-40B4-BE49-F238E27FC236}">
                <a16:creationId xmlns:a16="http://schemas.microsoft.com/office/drawing/2014/main" id="{8BA870D5-1ACB-4B98-BF96-1DE2B3363DDD}"/>
              </a:ext>
            </a:extLst>
          </p:cNvPr>
          <p:cNvSpPr/>
          <p:nvPr/>
        </p:nvSpPr>
        <p:spPr>
          <a:xfrm>
            <a:off x="6670430" y="1075521"/>
            <a:ext cx="2145323" cy="368516"/>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December 1</a:t>
            </a:r>
          </a:p>
        </p:txBody>
      </p:sp>
      <p:sp>
        <p:nvSpPr>
          <p:cNvPr id="8" name="Callout: Line 7">
            <a:extLst>
              <a:ext uri="{FF2B5EF4-FFF2-40B4-BE49-F238E27FC236}">
                <a16:creationId xmlns:a16="http://schemas.microsoft.com/office/drawing/2014/main" id="{88C8E11D-2E2B-47E5-9340-D78C4FCFAD42}"/>
              </a:ext>
            </a:extLst>
          </p:cNvPr>
          <p:cNvSpPr/>
          <p:nvPr/>
        </p:nvSpPr>
        <p:spPr>
          <a:xfrm>
            <a:off x="6670430" y="1565962"/>
            <a:ext cx="2145323" cy="1132250"/>
          </a:xfrm>
          <a:prstGeom prst="borderCallout1">
            <a:avLst>
              <a:gd name="adj1" fmla="val 50375"/>
              <a:gd name="adj2" fmla="val -419"/>
              <a:gd name="adj3" fmla="val 51107"/>
              <a:gd name="adj4" fmla="val -16156"/>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Eligible programs have a significant research component. </a:t>
            </a:r>
          </a:p>
          <a:p>
            <a:pPr algn="ctr"/>
            <a:r>
              <a:rPr lang="en-US" sz="1400" dirty="0">
                <a:solidFill>
                  <a:schemeClr val="tx1"/>
                </a:solidFill>
              </a:rPr>
              <a:t>SFU has allocations</a:t>
            </a:r>
          </a:p>
        </p:txBody>
      </p:sp>
      <p:sp>
        <p:nvSpPr>
          <p:cNvPr id="9" name="Callout: Line 8">
            <a:extLst>
              <a:ext uri="{FF2B5EF4-FFF2-40B4-BE49-F238E27FC236}">
                <a16:creationId xmlns:a16="http://schemas.microsoft.com/office/drawing/2014/main" id="{36123A8A-FCD1-4A94-B2EA-C3E20564DFC0}"/>
              </a:ext>
            </a:extLst>
          </p:cNvPr>
          <p:cNvSpPr/>
          <p:nvPr/>
        </p:nvSpPr>
        <p:spPr>
          <a:xfrm>
            <a:off x="6670430" y="2848941"/>
            <a:ext cx="2145323" cy="786571"/>
          </a:xfrm>
          <a:prstGeom prst="borderCallout1">
            <a:avLst>
              <a:gd name="adj1" fmla="val 53356"/>
              <a:gd name="adj2" fmla="val 674"/>
              <a:gd name="adj3" fmla="val 53633"/>
              <a:gd name="adj4" fmla="val -15063"/>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Sept 2024 - Dec 31, 2024 = 4 months</a:t>
            </a:r>
          </a:p>
        </p:txBody>
      </p:sp>
      <p:sp>
        <p:nvSpPr>
          <p:cNvPr id="10" name="Callout: Line 9">
            <a:extLst>
              <a:ext uri="{FF2B5EF4-FFF2-40B4-BE49-F238E27FC236}">
                <a16:creationId xmlns:a16="http://schemas.microsoft.com/office/drawing/2014/main" id="{AE4065BA-A0E5-4556-B184-E568B233AA79}"/>
              </a:ext>
            </a:extLst>
          </p:cNvPr>
          <p:cNvSpPr/>
          <p:nvPr/>
        </p:nvSpPr>
        <p:spPr>
          <a:xfrm>
            <a:off x="6682154" y="3773876"/>
            <a:ext cx="2145323" cy="685436"/>
          </a:xfrm>
          <a:prstGeom prst="borderCallout1">
            <a:avLst>
              <a:gd name="adj1" fmla="val 46397"/>
              <a:gd name="adj2" fmla="val 674"/>
              <a:gd name="adj3" fmla="val 46490"/>
              <a:gd name="adj4" fmla="val -13424"/>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CGPA 3.67 = pass </a:t>
            </a:r>
          </a:p>
          <a:p>
            <a:pPr algn="ctr"/>
            <a:r>
              <a:rPr lang="en-US" sz="1400" dirty="0">
                <a:solidFill>
                  <a:schemeClr val="tx1"/>
                </a:solidFill>
              </a:rPr>
              <a:t>If not, we calculate your last 24 -30 credits</a:t>
            </a:r>
          </a:p>
        </p:txBody>
      </p:sp>
    </p:spTree>
    <p:extLst>
      <p:ext uri="{BB962C8B-B14F-4D97-AF65-F5344CB8AC3E}">
        <p14:creationId xmlns:p14="http://schemas.microsoft.com/office/powerpoint/2010/main" val="3441579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8</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Selection Criteria – CGS Master’s</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8" y="709681"/>
            <a:ext cx="7765309" cy="3990836"/>
          </a:xfrm>
          <a:prstGeom prst="rect">
            <a:avLst/>
          </a:prstGeom>
          <a:noFill/>
          <a:ln>
            <a:noFill/>
          </a:ln>
        </p:spPr>
        <p:txBody>
          <a:bodyPr wrap="square" rtlCol="0">
            <a:spAutoFit/>
          </a:bodyPr>
          <a:lstStyle/>
          <a:p>
            <a:r>
              <a:rPr lang="en-US" sz="1400" b="1" dirty="0"/>
              <a:t>Academic Excellence 50%</a:t>
            </a:r>
          </a:p>
          <a:p>
            <a:pPr marL="285750" indent="-285750">
              <a:buFont typeface="Arial" panose="020B0604020202020204" pitchFamily="34" charset="0"/>
              <a:buChar char="•"/>
            </a:pPr>
            <a:r>
              <a:rPr lang="en-US" sz="1400" dirty="0"/>
              <a:t>Academic record</a:t>
            </a:r>
          </a:p>
          <a:p>
            <a:pPr marL="285750" indent="-285750">
              <a:buFont typeface="Arial" panose="020B0604020202020204" pitchFamily="34" charset="0"/>
              <a:buChar char="•"/>
            </a:pPr>
            <a:r>
              <a:rPr lang="en-US" sz="1400" dirty="0"/>
              <a:t>Scholarships and awards held</a:t>
            </a:r>
          </a:p>
          <a:p>
            <a:endParaRPr lang="en-US" sz="1400" b="1" dirty="0"/>
          </a:p>
          <a:p>
            <a:r>
              <a:rPr lang="en-US" sz="1400" b="1" dirty="0"/>
              <a:t>Research Potential 30%</a:t>
            </a:r>
          </a:p>
          <a:p>
            <a:pPr marL="285750" indent="-285750">
              <a:buFont typeface="Arial" panose="020B0604020202020204" pitchFamily="34" charset="0"/>
              <a:buChar char="•"/>
            </a:pPr>
            <a:r>
              <a:rPr lang="en-US" sz="1400" dirty="0"/>
              <a:t>Quality and originality of contributions to research and development</a:t>
            </a:r>
          </a:p>
          <a:p>
            <a:pPr marL="285750" indent="-285750">
              <a:buFont typeface="Arial" panose="020B0604020202020204" pitchFamily="34" charset="0"/>
              <a:buChar char="•"/>
            </a:pPr>
            <a:r>
              <a:rPr lang="en-US" sz="1400" dirty="0"/>
              <a:t>Relevance of work experience and academic training to field of proposed research</a:t>
            </a:r>
          </a:p>
          <a:p>
            <a:pPr marL="285750" indent="-285750">
              <a:buFont typeface="Arial" panose="020B0604020202020204" pitchFamily="34" charset="0"/>
              <a:buChar char="•"/>
            </a:pPr>
            <a:r>
              <a:rPr lang="en-US" sz="1400" dirty="0"/>
              <a:t>Significance, feasibility and merit of proposed research</a:t>
            </a:r>
          </a:p>
          <a:p>
            <a:endParaRPr lang="en-US" sz="1400" b="1" dirty="0"/>
          </a:p>
          <a:p>
            <a:r>
              <a:rPr lang="en-US" sz="1400" b="1" dirty="0"/>
              <a:t>Personal Characteristics and Interpersonal Skills 20%</a:t>
            </a:r>
          </a:p>
          <a:p>
            <a:pPr marL="285750" indent="-285750">
              <a:buFont typeface="Arial" panose="020B0604020202020204" pitchFamily="34" charset="0"/>
              <a:buChar char="•"/>
            </a:pPr>
            <a:r>
              <a:rPr lang="en-US" sz="1400" dirty="0"/>
              <a:t>Work experience</a:t>
            </a:r>
          </a:p>
          <a:p>
            <a:pPr marL="285750" indent="-285750">
              <a:buFont typeface="Arial" panose="020B0604020202020204" pitchFamily="34" charset="0"/>
              <a:buChar char="•"/>
            </a:pPr>
            <a:r>
              <a:rPr lang="en-US" sz="1400" dirty="0"/>
              <a:t>Leadership experience</a:t>
            </a:r>
          </a:p>
          <a:p>
            <a:pPr marL="285750" indent="-285750">
              <a:buFont typeface="Arial" panose="020B0604020202020204" pitchFamily="34" charset="0"/>
              <a:buChar char="•"/>
            </a:pPr>
            <a:r>
              <a:rPr lang="en-US" sz="1400" dirty="0"/>
              <a:t>Project management, including organizing conferences and meetings</a:t>
            </a:r>
          </a:p>
          <a:p>
            <a:pPr algn="l"/>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3" name="TextBox 2">
            <a:extLst>
              <a:ext uri="{FF2B5EF4-FFF2-40B4-BE49-F238E27FC236}">
                <a16:creationId xmlns:a16="http://schemas.microsoft.com/office/drawing/2014/main" id="{B413CAA0-7B02-4333-9B16-C589941BB4FE}"/>
              </a:ext>
            </a:extLst>
          </p:cNvPr>
          <p:cNvSpPr txBox="1"/>
          <p:nvPr/>
        </p:nvSpPr>
        <p:spPr>
          <a:xfrm>
            <a:off x="394549" y="3882788"/>
            <a:ext cx="6470554" cy="369332"/>
          </a:xfrm>
          <a:prstGeom prst="rect">
            <a:avLst/>
          </a:prstGeom>
          <a:noFill/>
        </p:spPr>
        <p:txBody>
          <a:bodyPr wrap="none" rtlCol="0">
            <a:spAutoFit/>
          </a:bodyPr>
          <a:lstStyle/>
          <a:p>
            <a:r>
              <a:rPr lang="en-US" dirty="0"/>
              <a:t>Visit their </a:t>
            </a:r>
            <a:r>
              <a:rPr lang="en-US" dirty="0">
                <a:hlinkClick r:id="rId4"/>
              </a:rPr>
              <a:t>website here </a:t>
            </a:r>
            <a:r>
              <a:rPr lang="en-US" dirty="0"/>
              <a:t>for full description of the selection criteria. </a:t>
            </a:r>
          </a:p>
        </p:txBody>
      </p:sp>
    </p:spTree>
    <p:extLst>
      <p:ext uri="{BB962C8B-B14F-4D97-AF65-F5344CB8AC3E}">
        <p14:creationId xmlns:p14="http://schemas.microsoft.com/office/powerpoint/2010/main" val="397335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9</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sp>
        <p:nvSpPr>
          <p:cNvPr id="15" name="Title 1">
            <a:extLst>
              <a:ext uri="{FF2B5EF4-FFF2-40B4-BE49-F238E27FC236}">
                <a16:creationId xmlns:a16="http://schemas.microsoft.com/office/drawing/2014/main" id="{EDE6C36F-1903-4C5C-A9E4-4D35C74982AF}"/>
              </a:ext>
            </a:extLst>
          </p:cNvPr>
          <p:cNvSpPr txBox="1">
            <a:spLocks/>
          </p:cNvSpPr>
          <p:nvPr/>
        </p:nvSpPr>
        <p:spPr>
          <a:xfrm>
            <a:off x="336550" y="2672"/>
            <a:ext cx="8800071"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rPr>
              <a:t>TRUDEAU FOUNDATION: $30,000 – $60,000 </a:t>
            </a:r>
          </a:p>
        </p:txBody>
      </p:sp>
      <p:sp>
        <p:nvSpPr>
          <p:cNvPr id="22" name="TextBox 21">
            <a:extLst>
              <a:ext uri="{FF2B5EF4-FFF2-40B4-BE49-F238E27FC236}">
                <a16:creationId xmlns:a16="http://schemas.microsoft.com/office/drawing/2014/main" id="{0F4894AA-826F-4675-8BDB-051C407FEF51}"/>
              </a:ext>
            </a:extLst>
          </p:cNvPr>
          <p:cNvSpPr txBox="1"/>
          <p:nvPr/>
        </p:nvSpPr>
        <p:spPr>
          <a:xfrm>
            <a:off x="394547" y="896859"/>
            <a:ext cx="8151141" cy="4042132"/>
          </a:xfrm>
          <a:prstGeom prst="rect">
            <a:avLst/>
          </a:prstGeom>
          <a:noFill/>
          <a:ln>
            <a:noFill/>
          </a:ln>
        </p:spPr>
        <p:txBody>
          <a:bodyPr wrap="square" rtlCol="0">
            <a:spAutoFit/>
          </a:bodyPr>
          <a:lstStyle/>
          <a:p>
            <a:r>
              <a:rPr lang="en-US" sz="1400" b="1" dirty="0"/>
              <a:t>Competition opens: October </a:t>
            </a:r>
          </a:p>
          <a:p>
            <a:r>
              <a:rPr lang="en-US" sz="1400" b="1" dirty="0"/>
              <a:t>Deadline: usually December 1</a:t>
            </a:r>
          </a:p>
          <a:p>
            <a:r>
              <a:rPr lang="en-US" sz="1400" b="1" dirty="0"/>
              <a:t>Final interviews: between February – March </a:t>
            </a:r>
          </a:p>
          <a:p>
            <a:endParaRPr lang="en-US" sz="1400" b="1" dirty="0"/>
          </a:p>
          <a:p>
            <a:r>
              <a:rPr lang="en-US" sz="1400" b="1" dirty="0"/>
              <a:t>Funds: </a:t>
            </a:r>
            <a:r>
              <a:rPr lang="en-US" sz="1400" dirty="0"/>
              <a:t>Doctoral research</a:t>
            </a:r>
            <a:r>
              <a:rPr lang="en-CA" sz="1400" b="0" i="0" dirty="0">
                <a:solidFill>
                  <a:srgbClr val="4A5159"/>
                </a:solidFill>
                <a:effectLst/>
                <a:latin typeface="Maitree"/>
              </a:rPr>
              <a:t> </a:t>
            </a:r>
            <a:r>
              <a:rPr lang="en-CA" sz="1400" b="0" i="0" dirty="0">
                <a:effectLst/>
                <a:latin typeface="Maitree"/>
              </a:rPr>
              <a:t>related to the humanities or human sciences of direct relevance to the future of Canada; doctoral work must relate to at least one of the Foundation’s Four Themes: Human Rights and Dignity, Responsible Citizenship, Canada and the World, People and their Natural Environment.</a:t>
            </a:r>
            <a:endParaRPr lang="en-US" sz="1400" dirty="0"/>
          </a:p>
          <a:p>
            <a:endParaRPr lang="en-US" sz="1400" b="1" dirty="0">
              <a:solidFill>
                <a:schemeClr val="tx1">
                  <a:lumMod val="65000"/>
                  <a:lumOff val="35000"/>
                </a:schemeClr>
              </a:solidFill>
            </a:endParaRPr>
          </a:p>
          <a:p>
            <a:r>
              <a:rPr lang="en-US" sz="1400" b="1" dirty="0"/>
              <a:t>Program: </a:t>
            </a:r>
            <a:r>
              <a:rPr lang="en-US" sz="1400" dirty="0"/>
              <a:t>more than a scholarship; the foundation provides a 3 years </a:t>
            </a:r>
            <a:r>
              <a:rPr lang="en-CA" sz="1400" b="0" i="0" dirty="0">
                <a:effectLst/>
                <a:highlight>
                  <a:srgbClr val="FFFFFF"/>
                </a:highlight>
                <a:latin typeface="Maitree"/>
              </a:rPr>
              <a:t>Leadership Development Program, based on “Scientific Cycles</a:t>
            </a:r>
            <a:r>
              <a:rPr lang="en-US" sz="1400" b="0" i="0" dirty="0">
                <a:effectLst/>
                <a:highlight>
                  <a:srgbClr val="FFFFFF"/>
                </a:highlight>
                <a:latin typeface="Maitree"/>
              </a:rPr>
              <a:t>” – a </a:t>
            </a:r>
            <a:r>
              <a:rPr lang="en-CA" sz="1400" b="0" i="0" dirty="0">
                <a:effectLst/>
                <a:highlight>
                  <a:srgbClr val="FFFFFF"/>
                </a:highlight>
                <a:latin typeface="Maitree"/>
              </a:rPr>
              <a:t>a scientific theme that has interdisciplinary dimensions and reflects a timely and significant set of issues for the future of Canada and the world. </a:t>
            </a:r>
            <a:endParaRPr lang="en-US" sz="1400" dirty="0"/>
          </a:p>
          <a:p>
            <a:endParaRPr lang="en-US" sz="1400" b="1" dirty="0"/>
          </a:p>
          <a:p>
            <a:r>
              <a:rPr lang="en-US" sz="1400" b="1" dirty="0"/>
              <a:t>Eligibility and Application: </a:t>
            </a:r>
          </a:p>
          <a:p>
            <a:pPr marL="742950" lvl="1" indent="-285750">
              <a:buFont typeface="Arial" panose="020B0604020202020204" pitchFamily="34" charset="0"/>
              <a:buChar char="•"/>
            </a:pPr>
            <a:r>
              <a:rPr lang="en-US" sz="1400" dirty="0"/>
              <a:t>Visit the Foundation’s general website: </a:t>
            </a:r>
            <a:r>
              <a:rPr lang="en-US" sz="1400" dirty="0">
                <a:hlinkClick r:id="rId4"/>
              </a:rPr>
              <a:t>https://www.trudeaufoundation.ca/</a:t>
            </a:r>
            <a:endParaRPr lang="en-US" sz="1400" dirty="0"/>
          </a:p>
          <a:p>
            <a:pPr marL="742950" lvl="1" indent="-285750">
              <a:buFont typeface="Arial" panose="020B0604020202020204" pitchFamily="34" charset="0"/>
              <a:buChar char="•"/>
            </a:pPr>
            <a:r>
              <a:rPr lang="en-US" sz="1400" dirty="0"/>
              <a:t>Visit the doctoral scholarship page: </a:t>
            </a:r>
            <a:r>
              <a:rPr lang="en-US" sz="1400" dirty="0">
                <a:hlinkClick r:id="rId5"/>
              </a:rPr>
              <a:t>https://www.trudeaufoundation.ca/scholarship</a:t>
            </a:r>
            <a:endParaRPr lang="en-US" sz="1400" dirty="0"/>
          </a:p>
          <a:p>
            <a:pPr marL="742950" lvl="1" indent="-285750">
              <a:buFont typeface="Arial" panose="020B0604020202020204" pitchFamily="34" charset="0"/>
              <a:buChar char="•"/>
            </a:pPr>
            <a:r>
              <a:rPr lang="en-US" sz="1400" dirty="0"/>
              <a:t>Application is on the Trudeau’s application portal: </a:t>
            </a:r>
            <a:r>
              <a:rPr lang="en-US" sz="1400" dirty="0" err="1">
                <a:hlinkClick r:id="rId6"/>
              </a:rPr>
              <a:t>smartsimple</a:t>
            </a:r>
            <a:endParaRPr lang="en-US" sz="1400" dirty="0"/>
          </a:p>
          <a:p>
            <a:pPr>
              <a:spcBef>
                <a:spcPts val="400"/>
              </a:spcBef>
            </a:pPr>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48308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3756</Words>
  <Application>Microsoft Office PowerPoint</Application>
  <PresentationFormat>On-screen Show (16:9)</PresentationFormat>
  <Paragraphs>429</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Century Gothic</vt:lpstr>
      <vt:lpstr>Helvetica</vt:lpstr>
      <vt:lpstr>Helvetica Neue</vt:lpstr>
      <vt:lpstr>Maitree</vt:lpstr>
      <vt:lpstr>SF Pro Text</vt:lpstr>
      <vt:lpstr>Trebuchet MS</vt:lpstr>
      <vt:lpstr>Verdana</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CIHR, NSERC &amp; SSHRC Doctoral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Fraser University</dc:creator>
  <cp:lastModifiedBy>Stephanie Santoso</cp:lastModifiedBy>
  <cp:revision>289</cp:revision>
  <cp:lastPrinted>2024-06-24T23:07:50Z</cp:lastPrinted>
  <dcterms:created xsi:type="dcterms:W3CDTF">2016-10-11T20:55:23Z</dcterms:created>
  <dcterms:modified xsi:type="dcterms:W3CDTF">2024-09-04T19:02:51Z</dcterms:modified>
</cp:coreProperties>
</file>