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2" r:id="rId2"/>
    <p:sldMasterId id="2147483704" r:id="rId3"/>
  </p:sldMasterIdLst>
  <p:notesMasterIdLst>
    <p:notesMasterId r:id="rId10"/>
  </p:notesMasterIdLst>
  <p:sldIdLst>
    <p:sldId id="283" r:id="rId4"/>
    <p:sldId id="278" r:id="rId5"/>
    <p:sldId id="277" r:id="rId6"/>
    <p:sldId id="288" r:id="rId7"/>
    <p:sldId id="289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B35"/>
    <a:srgbClr val="4D4D4C"/>
    <a:srgbClr val="CC0633"/>
    <a:srgbClr val="54585A"/>
    <a:srgbClr val="DC0032"/>
    <a:srgbClr val="D82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2"/>
    <p:restoredTop sz="83977"/>
  </p:normalViewPr>
  <p:slideViewPr>
    <p:cSldViewPr snapToGrid="0" snapToObjects="1" showGuides="1">
      <p:cViewPr varScale="1">
        <p:scale>
          <a:sx n="73" d="100"/>
          <a:sy n="73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4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646A-58FA-9D40-9D9D-83B2E51FE78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2F7FF-80E9-EA46-8276-FB972CB0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0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CHANGE IMAGE: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image box.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“Picture Format” tab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“Change Picture”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dirty="0"/>
              <a:t>Impact, uppercase</a:t>
            </a:r>
          </a:p>
          <a:p>
            <a:r>
              <a:rPr lang="en-US" dirty="0"/>
              <a:t>Do not extend text outside of white </a:t>
            </a:r>
            <a:r>
              <a:rPr lang="en-US" baseline="0" dirty="0"/>
              <a:t>section.</a:t>
            </a:r>
          </a:p>
          <a:p>
            <a:endParaRPr lang="en-US" baseline="0" dirty="0"/>
          </a:p>
          <a:p>
            <a:r>
              <a:rPr lang="en-US" b="1" dirty="0"/>
              <a:t>SUBHEADS</a:t>
            </a:r>
            <a:r>
              <a:rPr lang="en-US" b="1" baseline="0" dirty="0"/>
              <a:t> / </a:t>
            </a:r>
            <a:r>
              <a:rPr lang="en-US" b="1" dirty="0"/>
              <a:t>DAY MONTH YEAR:</a:t>
            </a:r>
          </a:p>
          <a:p>
            <a:r>
              <a:rPr lang="en-US" dirty="0"/>
              <a:t>Trebuchet MS, bold, uppercase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2F7FF-80E9-EA46-8276-FB972CB01D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On-brand</a:t>
            </a:r>
            <a:r>
              <a:rPr lang="en-US" baseline="0" dirty="0"/>
              <a:t> bullet points</a:t>
            </a:r>
          </a:p>
          <a:p>
            <a:br>
              <a:rPr lang="en-US" baseline="0" dirty="0"/>
            </a:br>
            <a:r>
              <a:rPr lang="en-US" b="1" u="none" baseline="0" dirty="0"/>
              <a:t>* copy and paste to reuse *</a:t>
            </a:r>
          </a:p>
          <a:p>
            <a:endParaRPr lang="en-US" b="0" u="sng" baseline="0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b="1" dirty="0"/>
              <a:t>Header:</a:t>
            </a:r>
          </a:p>
          <a:p>
            <a:r>
              <a:rPr lang="en-US" dirty="0"/>
              <a:t>Impact, uppercase</a:t>
            </a:r>
            <a:br>
              <a:rPr lang="en-US" dirty="0"/>
            </a:br>
            <a:r>
              <a:rPr lang="en-US" b="1" dirty="0"/>
              <a:t>Subheads</a:t>
            </a:r>
            <a:r>
              <a:rPr lang="en-US" b="1" baseline="0" dirty="0"/>
              <a:t> and Table:</a:t>
            </a:r>
            <a:br>
              <a:rPr lang="en-US" baseline="0" dirty="0"/>
            </a:br>
            <a:r>
              <a:rPr lang="en-US" baseline="0" dirty="0"/>
              <a:t>Trebuchet MS, bold, uppercase</a:t>
            </a:r>
            <a:br>
              <a:rPr lang="en-US" dirty="0"/>
            </a:br>
            <a:r>
              <a:rPr lang="en-US" b="1" dirty="0"/>
              <a:t>Body:</a:t>
            </a:r>
            <a:br>
              <a:rPr lang="en-US" dirty="0"/>
            </a:br>
            <a:r>
              <a:rPr lang="en-US" dirty="0"/>
              <a:t>Times, sentence</a:t>
            </a:r>
            <a:r>
              <a:rPr lang="en-US" baseline="0" dirty="0"/>
              <a:t>-case</a:t>
            </a:r>
            <a:endParaRPr lang="en-US" dirty="0"/>
          </a:p>
          <a:p>
            <a:endParaRPr lang="en-US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F7FF-80E9-EA46-8276-FB972CB01D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b="1" dirty="0"/>
              <a:t>Header:</a:t>
            </a:r>
          </a:p>
          <a:p>
            <a:r>
              <a:rPr lang="en-US" dirty="0"/>
              <a:t>Impact, uppercase</a:t>
            </a:r>
            <a:br>
              <a:rPr lang="en-US" dirty="0"/>
            </a:br>
            <a:r>
              <a:rPr lang="en-US" b="1" dirty="0"/>
              <a:t>Subheads:</a:t>
            </a:r>
            <a:br>
              <a:rPr lang="en-US" baseline="0" dirty="0"/>
            </a:br>
            <a:r>
              <a:rPr lang="en-US" baseline="0" dirty="0"/>
              <a:t>Trebuchet MS, bold, uppercase</a:t>
            </a:r>
            <a:br>
              <a:rPr lang="en-US" dirty="0"/>
            </a:br>
            <a:r>
              <a:rPr lang="en-US" b="1" dirty="0"/>
              <a:t>Body:</a:t>
            </a:r>
            <a:br>
              <a:rPr lang="en-US" dirty="0"/>
            </a:br>
            <a:r>
              <a:rPr lang="en-US" dirty="0"/>
              <a:t>Times, sentence</a:t>
            </a:r>
            <a:r>
              <a:rPr lang="en-US" baseline="0" dirty="0"/>
              <a:t>-case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HOW TO CHANGE IMAGE: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image box.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“Picture Format” tab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“Change Picture”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F7FF-80E9-EA46-8276-FB972CB01D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7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On-brand</a:t>
            </a:r>
            <a:r>
              <a:rPr lang="en-US" baseline="0" dirty="0"/>
              <a:t> bullet points</a:t>
            </a:r>
          </a:p>
          <a:p>
            <a:br>
              <a:rPr lang="en-US" baseline="0" dirty="0"/>
            </a:br>
            <a:r>
              <a:rPr lang="en-US" b="1" u="none" baseline="0" dirty="0"/>
              <a:t>* copy and paste to reuse *</a:t>
            </a:r>
          </a:p>
          <a:p>
            <a:endParaRPr lang="en-US" b="0" u="sng" baseline="0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b="1" dirty="0"/>
              <a:t>Header:</a:t>
            </a:r>
          </a:p>
          <a:p>
            <a:r>
              <a:rPr lang="en-US" dirty="0"/>
              <a:t>Impact, uppercase</a:t>
            </a:r>
            <a:br>
              <a:rPr lang="en-US" dirty="0"/>
            </a:br>
            <a:r>
              <a:rPr lang="en-US" b="1" dirty="0"/>
              <a:t>Subheads</a:t>
            </a:r>
            <a:r>
              <a:rPr lang="en-US" b="1" baseline="0" dirty="0"/>
              <a:t> and Table:</a:t>
            </a:r>
            <a:br>
              <a:rPr lang="en-US" baseline="0" dirty="0"/>
            </a:br>
            <a:r>
              <a:rPr lang="en-US" baseline="0" dirty="0"/>
              <a:t>Trebuchet MS, bold, uppercase</a:t>
            </a:r>
            <a:br>
              <a:rPr lang="en-US" dirty="0"/>
            </a:br>
            <a:r>
              <a:rPr lang="en-US" b="1" dirty="0"/>
              <a:t>Body:</a:t>
            </a:r>
            <a:br>
              <a:rPr lang="en-US" dirty="0"/>
            </a:br>
            <a:r>
              <a:rPr lang="en-US" dirty="0"/>
              <a:t>Times, sentence</a:t>
            </a:r>
            <a:r>
              <a:rPr lang="en-US" baseline="0" dirty="0"/>
              <a:t>-case</a:t>
            </a:r>
            <a:endParaRPr lang="en-US" dirty="0"/>
          </a:p>
          <a:p>
            <a:endParaRPr lang="en-US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F7FF-80E9-EA46-8276-FB972CB01D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On-brand</a:t>
            </a:r>
            <a:r>
              <a:rPr lang="en-US" baseline="0" dirty="0"/>
              <a:t> bullet points</a:t>
            </a:r>
          </a:p>
          <a:p>
            <a:br>
              <a:rPr lang="en-US" baseline="0" dirty="0"/>
            </a:br>
            <a:r>
              <a:rPr lang="en-US" b="1" u="none" baseline="0" dirty="0"/>
              <a:t>* copy and paste to reuse *</a:t>
            </a:r>
          </a:p>
          <a:p>
            <a:endParaRPr lang="en-US" b="0" u="sng" baseline="0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b="1" dirty="0"/>
              <a:t>Header:</a:t>
            </a:r>
          </a:p>
          <a:p>
            <a:r>
              <a:rPr lang="en-US" dirty="0"/>
              <a:t>Impact, uppercase</a:t>
            </a:r>
            <a:br>
              <a:rPr lang="en-US" dirty="0"/>
            </a:br>
            <a:r>
              <a:rPr lang="en-US" b="1" dirty="0"/>
              <a:t>Subheads</a:t>
            </a:r>
            <a:r>
              <a:rPr lang="en-US" b="1" baseline="0" dirty="0"/>
              <a:t> and Table:</a:t>
            </a:r>
            <a:br>
              <a:rPr lang="en-US" baseline="0" dirty="0"/>
            </a:br>
            <a:r>
              <a:rPr lang="en-US" baseline="0" dirty="0"/>
              <a:t>Trebuchet MS, bold, uppercase</a:t>
            </a:r>
            <a:br>
              <a:rPr lang="en-US" dirty="0"/>
            </a:br>
            <a:r>
              <a:rPr lang="en-US" b="1" dirty="0"/>
              <a:t>Body:</a:t>
            </a:r>
            <a:br>
              <a:rPr lang="en-US" dirty="0"/>
            </a:br>
            <a:r>
              <a:rPr lang="en-US" dirty="0"/>
              <a:t>Times, sentence</a:t>
            </a:r>
            <a:r>
              <a:rPr lang="en-US" baseline="0" dirty="0"/>
              <a:t>-case</a:t>
            </a:r>
            <a:endParaRPr lang="en-US" dirty="0"/>
          </a:p>
          <a:p>
            <a:endParaRPr lang="en-US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F7FF-80E9-EA46-8276-FB972CB01D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On-brand</a:t>
            </a:r>
            <a:r>
              <a:rPr lang="en-US" baseline="0" dirty="0"/>
              <a:t> bullet points</a:t>
            </a:r>
          </a:p>
          <a:p>
            <a:br>
              <a:rPr lang="en-US" baseline="0" dirty="0"/>
            </a:br>
            <a:r>
              <a:rPr lang="en-US" b="1" u="none" baseline="0" dirty="0"/>
              <a:t>* copy and paste to reuse *</a:t>
            </a:r>
          </a:p>
          <a:p>
            <a:endParaRPr lang="en-US" b="0" u="sng" baseline="0" dirty="0"/>
          </a:p>
          <a:p>
            <a:r>
              <a:rPr lang="en-US" b="1" dirty="0"/>
              <a:t>FONT: </a:t>
            </a:r>
            <a:br>
              <a:rPr lang="en-US" b="1" dirty="0"/>
            </a:br>
            <a:r>
              <a:rPr lang="en-US" b="1" dirty="0"/>
              <a:t>Header:</a:t>
            </a:r>
          </a:p>
          <a:p>
            <a:r>
              <a:rPr lang="en-US" dirty="0"/>
              <a:t>Impact, uppercase</a:t>
            </a:r>
            <a:br>
              <a:rPr lang="en-US" dirty="0"/>
            </a:br>
            <a:r>
              <a:rPr lang="en-US" b="1" dirty="0"/>
              <a:t>Subheads</a:t>
            </a:r>
            <a:r>
              <a:rPr lang="en-US" b="1" baseline="0" dirty="0"/>
              <a:t> and Table:</a:t>
            </a:r>
            <a:br>
              <a:rPr lang="en-US" baseline="0" dirty="0"/>
            </a:br>
            <a:r>
              <a:rPr lang="en-US" baseline="0" dirty="0"/>
              <a:t>Trebuchet MS, bold, uppercase</a:t>
            </a:r>
            <a:br>
              <a:rPr lang="en-US" dirty="0"/>
            </a:br>
            <a:r>
              <a:rPr lang="en-US" b="1" dirty="0"/>
              <a:t>Body:</a:t>
            </a:r>
            <a:br>
              <a:rPr lang="en-US" dirty="0"/>
            </a:br>
            <a:r>
              <a:rPr lang="en-US" dirty="0"/>
              <a:t>Times, sentence</a:t>
            </a:r>
            <a:r>
              <a:rPr lang="en-US" baseline="0" dirty="0"/>
              <a:t>-case</a:t>
            </a:r>
            <a:endParaRPr lang="en-US" dirty="0"/>
          </a:p>
          <a:p>
            <a:endParaRPr lang="en-US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2F7FF-80E9-EA46-8276-FB972CB01D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| Title Page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B2EDA9-BA65-7D43-B2F9-A634420DBC76}"/>
              </a:ext>
            </a:extLst>
          </p:cNvPr>
          <p:cNvSpPr txBox="1"/>
          <p:nvPr userDrawn="1"/>
        </p:nvSpPr>
        <p:spPr>
          <a:xfrm>
            <a:off x="0" y="0"/>
            <a:ext cx="5380038" cy="6864536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80038" y="186"/>
            <a:ext cx="3763962" cy="6864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BDC30-F9E2-E84D-8EC1-32EBBF8E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573203"/>
            <a:ext cx="2057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AA6453-7A6E-6F44-9531-EED55DE913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1122363"/>
            <a:ext cx="4751389" cy="3278721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SIDE IMAGE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196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346D-FEA7-D94B-8FE2-AA7753AE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9920" y="5991224"/>
            <a:ext cx="28054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SIMON FRASER UNIVERSITY   </a:t>
            </a:r>
            <a:fld id="{45E0C454-F75C-A944-8BC1-78DA56BBB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DD9335-0275-2C4A-8220-431F8A826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52639"/>
            <a:ext cx="3282950" cy="1624280"/>
          </a:xfrm>
        </p:spPr>
        <p:txBody>
          <a:bodyPr anchor="t">
            <a:noAutofit/>
          </a:bodyPr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CHART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BB26B3F-91C1-4D45-B69D-A58493665E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911600" y="2052638"/>
            <a:ext cx="5232400" cy="335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8AD251E-0061-3D48-830D-AF1EB95B7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823640"/>
            <a:ext cx="1869851" cy="41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5458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6501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346D-FEA7-D94B-8FE2-AA7753AE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9920" y="5991224"/>
            <a:ext cx="28054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SIMON FRASER UNIVERSITY   </a:t>
            </a:r>
            <a:fld id="{45E0C454-F75C-A944-8BC1-78DA56BBB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B9466-E87C-C54B-860C-17F37D71C8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4047" y="2052637"/>
            <a:ext cx="4060825" cy="3544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44AA3-7262-A146-B295-8DCBF7C722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2052638"/>
            <a:ext cx="4185397" cy="35448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>
                <a:solidFill>
                  <a:srgbClr val="54585A"/>
                </a:solidFill>
              </a:defRPr>
            </a:lvl1pPr>
            <a:lvl2pPr>
              <a:defRPr>
                <a:solidFill>
                  <a:srgbClr val="54585A"/>
                </a:solidFill>
              </a:defRPr>
            </a:lvl2pPr>
            <a:lvl3pPr>
              <a:defRPr>
                <a:solidFill>
                  <a:srgbClr val="54585A"/>
                </a:solidFill>
              </a:defRPr>
            </a:lvl3pPr>
            <a:lvl4pPr>
              <a:defRPr>
                <a:solidFill>
                  <a:srgbClr val="54585A"/>
                </a:solidFill>
              </a:defRPr>
            </a:lvl4pPr>
            <a:lvl5pPr>
              <a:defRPr>
                <a:solidFill>
                  <a:srgbClr val="54585A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/>
            </a:pPr>
            <a:r>
              <a:rPr lang="en-CA" b="1" dirty="0">
                <a:latin typeface="Trebuchet MS" panose="020B0703020202090204" pitchFamily="34" charset="0"/>
              </a:rPr>
              <a:t>SUBHEADER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C43D69-A87B-4D49-95CF-7AF393951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COPY AND IMAGE</a:t>
            </a:r>
          </a:p>
        </p:txBody>
      </p:sp>
    </p:spTree>
    <p:extLst>
      <p:ext uri="{BB962C8B-B14F-4D97-AF65-F5344CB8AC3E}">
        <p14:creationId xmlns:p14="http://schemas.microsoft.com/office/powerpoint/2010/main" val="88501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0DB9-2A74-BF45-BB9E-9E500F37A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TEXT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9D54D-918F-514C-BBA7-693AF6C02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SIMON FRASER UNIVERSITY   </a:t>
            </a:r>
            <a:fld id="{45E0C454-F75C-A944-8BC1-78DA56BBB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7CFC-CA74-9343-951B-3D96B61496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2938"/>
            <a:ext cx="7886700" cy="38782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>
                <a:solidFill>
                  <a:srgbClr val="54585A"/>
                </a:solidFill>
              </a:defRPr>
            </a:lvl1pPr>
            <a:lvl2pPr>
              <a:defRPr>
                <a:solidFill>
                  <a:srgbClr val="54585A"/>
                </a:solidFill>
              </a:defRPr>
            </a:lvl2pPr>
            <a:lvl3pPr>
              <a:defRPr>
                <a:solidFill>
                  <a:srgbClr val="54585A"/>
                </a:solidFill>
              </a:defRPr>
            </a:lvl3pPr>
            <a:lvl4pPr>
              <a:defRPr>
                <a:solidFill>
                  <a:srgbClr val="54585A"/>
                </a:solidFill>
              </a:defRPr>
            </a:lvl4pPr>
            <a:lvl5pPr>
              <a:defRPr>
                <a:solidFill>
                  <a:srgbClr val="54585A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/>
            </a:pPr>
            <a:r>
              <a:rPr lang="en-CA" b="1" dirty="0">
                <a:latin typeface="Trebuchet MS" panose="020B0703020202090204" pitchFamily="34" charset="0"/>
              </a:rPr>
              <a:t>SUBHEADER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10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ingl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C1386-D334-864D-8255-FFC79183A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SIMON FRASER UNIVERSITY   </a:t>
            </a:r>
            <a:fld id="{45E0C454-F75C-A944-8BC1-78DA56BBB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878862-92D6-5247-A8B5-C605B2892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8054662" cy="1325563"/>
          </a:xfrm>
        </p:spPr>
        <p:txBody>
          <a:bodyPr/>
          <a:lstStyle>
            <a:lvl1pPr>
              <a:defRPr sz="3600" b="1" baseline="0">
                <a:solidFill>
                  <a:srgbClr val="CC0633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PAGE WITH QUOTE/SINGLE PHRASE</a:t>
            </a:r>
          </a:p>
        </p:txBody>
      </p:sp>
    </p:spTree>
    <p:extLst>
      <p:ext uri="{BB962C8B-B14F-4D97-AF65-F5344CB8AC3E}">
        <p14:creationId xmlns:p14="http://schemas.microsoft.com/office/powerpoint/2010/main" val="111092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R | Title Page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80038" y="-6350"/>
            <a:ext cx="3763962" cy="6864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80038" y="0"/>
            <a:ext cx="3763962" cy="68643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BDC30-F9E2-E84D-8EC1-32EBBF8E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573203"/>
            <a:ext cx="2057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AA6453-7A6E-6F44-9531-EED55DE913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1122363"/>
            <a:ext cx="4751389" cy="3278721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SIDE IMAGE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196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| Title Pag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C24254-722A-B146-BECC-4895EC4DA86A}"/>
              </a:ext>
            </a:extLst>
          </p:cNvPr>
          <p:cNvSpPr txBox="1"/>
          <p:nvPr userDrawn="1"/>
        </p:nvSpPr>
        <p:spPr>
          <a:xfrm>
            <a:off x="0" y="3743324"/>
            <a:ext cx="9143999" cy="3114675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135019-64D5-5141-B3AA-B6B2094058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666" y="4101752"/>
            <a:ext cx="7772400" cy="3278721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 TOP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7433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196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R | Title Pag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6351"/>
            <a:ext cx="9144000" cy="38308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83085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B9196-03E0-1243-81CF-AEC41C822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666" y="4101752"/>
            <a:ext cx="7772400" cy="3278721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 TOP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AFDEA-ECA5-5949-BBA0-CB1268380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196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| Title Pag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C29D96-D707-B34D-8402-C357832A3C7A}"/>
              </a:ext>
            </a:extLst>
          </p:cNvPr>
          <p:cNvSpPr txBox="1"/>
          <p:nvPr userDrawn="1"/>
        </p:nvSpPr>
        <p:spPr>
          <a:xfrm>
            <a:off x="0" y="1386479"/>
            <a:ext cx="9144000" cy="4025463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A9E8EA64-4192-3B4B-B6D0-A0CBC5D2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599184"/>
            <a:ext cx="2057400" cy="365125"/>
          </a:xfr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4D345E-FAF2-894B-9E63-6F75C8E5B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196" y="0"/>
            <a:ext cx="1281870" cy="6409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131F03-220F-7843-B21F-44753B9078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666" y="1915764"/>
            <a:ext cx="7772400" cy="3278721"/>
          </a:xfrm>
        </p:spPr>
        <p:txBody>
          <a:bodyPr anchor="t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WITHOUT IMAGE</a:t>
            </a:r>
          </a:p>
        </p:txBody>
      </p:sp>
    </p:spTree>
    <p:extLst>
      <p:ext uri="{BB962C8B-B14F-4D97-AF65-F5344CB8AC3E}">
        <p14:creationId xmlns:p14="http://schemas.microsoft.com/office/powerpoint/2010/main" val="228315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R | Title Pag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140F4F-0E75-ED4A-90B8-D9886065EBC1}"/>
              </a:ext>
            </a:extLst>
          </p:cNvPr>
          <p:cNvSpPr txBox="1"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063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9B31A-829C-DC4E-8280-930D2537D48A}"/>
              </a:ext>
            </a:extLst>
          </p:cNvPr>
          <p:cNvSpPr txBox="1"/>
          <p:nvPr userDrawn="1"/>
        </p:nvSpPr>
        <p:spPr>
          <a:xfrm>
            <a:off x="1" y="1376854"/>
            <a:ext cx="9144000" cy="4025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666" y="1873722"/>
            <a:ext cx="7772400" cy="3278721"/>
          </a:xfrm>
        </p:spPr>
        <p:txBody>
          <a:bodyPr anchor="t">
            <a:noAutofit/>
          </a:bodyPr>
          <a:lstStyle>
            <a:lvl1pPr algn="l">
              <a:defRPr sz="7200"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PAGE</a:t>
            </a:r>
            <a:br>
              <a:rPr lang="en-US" dirty="0"/>
            </a:br>
            <a:r>
              <a:rPr lang="en-US" dirty="0"/>
              <a:t>WITHOUT IMAGE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A9E8EA64-4192-3B4B-B6D0-A0CBC5D2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599184"/>
            <a:ext cx="20574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4D345E-FAF2-894B-9E63-6F75C8E5B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1196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7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346D-FEA7-D94B-8FE2-AA7753AE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9920" y="5991224"/>
            <a:ext cx="28054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SIMON FRASER UNIVERSITY   </a:t>
            </a:r>
            <a:fld id="{45E0C454-F75C-A944-8BC1-78DA56BBB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DD9335-0275-2C4A-8220-431F8A826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95680"/>
            <a:ext cx="7886700" cy="695008"/>
          </a:xfrm>
        </p:spPr>
        <p:txBody>
          <a:bodyPr anchor="t">
            <a:noAutofit/>
          </a:bodyPr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BULLETS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9102-4D2D-E045-AFDA-D4B493CAF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7074" y="1917700"/>
            <a:ext cx="7886700" cy="3568700"/>
          </a:xfrm>
          <a:prstGeom prst="rect">
            <a:avLst/>
          </a:prstGeom>
        </p:spPr>
        <p:txBody>
          <a:bodyPr/>
          <a:lstStyle>
            <a:lvl1pPr marL="1069975" indent="-1069975">
              <a:buFontTx/>
              <a:buBlip>
                <a:blip r:embed="rId2"/>
              </a:buBlip>
              <a:tabLst/>
              <a:defRPr>
                <a:solidFill>
                  <a:srgbClr val="54585A"/>
                </a:solidFill>
              </a:defRPr>
            </a:lvl1pPr>
            <a:lvl2pPr marL="1377950" indent="-920750">
              <a:buFontTx/>
              <a:buBlip>
                <a:blip r:embed="rId2"/>
              </a:buBlip>
              <a:tabLst/>
              <a:defRPr>
                <a:solidFill>
                  <a:srgbClr val="54585A"/>
                </a:solidFill>
              </a:defRPr>
            </a:lvl2pPr>
            <a:lvl3pPr marL="1736725" indent="-822325">
              <a:buFontTx/>
              <a:buBlip>
                <a:blip r:embed="rId2"/>
              </a:buBlip>
              <a:tabLst/>
              <a:defRPr>
                <a:solidFill>
                  <a:srgbClr val="54585A"/>
                </a:solidFill>
              </a:defRPr>
            </a:lvl3pPr>
            <a:lvl4pPr marL="2090738" indent="-719138">
              <a:buFontTx/>
              <a:buBlip>
                <a:blip r:embed="rId2"/>
              </a:buBlip>
              <a:tabLst/>
              <a:defRPr>
                <a:solidFill>
                  <a:srgbClr val="54585A"/>
                </a:solidFill>
              </a:defRPr>
            </a:lvl4pPr>
            <a:lvl5pPr marL="2540000" indent="-711200">
              <a:buFontTx/>
              <a:buBlip>
                <a:blip r:embed="rId2"/>
              </a:buBlip>
              <a:tabLst/>
              <a:defRPr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78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346D-FEA7-D94B-8FE2-AA7753AE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9920" y="5991224"/>
            <a:ext cx="28054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SIMON FRASER UNIVERSITY   </a:t>
            </a:r>
            <a:fld id="{45E0C454-F75C-A944-8BC1-78DA56BBB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DD9335-0275-2C4A-8220-431F8A826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95680"/>
            <a:ext cx="7886700" cy="695008"/>
          </a:xfrm>
        </p:spPr>
        <p:txBody>
          <a:bodyPr anchor="t">
            <a:noAutofit/>
          </a:bodyPr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NUMBER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84F753-3455-1247-9A43-9DFAC72B8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7074" y="1917700"/>
            <a:ext cx="9135164" cy="3568700"/>
          </a:xfrm>
          <a:prstGeom prst="rect">
            <a:avLst/>
          </a:prstGeom>
        </p:spPr>
        <p:txBody>
          <a:bodyPr/>
          <a:lstStyle>
            <a:lvl1pPr marL="1200150" indent="-393700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1pPr>
            <a:lvl2pPr marL="1466850" indent="-309563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2pPr>
            <a:lvl3pPr marL="1784350" indent="-274638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3pPr>
            <a:lvl4pPr marL="2092325" indent="-265113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4pPr>
            <a:lvl5pPr marL="2359025" indent="-274638">
              <a:buFont typeface="+mj-lt"/>
              <a:buAutoNum type="arabicPeriod"/>
              <a:tabLst/>
              <a:defRPr b="0">
                <a:solidFill>
                  <a:srgbClr val="54585A"/>
                </a:solidFill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867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346D-FEA7-D94B-8FE2-AA7753AE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9920" y="5991224"/>
            <a:ext cx="28054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SIMON FRASER UNIVERSITY   </a:t>
            </a:r>
            <a:fld id="{45E0C454-F75C-A944-8BC1-78DA56BBB2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DD9335-0275-2C4A-8220-431F8A826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52638"/>
            <a:ext cx="3282950" cy="1450415"/>
          </a:xfrm>
        </p:spPr>
        <p:txBody>
          <a:bodyPr anchor="t">
            <a:noAutofit/>
          </a:bodyPr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r>
              <a:rPr lang="en-US" dirty="0"/>
              <a:t>PAGE WITH TABLE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332C8B6-E003-6F49-BBD3-BF1095D864C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911600" y="2052638"/>
            <a:ext cx="5232400" cy="33797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06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3C88C86-2FE6-B243-AC2D-1C16F2D7CD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823640"/>
            <a:ext cx="1869851" cy="41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5458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32853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41266"/>
            <a:ext cx="7886700" cy="8494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296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3229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13B9BE-9F57-4747-AEFA-02E77983E8B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33480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4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3" r:id="rId2"/>
    <p:sldLayoutId id="2147483707" r:id="rId3"/>
    <p:sldLayoutId id="2147483708" r:id="rId4"/>
    <p:sldLayoutId id="2147483694" r:id="rId5"/>
    <p:sldLayoutId id="214748366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C0633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C180A-BC04-6A42-9CF6-8190FCAB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EDIT MASTER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F0E72-51BC-3048-B086-FB9CBD13A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35040" y="5991225"/>
            <a:ext cx="2480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4D4D4C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SIMON FRASER UNIVERSITY   </a:t>
            </a:r>
            <a:fld id="{45E0C454-F75C-A944-8BC1-78DA56BBB2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9" r:id="rId2"/>
    <p:sldLayoutId id="2147483700" r:id="rId3"/>
    <p:sldLayoutId id="2147483703" r:id="rId4"/>
    <p:sldLayoutId id="2147483701" r:id="rId5"/>
    <p:sldLayoutId id="2147483706" r:id="rId6"/>
    <p:sldLayoutId id="214748371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CC0633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None/>
        <a:defRPr lang="en-US" sz="2800" kern="1200" dirty="0">
          <a:solidFill>
            <a:srgbClr val="D82139"/>
          </a:solidFill>
          <a:latin typeface="Times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None/>
        <a:tabLst/>
        <a:defRPr lang="en-US" sz="2400" kern="1200" dirty="0">
          <a:solidFill>
            <a:srgbClr val="D82139"/>
          </a:solidFill>
          <a:latin typeface="Times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None/>
        <a:defRPr lang="en-US" sz="2000" kern="1200" dirty="0">
          <a:solidFill>
            <a:srgbClr val="D82139"/>
          </a:solidFill>
          <a:latin typeface="Times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None/>
        <a:defRPr lang="en-US" sz="1800" kern="1200" dirty="0">
          <a:solidFill>
            <a:srgbClr val="D82139"/>
          </a:solidFill>
          <a:latin typeface="Times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None/>
        <a:defRPr lang="en-US" sz="1800" kern="1200" dirty="0">
          <a:solidFill>
            <a:srgbClr val="D82139"/>
          </a:solidFill>
          <a:latin typeface="Time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81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H_GvkWomuo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3C55FC9-693F-5749-8241-4D8E31B89D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4101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DAD5B-579A-5943-A37C-8EAC9294D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666" y="4101752"/>
            <a:ext cx="7431699" cy="3278721"/>
          </a:xfrm>
        </p:spPr>
        <p:txBody>
          <a:bodyPr/>
          <a:lstStyle/>
          <a:p>
            <a:r>
              <a:rPr lang="en-US" dirty="0"/>
              <a:t>SIMON FRASER UNIVERSITY</a:t>
            </a:r>
            <a:br>
              <a:rPr lang="en-US" dirty="0"/>
            </a:br>
            <a:r>
              <a:rPr lang="en-US" sz="1600" b="1" dirty="0">
                <a:solidFill>
                  <a:srgbClr val="4D4D4C"/>
                </a:solidFill>
                <a:latin typeface="Trebuchet MS" panose="020B0703020202090204" pitchFamily="34" charset="0"/>
              </a:rPr>
              <a:t>ANDREW PETTER, SFU PRESIDENT AND VICE CHANCELLOR</a:t>
            </a:r>
            <a:endParaRPr lang="en-US" sz="1600" dirty="0">
              <a:solidFill>
                <a:srgbClr val="4D4D4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3B4EB-AE68-FB43-8CCE-CC8FF13BA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196" y="0"/>
            <a:ext cx="1281870" cy="6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E348-C49E-504E-8328-5B5C06B6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5680"/>
            <a:ext cx="8210550" cy="695008"/>
          </a:xfrm>
        </p:spPr>
        <p:txBody>
          <a:bodyPr>
            <a:normAutofit fontScale="90000"/>
          </a:bodyPr>
          <a:lstStyle/>
          <a:p>
            <a:r>
              <a:rPr lang="en-US" dirty="0"/>
              <a:t>SFU: CANADA’S ENGAGED UNIVERSITY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AD9DE-0C21-274A-8448-8284C93A1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0012" y="1917700"/>
            <a:ext cx="6541154" cy="3568700"/>
          </a:xfrm>
        </p:spPr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CA" sz="1600" dirty="0"/>
              <a:t> Tri-semester system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Campuses in BC’s 3 largest municipalities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35,000 students in 8 faculties; 155,000+ alumni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Highest utilization rate of BC universities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Programs responsive to changing demand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Canada’s leading comprehensive university for 10 of last 11 years (Maclean’s)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Ashoka Changemaker Campus (1 of 45 worldwide)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9D71D-D570-5049-8B3E-4E661D59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861" y="1690688"/>
            <a:ext cx="2866701" cy="48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7199E-8B65-4542-BADB-DE11C246D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000" y="2322763"/>
            <a:ext cx="4140574" cy="3544887"/>
          </a:xfrm>
        </p:spPr>
        <p:txBody>
          <a:bodyPr/>
          <a:lstStyle/>
          <a:p>
            <a:r>
              <a:rPr lang="en-CA" dirty="0"/>
              <a:t>“To be the leading engaged university defined by its dynamic integration of innovative education, cutting-edge research, and far-reaching community engagement.”</a:t>
            </a:r>
          </a:p>
          <a:p>
            <a:endParaRPr lang="en-CA" dirty="0"/>
          </a:p>
        </p:txBody>
      </p:sp>
      <p:pic>
        <p:nvPicPr>
          <p:cNvPr id="7" name="Picture 6" descr="SFU_venn_diagram_outline.pdf">
            <a:hlinkClick r:id="rId3" highlightClick="1"/>
            <a:extLst>
              <a:ext uri="{FF2B5EF4-FFF2-40B4-BE49-F238E27FC236}">
                <a16:creationId xmlns:a16="http://schemas.microsoft.com/office/drawing/2014/main" id="{0434B574-760E-0948-857B-3C4BD558D4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091" y="1933048"/>
            <a:ext cx="4060825" cy="43243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4E57C5-A20F-1541-BA8D-699FCDDB5D7E}"/>
              </a:ext>
            </a:extLst>
          </p:cNvPr>
          <p:cNvSpPr txBox="1">
            <a:spLocks/>
          </p:cNvSpPr>
          <p:nvPr/>
        </p:nvSpPr>
        <p:spPr>
          <a:xfrm>
            <a:off x="628650" y="995680"/>
            <a:ext cx="7886700" cy="69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CC0633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SFU: THE VISION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B7AA8-559E-504B-954C-F8479620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SIMON FRASER UNIVERSITY   </a:t>
            </a:r>
            <a:fld id="{45E0C454-F75C-A944-8BC1-78DA56BBB2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E348-C49E-504E-8328-5B5C06B6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SFU: ENGAGING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AD9DE-0C21-274A-8448-8284C93A1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0012" y="1917700"/>
            <a:ext cx="4871304" cy="3568700"/>
          </a:xfrm>
        </p:spPr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CA" sz="1600" dirty="0"/>
              <a:t>Leader in experiential and community-based education: 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9,500 co-op students annually – 25% increase in five years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Semester in Dialogue, City Studio, Change Lab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Wide range of service learning and leadership programs   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Entrepreneurship certificate programs available to all undergraduate students and to graduate students in science and engineering 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Venture Connection: Western Canada’s first university-wide student incubator – engaged over 8000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C16FE-8634-414A-B451-23E7CF3B7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92" y="1917700"/>
            <a:ext cx="4256750" cy="30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3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E348-C49E-504E-8328-5B5C06B6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SFU: ENGAGING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AD9DE-0C21-274A-8448-8284C93A1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0012" y="1919288"/>
            <a:ext cx="9069200" cy="3568700"/>
          </a:xfrm>
        </p:spPr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CA" sz="1600" dirty="0"/>
              <a:t>Over $1 billion in research funding received in the last 10 years</a:t>
            </a:r>
          </a:p>
          <a:p>
            <a:pPr marL="0" indent="0">
              <a:spcBef>
                <a:spcPts val="0"/>
              </a:spcBef>
              <a:buNone/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Community-engaged research across all faculties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SFU Innovates – university-wide innovation strategy: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1123950" lvl="2" indent="-457200">
              <a:spcBef>
                <a:spcPts val="0"/>
              </a:spcBef>
            </a:pPr>
            <a:r>
              <a:rPr lang="en-CA" sz="1200" dirty="0"/>
              <a:t>4D Labs: state-of-the-art material sciences lab</a:t>
            </a:r>
          </a:p>
          <a:p>
            <a:pPr marL="666750" lvl="2" indent="0">
              <a:spcBef>
                <a:spcPts val="0"/>
              </a:spcBef>
              <a:buNone/>
            </a:pPr>
            <a:endParaRPr lang="en-CA" sz="1200" dirty="0"/>
          </a:p>
          <a:p>
            <a:pPr marL="1123950" lvl="2" indent="-457200">
              <a:spcBef>
                <a:spcPts val="0"/>
              </a:spcBef>
            </a:pPr>
            <a:r>
              <a:rPr lang="en-CA" sz="1200" dirty="0"/>
              <a:t>Venture Labs: BC’s leading business accelerator</a:t>
            </a:r>
          </a:p>
          <a:p>
            <a:pPr marL="1123950" lvl="2" indent="-457200">
              <a:spcBef>
                <a:spcPts val="0"/>
              </a:spcBef>
            </a:pPr>
            <a:endParaRPr lang="en-CA" sz="1200" dirty="0"/>
          </a:p>
          <a:p>
            <a:pPr marL="1123950" lvl="2" indent="-457200">
              <a:spcBef>
                <a:spcPts val="0"/>
              </a:spcBef>
            </a:pPr>
            <a:r>
              <a:rPr lang="en-CA" sz="1200" dirty="0"/>
              <a:t>RADIUS: social innovation lab and venture incubator</a:t>
            </a:r>
          </a:p>
          <a:p>
            <a:pPr marL="1123950" lvl="2" indent="-457200">
              <a:spcBef>
                <a:spcPts val="0"/>
              </a:spcBef>
            </a:pPr>
            <a:endParaRPr lang="en-CA" sz="1200" dirty="0"/>
          </a:p>
          <a:p>
            <a:pPr marL="1123950" lvl="2" indent="-457200">
              <a:spcBef>
                <a:spcPts val="0"/>
              </a:spcBef>
            </a:pPr>
            <a:r>
              <a:rPr lang="en-CA" sz="1200" dirty="0"/>
              <a:t>RBC First Peoples’ Enterprise Accelerator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Strengths in Big Data and High Performance Computing 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“Tech Challenger” (Times Higher Education  – 1 of 55 worldwide)</a:t>
            </a:r>
          </a:p>
        </p:txBody>
      </p:sp>
    </p:spTree>
    <p:extLst>
      <p:ext uri="{BB962C8B-B14F-4D97-AF65-F5344CB8AC3E}">
        <p14:creationId xmlns:p14="http://schemas.microsoft.com/office/powerpoint/2010/main" val="22506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E348-C49E-504E-8328-5B5C06B6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SFU: ENGAGING COMMUNITIES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AD9DE-0C21-274A-8448-8284C93A1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0013" y="1917700"/>
            <a:ext cx="6125675" cy="3568700"/>
          </a:xfrm>
        </p:spPr>
        <p:txBody>
          <a:bodyPr/>
          <a:lstStyle/>
          <a:p>
            <a:pPr marL="307975" lvl="1" indent="0">
              <a:spcBef>
                <a:spcPts val="0"/>
              </a:spcBef>
              <a:buNone/>
            </a:pPr>
            <a:r>
              <a:rPr lang="en-CA" sz="1600" b="1" dirty="0">
                <a:latin typeface="Trebuchet MS" panose="020B0703020202090204" pitchFamily="34" charset="0"/>
              </a:rPr>
              <a:t>COMMITMENT TO ENGAGING AND BUILDING COMMUNITIES: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Extensive Continuing Studies Programs, including </a:t>
            </a:r>
            <a:br>
              <a:rPr lang="en-CA" sz="1600" dirty="0"/>
            </a:br>
            <a:r>
              <a:rPr lang="en-CA" sz="1600" dirty="0"/>
              <a:t>Philosophers’ Café </a:t>
            </a:r>
          </a:p>
          <a:p>
            <a:pPr marL="0" indent="0">
              <a:spcBef>
                <a:spcPts val="0"/>
              </a:spcBef>
              <a:buNone/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Morris J. </a:t>
            </a:r>
            <a:r>
              <a:rPr lang="en-CA" sz="1600" dirty="0" err="1"/>
              <a:t>Wosk</a:t>
            </a:r>
            <a:r>
              <a:rPr lang="en-CA" sz="1600" dirty="0"/>
              <a:t> Centre for Dialogue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SFU Public Square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Vancouver and Surrey Community Engagement Centres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Community festivals:</a:t>
            </a:r>
          </a:p>
          <a:p>
            <a:pPr marL="0" indent="0">
              <a:spcBef>
                <a:spcPts val="0"/>
              </a:spcBef>
              <a:buNone/>
            </a:pPr>
            <a:endParaRPr lang="en-CA" sz="1600" dirty="0"/>
          </a:p>
          <a:p>
            <a:pPr marL="1123950" lvl="2" indent="-457200">
              <a:spcBef>
                <a:spcPts val="0"/>
              </a:spcBef>
            </a:pPr>
            <a:r>
              <a:rPr lang="en-CA" sz="1200" dirty="0"/>
              <a:t>Burnaby Festival of Learning</a:t>
            </a:r>
          </a:p>
          <a:p>
            <a:pPr marL="1123950" lvl="2" indent="-457200">
              <a:spcBef>
                <a:spcPts val="0"/>
              </a:spcBef>
            </a:pPr>
            <a:endParaRPr lang="en-CA" sz="1200" dirty="0"/>
          </a:p>
          <a:p>
            <a:pPr marL="1123950" lvl="2" indent="-457200">
              <a:spcBef>
                <a:spcPts val="0"/>
              </a:spcBef>
            </a:pPr>
            <a:r>
              <a:rPr lang="en-CA" sz="1200" dirty="0"/>
              <a:t>Surrey Fusion Festival</a:t>
            </a:r>
          </a:p>
          <a:p>
            <a:pPr marL="1123950" lvl="2" indent="-457200">
              <a:spcBef>
                <a:spcPts val="0"/>
              </a:spcBef>
            </a:pPr>
            <a:endParaRPr lang="en-CA" sz="1200" dirty="0"/>
          </a:p>
          <a:p>
            <a:pPr marL="1123950" lvl="2" indent="-457200">
              <a:spcBef>
                <a:spcPts val="0"/>
              </a:spcBef>
            </a:pPr>
            <a:r>
              <a:rPr lang="en-CA" sz="1200" dirty="0"/>
              <a:t>India Summer Festival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/>
              <a:t>K-12 engagement and outreach</a:t>
            </a:r>
          </a:p>
          <a:p>
            <a:pPr marL="457200" indent="-457200">
              <a:spcBef>
                <a:spcPts val="0"/>
              </a:spcBef>
            </a:pPr>
            <a:endParaRPr lang="en-CA" sz="1600" dirty="0"/>
          </a:p>
          <a:p>
            <a:pPr marL="457200" indent="-457200">
              <a:spcBef>
                <a:spcPts val="0"/>
              </a:spcBef>
            </a:pPr>
            <a:r>
              <a:rPr lang="en-CA" sz="1600" dirty="0" err="1"/>
              <a:t>UniverCity</a:t>
            </a:r>
            <a:r>
              <a:rPr lang="en-CA" sz="1600" dirty="0"/>
              <a:t> – a model sustainable community  </a:t>
            </a:r>
          </a:p>
          <a:p>
            <a:pPr marL="0" indent="0">
              <a:spcBef>
                <a:spcPts val="0"/>
              </a:spcBef>
              <a:buNone/>
            </a:pPr>
            <a:endParaRPr lang="en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14807-FF29-AE4E-B65D-0EA4BB242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9" y="2461847"/>
            <a:ext cx="3736272" cy="24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594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Copy Slides">
  <a:themeElements>
    <a:clrScheme name="SFU Brand Colours">
      <a:dk1>
        <a:srgbClr val="000000"/>
      </a:dk1>
      <a:lt1>
        <a:srgbClr val="FFFFFF"/>
      </a:lt1>
      <a:dk2>
        <a:srgbClr val="8C0E1C"/>
      </a:dk2>
      <a:lt2>
        <a:srgbClr val="D31B34"/>
      </a:lt2>
      <a:accent1>
        <a:srgbClr val="212121"/>
      </a:accent1>
      <a:accent2>
        <a:srgbClr val="515151"/>
      </a:accent2>
      <a:accent3>
        <a:srgbClr val="797979"/>
      </a:accent3>
      <a:accent4>
        <a:srgbClr val="A9A9A9"/>
      </a:accent4>
      <a:accent5>
        <a:srgbClr val="CACACA"/>
      </a:accent5>
      <a:accent6>
        <a:srgbClr val="EAEAEA"/>
      </a:accent6>
      <a:hlink>
        <a:srgbClr val="D31B34"/>
      </a:hlink>
      <a:folHlink>
        <a:srgbClr val="8C0E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mage Onl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3541</TotalTime>
  <Words>300</Words>
  <Application>Microsoft Macintosh PowerPoint</Application>
  <PresentationFormat>On-screen Show (4:3)</PresentationFormat>
  <Paragraphs>115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Impact</vt:lpstr>
      <vt:lpstr>STIXGeneral-Regular</vt:lpstr>
      <vt:lpstr>Times</vt:lpstr>
      <vt:lpstr>Trebuchet MS</vt:lpstr>
      <vt:lpstr>Title Page Slides</vt:lpstr>
      <vt:lpstr>Body Copy Slides</vt:lpstr>
      <vt:lpstr>Image Only Slides</vt:lpstr>
      <vt:lpstr>SIMON FRASER UNIVERSITY ANDREW PETTER, SFU PRESIDENT AND VICE CHANCELLOR</vt:lpstr>
      <vt:lpstr>SFU: CANADA’S ENGAGED UNIVERSITY</vt:lpstr>
      <vt:lpstr>PowerPoint Presentation</vt:lpstr>
      <vt:lpstr>SFU: ENGAGING STUDENTS</vt:lpstr>
      <vt:lpstr>SFU: ENGAGING RESEARCH</vt:lpstr>
      <vt:lpstr>SFU: ENGAGING COMMUNITIES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Carmichael</cp:lastModifiedBy>
  <cp:revision>127</cp:revision>
  <cp:lastPrinted>2019-08-09T22:30:26Z</cp:lastPrinted>
  <dcterms:created xsi:type="dcterms:W3CDTF">2019-03-19T21:21:49Z</dcterms:created>
  <dcterms:modified xsi:type="dcterms:W3CDTF">2019-11-26T17:33:38Z</dcterms:modified>
</cp:coreProperties>
</file>