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343" r:id="rId2"/>
    <p:sldId id="344" r:id="rId3"/>
    <p:sldId id="345"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256" r:id="rId24"/>
    <p:sldId id="260" r:id="rId25"/>
    <p:sldId id="257" r:id="rId26"/>
    <p:sldId id="309" r:id="rId27"/>
    <p:sldId id="258" r:id="rId28"/>
    <p:sldId id="259" r:id="rId29"/>
    <p:sldId id="261" r:id="rId30"/>
    <p:sldId id="264" r:id="rId31"/>
    <p:sldId id="262" r:id="rId32"/>
    <p:sldId id="400" r:id="rId33"/>
    <p:sldId id="263" r:id="rId34"/>
    <p:sldId id="265" r:id="rId35"/>
    <p:sldId id="266" r:id="rId36"/>
    <p:sldId id="270" r:id="rId37"/>
    <p:sldId id="272" r:id="rId38"/>
    <p:sldId id="271" r:id="rId39"/>
    <p:sldId id="267" r:id="rId40"/>
    <p:sldId id="273" r:id="rId41"/>
    <p:sldId id="274" r:id="rId42"/>
    <p:sldId id="269" r:id="rId43"/>
    <p:sldId id="276" r:id="rId44"/>
    <p:sldId id="277" r:id="rId45"/>
    <p:sldId id="278" r:id="rId46"/>
    <p:sldId id="279" r:id="rId47"/>
    <p:sldId id="280" r:id="rId48"/>
    <p:sldId id="373" r:id="rId49"/>
    <p:sldId id="374" r:id="rId50"/>
    <p:sldId id="375" r:id="rId51"/>
    <p:sldId id="376" r:id="rId52"/>
    <p:sldId id="377" r:id="rId53"/>
    <p:sldId id="378" r:id="rId54"/>
    <p:sldId id="379" r:id="rId55"/>
    <p:sldId id="399" r:id="rId56"/>
    <p:sldId id="380" r:id="rId57"/>
    <p:sldId id="381" r:id="rId58"/>
    <p:sldId id="382" r:id="rId59"/>
    <p:sldId id="383" r:id="rId60"/>
    <p:sldId id="385" r:id="rId61"/>
    <p:sldId id="386" r:id="rId62"/>
    <p:sldId id="387" r:id="rId63"/>
    <p:sldId id="389" r:id="rId64"/>
    <p:sldId id="390" r:id="rId65"/>
    <p:sldId id="391" r:id="rId66"/>
    <p:sldId id="392" r:id="rId67"/>
    <p:sldId id="393" r:id="rId68"/>
    <p:sldId id="394" r:id="rId69"/>
    <p:sldId id="395" r:id="rId70"/>
    <p:sldId id="396" r:id="rId71"/>
    <p:sldId id="397" r:id="rId72"/>
    <p:sldId id="398" r:id="rId73"/>
    <p:sldId id="311" r:id="rId74"/>
    <p:sldId id="434" r:id="rId75"/>
    <p:sldId id="401" r:id="rId76"/>
    <p:sldId id="402" r:id="rId77"/>
    <p:sldId id="403" r:id="rId78"/>
    <p:sldId id="404" r:id="rId79"/>
    <p:sldId id="405" r:id="rId80"/>
    <p:sldId id="406" r:id="rId81"/>
    <p:sldId id="407" r:id="rId82"/>
    <p:sldId id="408" r:id="rId83"/>
    <p:sldId id="409" r:id="rId84"/>
    <p:sldId id="410" r:id="rId85"/>
    <p:sldId id="412" r:id="rId86"/>
    <p:sldId id="413" r:id="rId87"/>
    <p:sldId id="414" r:id="rId88"/>
    <p:sldId id="415" r:id="rId89"/>
    <p:sldId id="416" r:id="rId90"/>
    <p:sldId id="417" r:id="rId91"/>
    <p:sldId id="418" r:id="rId92"/>
    <p:sldId id="419" r:id="rId93"/>
    <p:sldId id="420" r:id="rId94"/>
    <p:sldId id="421" r:id="rId95"/>
    <p:sldId id="422" r:id="rId96"/>
    <p:sldId id="423" r:id="rId97"/>
    <p:sldId id="424" r:id="rId98"/>
    <p:sldId id="425" r:id="rId99"/>
    <p:sldId id="426" r:id="rId100"/>
    <p:sldId id="427" r:id="rId101"/>
    <p:sldId id="428" r:id="rId102"/>
    <p:sldId id="429" r:id="rId103"/>
    <p:sldId id="430" r:id="rId104"/>
    <p:sldId id="431" r:id="rId105"/>
    <p:sldId id="432" r:id="rId106"/>
    <p:sldId id="433"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85294" autoAdjust="0"/>
  </p:normalViewPr>
  <p:slideViewPr>
    <p:cSldViewPr snapToGrid="0" snapToObjects="1">
      <p:cViewPr>
        <p:scale>
          <a:sx n="69" d="100"/>
          <a:sy n="69" d="100"/>
        </p:scale>
        <p:origin x="-5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D5BADD-618E-0B4F-BA6C-90ACE098F654}"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1918AC79-E09D-7447-9891-AAE2BA0F90C6}">
      <dgm:prSet phldrT="[Text]"/>
      <dgm:spPr/>
      <dgm:t>
        <a:bodyPr/>
        <a:lstStyle/>
        <a:p>
          <a:r>
            <a:rPr lang="en-US" b="1" i="1" dirty="0" smtClean="0">
              <a:solidFill>
                <a:schemeClr val="bg1"/>
              </a:solidFill>
            </a:rPr>
            <a:t>Business Risk Factors</a:t>
          </a:r>
          <a:endParaRPr lang="en-US" b="1" i="1" dirty="0">
            <a:solidFill>
              <a:schemeClr val="bg1"/>
            </a:solidFill>
          </a:endParaRPr>
        </a:p>
      </dgm:t>
    </dgm:pt>
    <dgm:pt modelId="{2C51C6CC-6262-E84A-A4B2-5FEFA500C60F}" type="parTrans" cxnId="{D371451B-7DE4-0D48-B4C4-DFBA4923E0C7}">
      <dgm:prSet/>
      <dgm:spPr/>
      <dgm:t>
        <a:bodyPr/>
        <a:lstStyle/>
        <a:p>
          <a:endParaRPr lang="en-US"/>
        </a:p>
      </dgm:t>
    </dgm:pt>
    <dgm:pt modelId="{6D2A4D13-3ED0-7A49-8C4B-F7485D63240F}" type="sibTrans" cxnId="{D371451B-7DE4-0D48-B4C4-DFBA4923E0C7}">
      <dgm:prSet/>
      <dgm:spPr/>
      <dgm:t>
        <a:bodyPr/>
        <a:lstStyle/>
        <a:p>
          <a:endParaRPr lang="en-US"/>
        </a:p>
      </dgm:t>
    </dgm:pt>
    <dgm:pt modelId="{23D8B297-40B5-B647-876C-7DAA87E65D3B}">
      <dgm:prSet phldrT="[Text]" custT="1"/>
      <dgm:spPr/>
      <dgm:t>
        <a:bodyPr/>
        <a:lstStyle/>
        <a:p>
          <a:r>
            <a:rPr lang="en-US" sz="1800" b="1" dirty="0" smtClean="0">
              <a:solidFill>
                <a:schemeClr val="tx1"/>
              </a:solidFill>
            </a:rPr>
            <a:t>Commodity Price Risk</a:t>
          </a:r>
          <a:endParaRPr lang="en-US" sz="1800" b="1" dirty="0">
            <a:solidFill>
              <a:schemeClr val="tx1"/>
            </a:solidFill>
          </a:endParaRPr>
        </a:p>
      </dgm:t>
    </dgm:pt>
    <dgm:pt modelId="{909BACBF-1527-3A45-A455-B706BD4B9ED5}" type="parTrans" cxnId="{9BAD61F2-1ED9-EE4B-A655-5E3EB0F5B7B6}">
      <dgm:prSet/>
      <dgm:spPr/>
      <dgm:t>
        <a:bodyPr/>
        <a:lstStyle/>
        <a:p>
          <a:endParaRPr lang="en-US"/>
        </a:p>
      </dgm:t>
    </dgm:pt>
    <dgm:pt modelId="{F6674E0D-BDFF-B04D-A97E-9360A49190EF}" type="sibTrans" cxnId="{9BAD61F2-1ED9-EE4B-A655-5E3EB0F5B7B6}">
      <dgm:prSet/>
      <dgm:spPr/>
      <dgm:t>
        <a:bodyPr/>
        <a:lstStyle/>
        <a:p>
          <a:endParaRPr lang="en-US"/>
        </a:p>
      </dgm:t>
    </dgm:pt>
    <dgm:pt modelId="{4B5AFA41-5CAB-2547-BC60-5064758D0E51}">
      <dgm:prSet phldrT="[Text]" custT="1"/>
      <dgm:spPr/>
      <dgm:t>
        <a:bodyPr/>
        <a:lstStyle/>
        <a:p>
          <a:r>
            <a:rPr lang="en-US" sz="1800" b="1" dirty="0" smtClean="0">
              <a:solidFill>
                <a:srgbClr val="000000"/>
              </a:solidFill>
            </a:rPr>
            <a:t>Foreign Currency Rate Risk</a:t>
          </a:r>
          <a:endParaRPr lang="en-US" sz="1800" b="1" dirty="0">
            <a:solidFill>
              <a:srgbClr val="000000"/>
            </a:solidFill>
          </a:endParaRPr>
        </a:p>
      </dgm:t>
    </dgm:pt>
    <dgm:pt modelId="{5E107324-ECF7-854F-A5F9-02AA18D68922}" type="parTrans" cxnId="{8416D36A-EDC8-F644-8AD6-091DD0EE50C3}">
      <dgm:prSet/>
      <dgm:spPr/>
      <dgm:t>
        <a:bodyPr/>
        <a:lstStyle/>
        <a:p>
          <a:endParaRPr lang="en-US"/>
        </a:p>
      </dgm:t>
    </dgm:pt>
    <dgm:pt modelId="{1EC28FDC-7601-1648-B19B-BDBC15C6AEBD}" type="sibTrans" cxnId="{8416D36A-EDC8-F644-8AD6-091DD0EE50C3}">
      <dgm:prSet/>
      <dgm:spPr/>
      <dgm:t>
        <a:bodyPr/>
        <a:lstStyle/>
        <a:p>
          <a:endParaRPr lang="en-US"/>
        </a:p>
      </dgm:t>
    </dgm:pt>
    <dgm:pt modelId="{05FE6825-0341-3546-929B-C018B35190BB}">
      <dgm:prSet phldrT="[Text]" custT="1"/>
      <dgm:spPr/>
      <dgm:t>
        <a:bodyPr/>
        <a:lstStyle/>
        <a:p>
          <a:r>
            <a:rPr lang="en-US" sz="1800" b="1" dirty="0" smtClean="0">
              <a:solidFill>
                <a:srgbClr val="000000"/>
              </a:solidFill>
            </a:rPr>
            <a:t>Credit Risk</a:t>
          </a:r>
          <a:endParaRPr lang="en-US" sz="1800" b="1" dirty="0">
            <a:solidFill>
              <a:srgbClr val="000000"/>
            </a:solidFill>
          </a:endParaRPr>
        </a:p>
      </dgm:t>
    </dgm:pt>
    <dgm:pt modelId="{6B6160B4-8160-1C41-8667-0370F6162736}" type="parTrans" cxnId="{0B802ADA-7899-8A46-A641-EB0B1D17A40E}">
      <dgm:prSet/>
      <dgm:spPr/>
      <dgm:t>
        <a:bodyPr/>
        <a:lstStyle/>
        <a:p>
          <a:endParaRPr lang="en-US"/>
        </a:p>
      </dgm:t>
    </dgm:pt>
    <dgm:pt modelId="{52066408-502E-EB48-A08A-9615882F2337}" type="sibTrans" cxnId="{0B802ADA-7899-8A46-A641-EB0B1D17A40E}">
      <dgm:prSet/>
      <dgm:spPr/>
      <dgm:t>
        <a:bodyPr/>
        <a:lstStyle/>
        <a:p>
          <a:endParaRPr lang="en-US"/>
        </a:p>
      </dgm:t>
    </dgm:pt>
    <dgm:pt modelId="{AD74FB2F-9A34-984B-B0E7-F795430D52EB}">
      <dgm:prSet phldrT="[Text]" custT="1"/>
      <dgm:spPr/>
      <dgm:t>
        <a:bodyPr/>
        <a:lstStyle/>
        <a:p>
          <a:r>
            <a:rPr lang="en-US" sz="1800" b="1" dirty="0" smtClean="0">
              <a:solidFill>
                <a:srgbClr val="000000"/>
              </a:solidFill>
            </a:rPr>
            <a:t>Interest Rate Risk</a:t>
          </a:r>
          <a:endParaRPr lang="en-US" sz="1800" b="1" dirty="0">
            <a:solidFill>
              <a:srgbClr val="000000"/>
            </a:solidFill>
          </a:endParaRPr>
        </a:p>
      </dgm:t>
    </dgm:pt>
    <dgm:pt modelId="{C4B61C3B-F975-2C4B-A855-222DA7859FF4}" type="parTrans" cxnId="{A66DB74C-19E9-7A43-B36A-9C031139A2C4}">
      <dgm:prSet/>
      <dgm:spPr/>
      <dgm:t>
        <a:bodyPr/>
        <a:lstStyle/>
        <a:p>
          <a:endParaRPr lang="en-US"/>
        </a:p>
      </dgm:t>
    </dgm:pt>
    <dgm:pt modelId="{20CC29CD-1590-4447-9652-20109CA54625}" type="sibTrans" cxnId="{A66DB74C-19E9-7A43-B36A-9C031139A2C4}">
      <dgm:prSet/>
      <dgm:spPr/>
      <dgm:t>
        <a:bodyPr/>
        <a:lstStyle/>
        <a:p>
          <a:endParaRPr lang="en-US"/>
        </a:p>
      </dgm:t>
    </dgm:pt>
    <dgm:pt modelId="{C647D6DE-A5D5-7449-B806-C0E27080EDE5}">
      <dgm:prSet custT="1"/>
      <dgm:spPr/>
      <dgm:t>
        <a:bodyPr/>
        <a:lstStyle/>
        <a:p>
          <a:r>
            <a:rPr lang="en-US" sz="1800" b="1" dirty="0" smtClean="0">
              <a:solidFill>
                <a:srgbClr val="000000"/>
              </a:solidFill>
            </a:rPr>
            <a:t>Environmental and Climate Change</a:t>
          </a:r>
          <a:endParaRPr lang="en-US" sz="1800" b="1" dirty="0">
            <a:solidFill>
              <a:srgbClr val="000000"/>
            </a:solidFill>
          </a:endParaRPr>
        </a:p>
      </dgm:t>
    </dgm:pt>
    <dgm:pt modelId="{8189B51A-AB10-DA46-86D9-D75BD97F5963}" type="parTrans" cxnId="{A0008A87-754B-B14C-9300-F480DA8C5B07}">
      <dgm:prSet/>
      <dgm:spPr/>
      <dgm:t>
        <a:bodyPr/>
        <a:lstStyle/>
        <a:p>
          <a:endParaRPr lang="en-US"/>
        </a:p>
      </dgm:t>
    </dgm:pt>
    <dgm:pt modelId="{5F2FB59D-BB62-014C-A8CF-9D1B0E4F2569}" type="sibTrans" cxnId="{A0008A87-754B-B14C-9300-F480DA8C5B07}">
      <dgm:prSet/>
      <dgm:spPr/>
      <dgm:t>
        <a:bodyPr/>
        <a:lstStyle/>
        <a:p>
          <a:endParaRPr lang="en-US"/>
        </a:p>
      </dgm:t>
    </dgm:pt>
    <dgm:pt modelId="{CF7C539C-4ADD-8A45-AD48-DED2625F77A9}">
      <dgm:prSet custT="1"/>
      <dgm:spPr/>
      <dgm:t>
        <a:bodyPr/>
        <a:lstStyle/>
        <a:p>
          <a:r>
            <a:rPr lang="en-US" sz="1800" b="1" dirty="0" smtClean="0">
              <a:solidFill>
                <a:srgbClr val="000000"/>
              </a:solidFill>
            </a:rPr>
            <a:t>Liquidity Risk</a:t>
          </a:r>
          <a:endParaRPr lang="en-US" sz="1800" b="1" dirty="0">
            <a:solidFill>
              <a:srgbClr val="000000"/>
            </a:solidFill>
          </a:endParaRPr>
        </a:p>
      </dgm:t>
    </dgm:pt>
    <dgm:pt modelId="{30CE92CB-9EB0-6141-8C9E-24DD8E84154B}" type="parTrans" cxnId="{4B6DB655-9171-6242-A7B5-EA60A6ABE231}">
      <dgm:prSet/>
      <dgm:spPr/>
      <dgm:t>
        <a:bodyPr/>
        <a:lstStyle/>
        <a:p>
          <a:endParaRPr lang="en-US"/>
        </a:p>
      </dgm:t>
    </dgm:pt>
    <dgm:pt modelId="{3371A483-44CF-AF41-86A7-0528CD9E7956}" type="sibTrans" cxnId="{4B6DB655-9171-6242-A7B5-EA60A6ABE231}">
      <dgm:prSet/>
      <dgm:spPr/>
      <dgm:t>
        <a:bodyPr/>
        <a:lstStyle/>
        <a:p>
          <a:endParaRPr lang="en-US"/>
        </a:p>
      </dgm:t>
    </dgm:pt>
    <dgm:pt modelId="{5E79F397-88ED-824F-90C7-6A72EC56948F}" type="pres">
      <dgm:prSet presAssocID="{5CD5BADD-618E-0B4F-BA6C-90ACE098F654}" presName="Name0" presStyleCnt="0">
        <dgm:presLayoutVars>
          <dgm:chMax val="1"/>
          <dgm:dir/>
          <dgm:animLvl val="ctr"/>
          <dgm:resizeHandles val="exact"/>
        </dgm:presLayoutVars>
      </dgm:prSet>
      <dgm:spPr/>
      <dgm:t>
        <a:bodyPr/>
        <a:lstStyle/>
        <a:p>
          <a:endParaRPr lang="en-US"/>
        </a:p>
      </dgm:t>
    </dgm:pt>
    <dgm:pt modelId="{C82D07F3-BA19-564B-8C8F-D1EE80EE5916}" type="pres">
      <dgm:prSet presAssocID="{1918AC79-E09D-7447-9891-AAE2BA0F90C6}" presName="centerShape" presStyleLbl="node0" presStyleIdx="0" presStyleCnt="1"/>
      <dgm:spPr/>
      <dgm:t>
        <a:bodyPr/>
        <a:lstStyle/>
        <a:p>
          <a:endParaRPr lang="en-US"/>
        </a:p>
      </dgm:t>
    </dgm:pt>
    <dgm:pt modelId="{FBCDD5DE-93CA-CB48-9203-8BB7C74B65AA}" type="pres">
      <dgm:prSet presAssocID="{23D8B297-40B5-B647-876C-7DAA87E65D3B}" presName="node" presStyleLbl="node1" presStyleIdx="0" presStyleCnt="6" custScaleX="157860">
        <dgm:presLayoutVars>
          <dgm:bulletEnabled val="1"/>
        </dgm:presLayoutVars>
      </dgm:prSet>
      <dgm:spPr/>
      <dgm:t>
        <a:bodyPr/>
        <a:lstStyle/>
        <a:p>
          <a:endParaRPr lang="en-US"/>
        </a:p>
      </dgm:t>
    </dgm:pt>
    <dgm:pt modelId="{87A5C96B-3291-ED4B-A773-210F29BF4BB1}" type="pres">
      <dgm:prSet presAssocID="{23D8B297-40B5-B647-876C-7DAA87E65D3B}" presName="dummy" presStyleCnt="0"/>
      <dgm:spPr/>
    </dgm:pt>
    <dgm:pt modelId="{70E3F72D-E8D5-1B44-9E9B-1CACDE1D2073}" type="pres">
      <dgm:prSet presAssocID="{F6674E0D-BDFF-B04D-A97E-9360A49190EF}" presName="sibTrans" presStyleLbl="sibTrans2D1" presStyleIdx="0" presStyleCnt="6"/>
      <dgm:spPr/>
      <dgm:t>
        <a:bodyPr/>
        <a:lstStyle/>
        <a:p>
          <a:endParaRPr lang="en-US"/>
        </a:p>
      </dgm:t>
    </dgm:pt>
    <dgm:pt modelId="{14AE5ADC-1BF3-4740-98CD-969CAD09B800}" type="pres">
      <dgm:prSet presAssocID="{4B5AFA41-5CAB-2547-BC60-5064758D0E51}" presName="node" presStyleLbl="node1" presStyleIdx="1" presStyleCnt="6" custScaleX="149594" custRadScaleRad="114637" custRadScaleInc="20701">
        <dgm:presLayoutVars>
          <dgm:bulletEnabled val="1"/>
        </dgm:presLayoutVars>
      </dgm:prSet>
      <dgm:spPr/>
      <dgm:t>
        <a:bodyPr/>
        <a:lstStyle/>
        <a:p>
          <a:endParaRPr lang="en-US"/>
        </a:p>
      </dgm:t>
    </dgm:pt>
    <dgm:pt modelId="{0B55F76F-FE11-0246-9714-E81FB6FCED4A}" type="pres">
      <dgm:prSet presAssocID="{4B5AFA41-5CAB-2547-BC60-5064758D0E51}" presName="dummy" presStyleCnt="0"/>
      <dgm:spPr/>
    </dgm:pt>
    <dgm:pt modelId="{22DB9D8A-BC34-EA4C-8FF9-52553374535D}" type="pres">
      <dgm:prSet presAssocID="{1EC28FDC-7601-1648-B19B-BDBC15C6AEBD}" presName="sibTrans" presStyleLbl="sibTrans2D1" presStyleIdx="1" presStyleCnt="6"/>
      <dgm:spPr/>
      <dgm:t>
        <a:bodyPr/>
        <a:lstStyle/>
        <a:p>
          <a:endParaRPr lang="en-US"/>
        </a:p>
      </dgm:t>
    </dgm:pt>
    <dgm:pt modelId="{A470EDB0-0DD3-0D46-B5A3-8FE80EDC4428}" type="pres">
      <dgm:prSet presAssocID="{05FE6825-0341-3546-929B-C018B35190BB}" presName="node" presStyleLbl="node1" presStyleIdx="2" presStyleCnt="6" custScaleX="146517" custRadScaleRad="110125" custRadScaleInc="-14985">
        <dgm:presLayoutVars>
          <dgm:bulletEnabled val="1"/>
        </dgm:presLayoutVars>
      </dgm:prSet>
      <dgm:spPr/>
      <dgm:t>
        <a:bodyPr/>
        <a:lstStyle/>
        <a:p>
          <a:endParaRPr lang="en-US"/>
        </a:p>
      </dgm:t>
    </dgm:pt>
    <dgm:pt modelId="{23D1D870-26CD-DD41-86DF-3AB9888C4DA8}" type="pres">
      <dgm:prSet presAssocID="{05FE6825-0341-3546-929B-C018B35190BB}" presName="dummy" presStyleCnt="0"/>
      <dgm:spPr/>
    </dgm:pt>
    <dgm:pt modelId="{53B878C7-B675-124E-AC9E-97BAC9C5DFDF}" type="pres">
      <dgm:prSet presAssocID="{52066408-502E-EB48-A08A-9615882F2337}" presName="sibTrans" presStyleLbl="sibTrans2D1" presStyleIdx="2" presStyleCnt="6"/>
      <dgm:spPr/>
      <dgm:t>
        <a:bodyPr/>
        <a:lstStyle/>
        <a:p>
          <a:endParaRPr lang="en-US"/>
        </a:p>
      </dgm:t>
    </dgm:pt>
    <dgm:pt modelId="{23EFABCF-1218-D444-944C-427A4A4750B5}" type="pres">
      <dgm:prSet presAssocID="{AD74FB2F-9A34-984B-B0E7-F795430D52EB}" presName="node" presStyleLbl="node1" presStyleIdx="3" presStyleCnt="6" custScaleX="165150" custRadScaleRad="100052" custRadScaleInc="-2061">
        <dgm:presLayoutVars>
          <dgm:bulletEnabled val="1"/>
        </dgm:presLayoutVars>
      </dgm:prSet>
      <dgm:spPr/>
      <dgm:t>
        <a:bodyPr/>
        <a:lstStyle/>
        <a:p>
          <a:endParaRPr lang="en-US"/>
        </a:p>
      </dgm:t>
    </dgm:pt>
    <dgm:pt modelId="{70914072-DB22-7147-B528-D2235D097C47}" type="pres">
      <dgm:prSet presAssocID="{AD74FB2F-9A34-984B-B0E7-F795430D52EB}" presName="dummy" presStyleCnt="0"/>
      <dgm:spPr/>
    </dgm:pt>
    <dgm:pt modelId="{3D97E20C-9717-8446-B770-3C3EC047A1B7}" type="pres">
      <dgm:prSet presAssocID="{20CC29CD-1590-4447-9652-20109CA54625}" presName="sibTrans" presStyleLbl="sibTrans2D1" presStyleIdx="3" presStyleCnt="6"/>
      <dgm:spPr/>
      <dgm:t>
        <a:bodyPr/>
        <a:lstStyle/>
        <a:p>
          <a:endParaRPr lang="en-US"/>
        </a:p>
      </dgm:t>
    </dgm:pt>
    <dgm:pt modelId="{814C2712-855E-8E4E-B24D-5EFDD220DB16}" type="pres">
      <dgm:prSet presAssocID="{C647D6DE-A5D5-7449-B806-C0E27080EDE5}" presName="node" presStyleLbl="node1" presStyleIdx="4" presStyleCnt="6" custScaleX="168741" custRadScaleRad="107276" custRadScaleInc="26102">
        <dgm:presLayoutVars>
          <dgm:bulletEnabled val="1"/>
        </dgm:presLayoutVars>
      </dgm:prSet>
      <dgm:spPr/>
      <dgm:t>
        <a:bodyPr/>
        <a:lstStyle/>
        <a:p>
          <a:endParaRPr lang="en-US"/>
        </a:p>
      </dgm:t>
    </dgm:pt>
    <dgm:pt modelId="{2806A4DA-FD66-944B-9F71-1118749F7295}" type="pres">
      <dgm:prSet presAssocID="{C647D6DE-A5D5-7449-B806-C0E27080EDE5}" presName="dummy" presStyleCnt="0"/>
      <dgm:spPr/>
    </dgm:pt>
    <dgm:pt modelId="{4D456F32-B1E7-154B-9958-1C3E3FD3A820}" type="pres">
      <dgm:prSet presAssocID="{5F2FB59D-BB62-014C-A8CF-9D1B0E4F2569}" presName="sibTrans" presStyleLbl="sibTrans2D1" presStyleIdx="4" presStyleCnt="6"/>
      <dgm:spPr/>
      <dgm:t>
        <a:bodyPr/>
        <a:lstStyle/>
        <a:p>
          <a:endParaRPr lang="en-US"/>
        </a:p>
      </dgm:t>
    </dgm:pt>
    <dgm:pt modelId="{386B52E2-F736-F643-8939-7AEA6467F077}" type="pres">
      <dgm:prSet presAssocID="{CF7C539C-4ADD-8A45-AD48-DED2625F77A9}" presName="node" presStyleLbl="node1" presStyleIdx="5" presStyleCnt="6" custScaleX="146770" custRadScaleRad="113344" custRadScaleInc="-19114">
        <dgm:presLayoutVars>
          <dgm:bulletEnabled val="1"/>
        </dgm:presLayoutVars>
      </dgm:prSet>
      <dgm:spPr/>
      <dgm:t>
        <a:bodyPr/>
        <a:lstStyle/>
        <a:p>
          <a:endParaRPr lang="en-US"/>
        </a:p>
      </dgm:t>
    </dgm:pt>
    <dgm:pt modelId="{1992BEF8-F13B-5340-B0B5-ECB9FA3A69D2}" type="pres">
      <dgm:prSet presAssocID="{CF7C539C-4ADD-8A45-AD48-DED2625F77A9}" presName="dummy" presStyleCnt="0"/>
      <dgm:spPr/>
    </dgm:pt>
    <dgm:pt modelId="{5751E59B-FEE8-634D-AD09-C2E552B14EAE}" type="pres">
      <dgm:prSet presAssocID="{3371A483-44CF-AF41-86A7-0528CD9E7956}" presName="sibTrans" presStyleLbl="sibTrans2D1" presStyleIdx="5" presStyleCnt="6" custFlipVert="0" custScaleX="106453" custScaleY="106226"/>
      <dgm:spPr/>
      <dgm:t>
        <a:bodyPr/>
        <a:lstStyle/>
        <a:p>
          <a:endParaRPr lang="en-US"/>
        </a:p>
      </dgm:t>
    </dgm:pt>
  </dgm:ptLst>
  <dgm:cxnLst>
    <dgm:cxn modelId="{02ABE861-3A85-C34A-88D3-9451AA428DAF}" type="presOf" srcId="{20CC29CD-1590-4447-9652-20109CA54625}" destId="{3D97E20C-9717-8446-B770-3C3EC047A1B7}" srcOrd="0" destOrd="0" presId="urn:microsoft.com/office/officeart/2005/8/layout/radial6"/>
    <dgm:cxn modelId="{4467C331-7506-F947-B95B-41C26C13FB3D}" type="presOf" srcId="{CF7C539C-4ADD-8A45-AD48-DED2625F77A9}" destId="{386B52E2-F736-F643-8939-7AEA6467F077}" srcOrd="0" destOrd="0" presId="urn:microsoft.com/office/officeart/2005/8/layout/radial6"/>
    <dgm:cxn modelId="{817CE83A-E01C-1248-8B40-2154D93F0348}" type="presOf" srcId="{5CD5BADD-618E-0B4F-BA6C-90ACE098F654}" destId="{5E79F397-88ED-824F-90C7-6A72EC56948F}" srcOrd="0" destOrd="0" presId="urn:microsoft.com/office/officeart/2005/8/layout/radial6"/>
    <dgm:cxn modelId="{8416D36A-EDC8-F644-8AD6-091DD0EE50C3}" srcId="{1918AC79-E09D-7447-9891-AAE2BA0F90C6}" destId="{4B5AFA41-5CAB-2547-BC60-5064758D0E51}" srcOrd="1" destOrd="0" parTransId="{5E107324-ECF7-854F-A5F9-02AA18D68922}" sibTransId="{1EC28FDC-7601-1648-B19B-BDBC15C6AEBD}"/>
    <dgm:cxn modelId="{26B9B9F9-18CB-A843-8BC5-297E9F2EF9DE}" type="presOf" srcId="{1918AC79-E09D-7447-9891-AAE2BA0F90C6}" destId="{C82D07F3-BA19-564B-8C8F-D1EE80EE5916}" srcOrd="0" destOrd="0" presId="urn:microsoft.com/office/officeart/2005/8/layout/radial6"/>
    <dgm:cxn modelId="{9BAD61F2-1ED9-EE4B-A655-5E3EB0F5B7B6}" srcId="{1918AC79-E09D-7447-9891-AAE2BA0F90C6}" destId="{23D8B297-40B5-B647-876C-7DAA87E65D3B}" srcOrd="0" destOrd="0" parTransId="{909BACBF-1527-3A45-A455-B706BD4B9ED5}" sibTransId="{F6674E0D-BDFF-B04D-A97E-9360A49190EF}"/>
    <dgm:cxn modelId="{E552130C-B9D2-B247-B96B-262F959FAD86}" type="presOf" srcId="{23D8B297-40B5-B647-876C-7DAA87E65D3B}" destId="{FBCDD5DE-93CA-CB48-9203-8BB7C74B65AA}" srcOrd="0" destOrd="0" presId="urn:microsoft.com/office/officeart/2005/8/layout/radial6"/>
    <dgm:cxn modelId="{0329E24B-0443-5D47-97C0-F66A4E58FDB2}" type="presOf" srcId="{C647D6DE-A5D5-7449-B806-C0E27080EDE5}" destId="{814C2712-855E-8E4E-B24D-5EFDD220DB16}" srcOrd="0" destOrd="0" presId="urn:microsoft.com/office/officeart/2005/8/layout/radial6"/>
    <dgm:cxn modelId="{FD240CA2-4230-6846-A1BB-0D44EF209A1C}" type="presOf" srcId="{52066408-502E-EB48-A08A-9615882F2337}" destId="{53B878C7-B675-124E-AC9E-97BAC9C5DFDF}" srcOrd="0" destOrd="0" presId="urn:microsoft.com/office/officeart/2005/8/layout/radial6"/>
    <dgm:cxn modelId="{501BE81D-DCE6-9048-AA58-C9EA14D23C14}" type="presOf" srcId="{4B5AFA41-5CAB-2547-BC60-5064758D0E51}" destId="{14AE5ADC-1BF3-4740-98CD-969CAD09B800}" srcOrd="0" destOrd="0" presId="urn:microsoft.com/office/officeart/2005/8/layout/radial6"/>
    <dgm:cxn modelId="{A66DB74C-19E9-7A43-B36A-9C031139A2C4}" srcId="{1918AC79-E09D-7447-9891-AAE2BA0F90C6}" destId="{AD74FB2F-9A34-984B-B0E7-F795430D52EB}" srcOrd="3" destOrd="0" parTransId="{C4B61C3B-F975-2C4B-A855-222DA7859FF4}" sibTransId="{20CC29CD-1590-4447-9652-20109CA54625}"/>
    <dgm:cxn modelId="{0A61B3CB-600E-0842-B20C-18A1485CBCF7}" type="presOf" srcId="{AD74FB2F-9A34-984B-B0E7-F795430D52EB}" destId="{23EFABCF-1218-D444-944C-427A4A4750B5}" srcOrd="0" destOrd="0" presId="urn:microsoft.com/office/officeart/2005/8/layout/radial6"/>
    <dgm:cxn modelId="{83DEA4FF-3078-5543-AA0E-2A4F75D7CDCA}" type="presOf" srcId="{1EC28FDC-7601-1648-B19B-BDBC15C6AEBD}" destId="{22DB9D8A-BC34-EA4C-8FF9-52553374535D}" srcOrd="0" destOrd="0" presId="urn:microsoft.com/office/officeart/2005/8/layout/radial6"/>
    <dgm:cxn modelId="{50D4929A-3C67-2748-B47E-2AA725313C57}" type="presOf" srcId="{3371A483-44CF-AF41-86A7-0528CD9E7956}" destId="{5751E59B-FEE8-634D-AD09-C2E552B14EAE}" srcOrd="0" destOrd="0" presId="urn:microsoft.com/office/officeart/2005/8/layout/radial6"/>
    <dgm:cxn modelId="{D371451B-7DE4-0D48-B4C4-DFBA4923E0C7}" srcId="{5CD5BADD-618E-0B4F-BA6C-90ACE098F654}" destId="{1918AC79-E09D-7447-9891-AAE2BA0F90C6}" srcOrd="0" destOrd="0" parTransId="{2C51C6CC-6262-E84A-A4B2-5FEFA500C60F}" sibTransId="{6D2A4D13-3ED0-7A49-8C4B-F7485D63240F}"/>
    <dgm:cxn modelId="{A42C3D54-F322-CB4F-8AC1-D2185203A9F1}" type="presOf" srcId="{05FE6825-0341-3546-929B-C018B35190BB}" destId="{A470EDB0-0DD3-0D46-B5A3-8FE80EDC4428}" srcOrd="0" destOrd="0" presId="urn:microsoft.com/office/officeart/2005/8/layout/radial6"/>
    <dgm:cxn modelId="{4B6DB655-9171-6242-A7B5-EA60A6ABE231}" srcId="{1918AC79-E09D-7447-9891-AAE2BA0F90C6}" destId="{CF7C539C-4ADD-8A45-AD48-DED2625F77A9}" srcOrd="5" destOrd="0" parTransId="{30CE92CB-9EB0-6141-8C9E-24DD8E84154B}" sibTransId="{3371A483-44CF-AF41-86A7-0528CD9E7956}"/>
    <dgm:cxn modelId="{5DECE478-6853-3648-B296-ACEC122966CD}" type="presOf" srcId="{F6674E0D-BDFF-B04D-A97E-9360A49190EF}" destId="{70E3F72D-E8D5-1B44-9E9B-1CACDE1D2073}" srcOrd="0" destOrd="0" presId="urn:microsoft.com/office/officeart/2005/8/layout/radial6"/>
    <dgm:cxn modelId="{251B5CC2-0514-0F42-961F-BA2DEF580327}" type="presOf" srcId="{5F2FB59D-BB62-014C-A8CF-9D1B0E4F2569}" destId="{4D456F32-B1E7-154B-9958-1C3E3FD3A820}" srcOrd="0" destOrd="0" presId="urn:microsoft.com/office/officeart/2005/8/layout/radial6"/>
    <dgm:cxn modelId="{A0008A87-754B-B14C-9300-F480DA8C5B07}" srcId="{1918AC79-E09D-7447-9891-AAE2BA0F90C6}" destId="{C647D6DE-A5D5-7449-B806-C0E27080EDE5}" srcOrd="4" destOrd="0" parTransId="{8189B51A-AB10-DA46-86D9-D75BD97F5963}" sibTransId="{5F2FB59D-BB62-014C-A8CF-9D1B0E4F2569}"/>
    <dgm:cxn modelId="{0B802ADA-7899-8A46-A641-EB0B1D17A40E}" srcId="{1918AC79-E09D-7447-9891-AAE2BA0F90C6}" destId="{05FE6825-0341-3546-929B-C018B35190BB}" srcOrd="2" destOrd="0" parTransId="{6B6160B4-8160-1C41-8667-0370F6162736}" sibTransId="{52066408-502E-EB48-A08A-9615882F2337}"/>
    <dgm:cxn modelId="{DE7F6141-DE12-C547-9013-1AFF13D40961}" type="presParOf" srcId="{5E79F397-88ED-824F-90C7-6A72EC56948F}" destId="{C82D07F3-BA19-564B-8C8F-D1EE80EE5916}" srcOrd="0" destOrd="0" presId="urn:microsoft.com/office/officeart/2005/8/layout/radial6"/>
    <dgm:cxn modelId="{211B1746-47A3-5044-8337-78039D22F444}" type="presParOf" srcId="{5E79F397-88ED-824F-90C7-6A72EC56948F}" destId="{FBCDD5DE-93CA-CB48-9203-8BB7C74B65AA}" srcOrd="1" destOrd="0" presId="urn:microsoft.com/office/officeart/2005/8/layout/radial6"/>
    <dgm:cxn modelId="{9FB95599-EED4-FF43-B33F-D366EE48965D}" type="presParOf" srcId="{5E79F397-88ED-824F-90C7-6A72EC56948F}" destId="{87A5C96B-3291-ED4B-A773-210F29BF4BB1}" srcOrd="2" destOrd="0" presId="urn:microsoft.com/office/officeart/2005/8/layout/radial6"/>
    <dgm:cxn modelId="{B21D18DA-4843-7741-A172-684260644F0D}" type="presParOf" srcId="{5E79F397-88ED-824F-90C7-6A72EC56948F}" destId="{70E3F72D-E8D5-1B44-9E9B-1CACDE1D2073}" srcOrd="3" destOrd="0" presId="urn:microsoft.com/office/officeart/2005/8/layout/radial6"/>
    <dgm:cxn modelId="{B1C83C72-28F5-9142-9877-E0D7F8745A2B}" type="presParOf" srcId="{5E79F397-88ED-824F-90C7-6A72EC56948F}" destId="{14AE5ADC-1BF3-4740-98CD-969CAD09B800}" srcOrd="4" destOrd="0" presId="urn:microsoft.com/office/officeart/2005/8/layout/radial6"/>
    <dgm:cxn modelId="{7B78219D-C090-0A4D-8721-CAE0D94B343E}" type="presParOf" srcId="{5E79F397-88ED-824F-90C7-6A72EC56948F}" destId="{0B55F76F-FE11-0246-9714-E81FB6FCED4A}" srcOrd="5" destOrd="0" presId="urn:microsoft.com/office/officeart/2005/8/layout/radial6"/>
    <dgm:cxn modelId="{E296B9E8-9A8A-024D-8B62-44BDB17935E0}" type="presParOf" srcId="{5E79F397-88ED-824F-90C7-6A72EC56948F}" destId="{22DB9D8A-BC34-EA4C-8FF9-52553374535D}" srcOrd="6" destOrd="0" presId="urn:microsoft.com/office/officeart/2005/8/layout/radial6"/>
    <dgm:cxn modelId="{A3350E0B-583F-EF48-AEA0-F23DFF4A28D1}" type="presParOf" srcId="{5E79F397-88ED-824F-90C7-6A72EC56948F}" destId="{A470EDB0-0DD3-0D46-B5A3-8FE80EDC4428}" srcOrd="7" destOrd="0" presId="urn:microsoft.com/office/officeart/2005/8/layout/radial6"/>
    <dgm:cxn modelId="{89E833D4-97F3-9B43-8507-709C19E7745B}" type="presParOf" srcId="{5E79F397-88ED-824F-90C7-6A72EC56948F}" destId="{23D1D870-26CD-DD41-86DF-3AB9888C4DA8}" srcOrd="8" destOrd="0" presId="urn:microsoft.com/office/officeart/2005/8/layout/radial6"/>
    <dgm:cxn modelId="{47B15B2A-3F8A-CB42-87EF-A06BE4920CF9}" type="presParOf" srcId="{5E79F397-88ED-824F-90C7-6A72EC56948F}" destId="{53B878C7-B675-124E-AC9E-97BAC9C5DFDF}" srcOrd="9" destOrd="0" presId="urn:microsoft.com/office/officeart/2005/8/layout/radial6"/>
    <dgm:cxn modelId="{9EBA4DB3-2FB4-2840-84F3-D75109037BE1}" type="presParOf" srcId="{5E79F397-88ED-824F-90C7-6A72EC56948F}" destId="{23EFABCF-1218-D444-944C-427A4A4750B5}" srcOrd="10" destOrd="0" presId="urn:microsoft.com/office/officeart/2005/8/layout/radial6"/>
    <dgm:cxn modelId="{84B9A103-AF31-7B43-89CF-8AFDCECAEEB4}" type="presParOf" srcId="{5E79F397-88ED-824F-90C7-6A72EC56948F}" destId="{70914072-DB22-7147-B528-D2235D097C47}" srcOrd="11" destOrd="0" presId="urn:microsoft.com/office/officeart/2005/8/layout/radial6"/>
    <dgm:cxn modelId="{5E7128DC-17D2-364F-853F-E192C6385D35}" type="presParOf" srcId="{5E79F397-88ED-824F-90C7-6A72EC56948F}" destId="{3D97E20C-9717-8446-B770-3C3EC047A1B7}" srcOrd="12" destOrd="0" presId="urn:microsoft.com/office/officeart/2005/8/layout/radial6"/>
    <dgm:cxn modelId="{12EA555E-2E86-4148-8711-BC7F5955C161}" type="presParOf" srcId="{5E79F397-88ED-824F-90C7-6A72EC56948F}" destId="{814C2712-855E-8E4E-B24D-5EFDD220DB16}" srcOrd="13" destOrd="0" presId="urn:microsoft.com/office/officeart/2005/8/layout/radial6"/>
    <dgm:cxn modelId="{2F224D08-6B8F-584A-9092-A613D8B9CF9B}" type="presParOf" srcId="{5E79F397-88ED-824F-90C7-6A72EC56948F}" destId="{2806A4DA-FD66-944B-9F71-1118749F7295}" srcOrd="14" destOrd="0" presId="urn:microsoft.com/office/officeart/2005/8/layout/radial6"/>
    <dgm:cxn modelId="{546EE9A4-2B4C-E540-BCE0-3AEF57632CDA}" type="presParOf" srcId="{5E79F397-88ED-824F-90C7-6A72EC56948F}" destId="{4D456F32-B1E7-154B-9958-1C3E3FD3A820}" srcOrd="15" destOrd="0" presId="urn:microsoft.com/office/officeart/2005/8/layout/radial6"/>
    <dgm:cxn modelId="{DFBB2B97-161B-1F4F-8F69-F7D857D32506}" type="presParOf" srcId="{5E79F397-88ED-824F-90C7-6A72EC56948F}" destId="{386B52E2-F736-F643-8939-7AEA6467F077}" srcOrd="16" destOrd="0" presId="urn:microsoft.com/office/officeart/2005/8/layout/radial6"/>
    <dgm:cxn modelId="{E67F4604-7561-0947-B77C-D734144BF2A5}" type="presParOf" srcId="{5E79F397-88ED-824F-90C7-6A72EC56948F}" destId="{1992BEF8-F13B-5340-B0B5-ECB9FA3A69D2}" srcOrd="17" destOrd="0" presId="urn:microsoft.com/office/officeart/2005/8/layout/radial6"/>
    <dgm:cxn modelId="{F4F6D62A-C488-2C4E-8DA9-89C0D053B5EC}" type="presParOf" srcId="{5E79F397-88ED-824F-90C7-6A72EC56948F}" destId="{5751E59B-FEE8-634D-AD09-C2E552B14EAE}" srcOrd="18" destOrd="0" presId="urn:microsoft.com/office/officeart/2005/8/layout/radial6"/>
  </dgm:cxnLst>
  <dgm:bg>
    <a:effectLst>
      <a:glow rad="139700">
        <a:schemeClr val="accent5">
          <a:satMod val="175000"/>
          <a:alpha val="40000"/>
        </a:schemeClr>
      </a:glow>
      <a:outerShdw blurRad="76200" dir="13500000" sy="23000" kx="1200000" algn="br" rotWithShape="0">
        <a:prstClr val="black">
          <a:alpha val="20000"/>
        </a:prstClr>
      </a:outerShdw>
    </a:effectLst>
  </dgm:bg>
  <dgm:whole>
    <a:effectLst>
      <a:reflection blurRad="6350" stA="52000" endA="300" endPos="3500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3B44DA-E03D-4E48-8CD5-FBFA3DBB5B32}" type="datetimeFigureOut">
              <a:rPr lang="en-US" smtClean="0"/>
              <a:pPr/>
              <a:t>3/9/2012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EE1EBC-7F24-7944-9949-68C5C876741A}" type="slidenum">
              <a:rPr lang="en-US" smtClean="0"/>
              <a:pPr/>
              <a:t>‹#›</a:t>
            </a:fld>
            <a:endParaRPr lang="en-US"/>
          </a:p>
        </p:txBody>
      </p:sp>
    </p:spTree>
    <p:extLst>
      <p:ext uri="{BB962C8B-B14F-4D97-AF65-F5344CB8AC3E}">
        <p14:creationId xmlns:p14="http://schemas.microsoft.com/office/powerpoint/2010/main" val="23344725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charset="0"/>
              </a:rPr>
              <a:t>Suncor acquired Petro-Canada through an all-stock CAD 19 billions deal </a:t>
            </a:r>
            <a:r>
              <a:rPr lang="en-US" dirty="0" err="1" smtClean="0">
                <a:solidFill>
                  <a:srgbClr val="000000"/>
                </a:solidFill>
                <a:latin typeface="Arial" charset="0"/>
              </a:rPr>
              <a:t>finalised</a:t>
            </a:r>
            <a:r>
              <a:rPr lang="en-US" dirty="0" smtClean="0">
                <a:solidFill>
                  <a:srgbClr val="000000"/>
                </a:solidFill>
                <a:latin typeface="Arial" charset="0"/>
              </a:rPr>
              <a:t> in mid-2009</a:t>
            </a:r>
          </a:p>
          <a:p>
            <a:endParaRPr lang="en-US" dirty="0"/>
          </a:p>
        </p:txBody>
      </p:sp>
      <p:sp>
        <p:nvSpPr>
          <p:cNvPr id="4" name="Slide Number Placeholder 3"/>
          <p:cNvSpPr>
            <a:spLocks noGrp="1"/>
          </p:cNvSpPr>
          <p:nvPr>
            <p:ph type="sldNum" sz="quarter" idx="10"/>
          </p:nvPr>
        </p:nvSpPr>
        <p:spPr/>
        <p:txBody>
          <a:bodyPr/>
          <a:lstStyle/>
          <a:p>
            <a:fld id="{87EE1EBC-7F24-7944-9949-68C5C876741A}" type="slidenum">
              <a:rPr lang="en-US" smtClean="0"/>
              <a:pPr/>
              <a:t>12</a:t>
            </a:fld>
            <a:endParaRPr lang="en-US"/>
          </a:p>
        </p:txBody>
      </p:sp>
    </p:spTree>
    <p:extLst>
      <p:ext uri="{BB962C8B-B14F-4D97-AF65-F5344CB8AC3E}">
        <p14:creationId xmlns:p14="http://schemas.microsoft.com/office/powerpoint/2010/main" val="3174831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All derivative financial instruments are recognized in the consolidated balance sheets at their estimated fair </a:t>
            </a:r>
          </a:p>
          <a:p>
            <a:r>
              <a:rPr lang="en-CA" dirty="0" smtClean="0"/>
              <a:t>value as determined based on appropriate internal valuation methodologies and/or third party indications.</a:t>
            </a:r>
          </a:p>
          <a:p>
            <a:endParaRPr lang="en-CA" dirty="0" smtClean="0"/>
          </a:p>
          <a:p>
            <a:r>
              <a:rPr lang="en-CA" dirty="0" smtClean="0"/>
              <a:t>Fair values determined using valuation models require the use of assumptions concerning the amount and timing of future cash flows and discount rates. </a:t>
            </a:r>
            <a:endParaRPr lang="en-CA" dirty="0"/>
          </a:p>
        </p:txBody>
      </p:sp>
      <p:sp>
        <p:nvSpPr>
          <p:cNvPr id="4" name="Slide Number Placeholder 3"/>
          <p:cNvSpPr>
            <a:spLocks noGrp="1"/>
          </p:cNvSpPr>
          <p:nvPr>
            <p:ph type="sldNum" sz="quarter" idx="10"/>
          </p:nvPr>
        </p:nvSpPr>
        <p:spPr/>
        <p:txBody>
          <a:bodyPr/>
          <a:lstStyle/>
          <a:p>
            <a:fld id="{32232E52-0391-4465-BDA7-8A8AEB8E1F73}" type="slidenum">
              <a:rPr lang="en-CA" smtClean="0"/>
              <a:pPr/>
              <a:t>62</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Market risk is the risk that the FV</a:t>
            </a:r>
            <a:r>
              <a:rPr lang="en-CA" baseline="0" dirty="0" smtClean="0"/>
              <a:t> of future CFs of a financial instrument will fluctuate because of changes in market prices </a:t>
            </a:r>
            <a:endParaRPr lang="en-CA" dirty="0"/>
          </a:p>
        </p:txBody>
      </p:sp>
      <p:sp>
        <p:nvSpPr>
          <p:cNvPr id="4" name="Slide Number Placeholder 3"/>
          <p:cNvSpPr>
            <a:spLocks noGrp="1"/>
          </p:cNvSpPr>
          <p:nvPr>
            <p:ph type="sldNum" sz="quarter" idx="10"/>
          </p:nvPr>
        </p:nvSpPr>
        <p:spPr/>
        <p:txBody>
          <a:bodyPr/>
          <a:lstStyle/>
          <a:p>
            <a:fld id="{32232E52-0391-4465-BDA7-8A8AEB8E1F73}" type="slidenum">
              <a:rPr lang="en-CA" smtClean="0"/>
              <a:pPr/>
              <a:t>63</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Company’s outstanding commodity derivative financial instruments are expected to be settled monthly based on the applicable index pricing for the respective contract month. </a:t>
            </a:r>
            <a:endParaRPr lang="en-CA" dirty="0"/>
          </a:p>
        </p:txBody>
      </p:sp>
      <p:sp>
        <p:nvSpPr>
          <p:cNvPr id="4" name="Slide Number Placeholder 3"/>
          <p:cNvSpPr>
            <a:spLocks noGrp="1"/>
          </p:cNvSpPr>
          <p:nvPr>
            <p:ph type="sldNum" sz="quarter" idx="10"/>
          </p:nvPr>
        </p:nvSpPr>
        <p:spPr/>
        <p:txBody>
          <a:bodyPr/>
          <a:lstStyle/>
          <a:p>
            <a:fld id="{32232E52-0391-4465-BDA7-8A8AEB8E1F73}" type="slidenum">
              <a:rPr lang="en-CA" smtClean="0"/>
              <a:pPr/>
              <a:t>64</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WTI =</a:t>
            </a:r>
            <a:r>
              <a:rPr lang="en-CA" baseline="0" dirty="0" smtClean="0"/>
              <a:t> West Texas Intermediate (grade of crude oil used as benchmark/index in oil pricing)</a:t>
            </a:r>
          </a:p>
          <a:p>
            <a:r>
              <a:rPr lang="en-CA" baseline="0" dirty="0" smtClean="0"/>
              <a:t>AECO = Alberta Natural Gas Reference Price (monthly weighted average field price of all Alberta gas sales) </a:t>
            </a:r>
            <a:endParaRPr lang="en-CA" dirty="0" smtClean="0"/>
          </a:p>
          <a:p>
            <a:endParaRPr lang="en-CA" dirty="0" smtClean="0"/>
          </a:p>
          <a:p>
            <a:r>
              <a:rPr lang="en-CA" dirty="0" smtClean="0"/>
              <a:t>As at December 31, 2010, in accordance with the policy, approximately 11% of budgeted crude oil volumes were hedged using collars for 2011. Further details related to the Company’s commodity related derivative financial instruments outstanding at December 31, 2010 are discussed in note 12 to the Company’s consolidated financial statements.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32232E52-0391-4465-BDA7-8A8AEB8E1F73}" type="slidenum">
              <a:rPr lang="en-CA" smtClean="0"/>
              <a:pPr/>
              <a:t>65</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Manage fixed floating interest rate mix</a:t>
            </a:r>
            <a:r>
              <a:rPr lang="en-CA" baseline="0" dirty="0" smtClean="0"/>
              <a:t> on a portion of the company’s long-term debt.</a:t>
            </a:r>
          </a:p>
          <a:p>
            <a:endParaRPr lang="en-CA" baseline="0" dirty="0" smtClean="0"/>
          </a:p>
          <a:p>
            <a:r>
              <a:rPr lang="en-CA" sz="1200" kern="1200" baseline="0" dirty="0" smtClean="0">
                <a:solidFill>
                  <a:schemeClr val="tx1"/>
                </a:solidFill>
                <a:latin typeface="+mn-lt"/>
                <a:ea typeface="+mn-ea"/>
                <a:cs typeface="+mn-cs"/>
              </a:rPr>
              <a:t>The Company is exposed to interest rate price risk on its fixed rate long-term debt and to interest rate cash flow risk on its floating rate long-term debt. The Company periodically enters into interest rate swap contracts to manage its fixed to floating interest rate mix on long-term debt. The interest rate swap contracts require the periodic exchange of payments without the exchange of the notional principal amounts on which the payments are based. </a:t>
            </a:r>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32232E52-0391-4465-BDA7-8A8AEB8E1F73}" type="slidenum">
              <a:rPr lang="en-CA" smtClean="0"/>
              <a:pPr/>
              <a:t>67</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2232E52-0391-4465-BDA7-8A8AEB8E1F73}" type="slidenum">
              <a:rPr lang="en-CA" smtClean="0"/>
              <a:pPr/>
              <a:t>68</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a:t>
            </a:r>
            <a:r>
              <a:rPr lang="en-CA" b="1" dirty="0" smtClean="0"/>
              <a:t>net unrealized gain</a:t>
            </a:r>
            <a:r>
              <a:rPr lang="en-CA" dirty="0" smtClean="0"/>
              <a:t> for each of the periods presented included the impact of </a:t>
            </a:r>
            <a:r>
              <a:rPr lang="en-CA" b="1" dirty="0" smtClean="0"/>
              <a:t>cross currency swaps </a:t>
            </a:r>
            <a:r>
              <a:rPr lang="en-CA" dirty="0" smtClean="0"/>
              <a:t>(three months ended September 30, 2011 – unrealized gain of $150 million, June 30, 2011 – unrealized loss of $16 million, September 30, 2010 – unrealized loss of $62 million;  nine months ended September 30, 2011  – unrealized gain of $84 million, September 30, 2010 – unrealized loss of  $30 million). </a:t>
            </a:r>
          </a:p>
          <a:p>
            <a:endParaRPr lang="en-CA" dirty="0" smtClean="0"/>
          </a:p>
          <a:p>
            <a:r>
              <a:rPr lang="en-CA" dirty="0" smtClean="0"/>
              <a:t>The net realized foreign exchange gain for the nine months ended September 30, 2011 was primarily due to the settlement of the 6.7% US dollar denominated debt securities and foreign exchange rate fluctuations on settlement of working capital items denominated in US dollars or UK pounds sterling. The Canadian dollar ended the third quarter at US$0.9626 (June 30, 2011- US $1.0370; December 31, 2010 – US$1.0054; September 30, 2010 – US$0.9711). </a:t>
            </a:r>
            <a:endParaRPr lang="en-CA" dirty="0"/>
          </a:p>
        </p:txBody>
      </p:sp>
      <p:sp>
        <p:nvSpPr>
          <p:cNvPr id="4" name="Slide Number Placeholder 3"/>
          <p:cNvSpPr>
            <a:spLocks noGrp="1"/>
          </p:cNvSpPr>
          <p:nvPr>
            <p:ph type="sldNum" sz="quarter" idx="10"/>
          </p:nvPr>
        </p:nvSpPr>
        <p:spPr/>
        <p:txBody>
          <a:bodyPr/>
          <a:lstStyle/>
          <a:p>
            <a:fld id="{32232E52-0391-4465-BDA7-8A8AEB8E1F73}" type="slidenum">
              <a:rPr lang="en-CA" smtClean="0"/>
              <a:pPr/>
              <a:t>69</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2232E52-0391-4465-BDA7-8A8AEB8E1F73}" type="slidenum">
              <a:rPr lang="en-CA" smtClean="0"/>
              <a:pPr/>
              <a:t>70</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WTI =</a:t>
            </a:r>
            <a:r>
              <a:rPr lang="en-CA" baseline="0" dirty="0" smtClean="0"/>
              <a:t> West Texas Intermediate (grade of crude oil used as benchmark/index in oil pricing)</a:t>
            </a:r>
          </a:p>
          <a:p>
            <a:r>
              <a:rPr lang="en-CA" baseline="0" dirty="0" smtClean="0"/>
              <a:t>AECO = Alberta Natural Gas Reference Price (monthly weighted average field price of all Alberta gas sales) </a:t>
            </a:r>
            <a:endParaRPr lang="en-CA" dirty="0"/>
          </a:p>
        </p:txBody>
      </p:sp>
      <p:sp>
        <p:nvSpPr>
          <p:cNvPr id="4" name="Slide Number Placeholder 3"/>
          <p:cNvSpPr>
            <a:spLocks noGrp="1"/>
          </p:cNvSpPr>
          <p:nvPr>
            <p:ph type="sldNum" sz="quarter" idx="10"/>
          </p:nvPr>
        </p:nvSpPr>
        <p:spPr/>
        <p:txBody>
          <a:bodyPr/>
          <a:lstStyle/>
          <a:p>
            <a:fld id="{32232E52-0391-4465-BDA7-8A8AEB8E1F73}" type="slidenum">
              <a:rPr lang="en-CA" smtClean="0"/>
              <a:pPr/>
              <a:t>71</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Each separate line item in the sensitivity analysis shows the effect of a change in that variable only with all other variables being held constant.</a:t>
            </a:r>
          </a:p>
          <a:p>
            <a:endParaRPr lang="en-CA" sz="1200" kern="1200" baseline="0" dirty="0" smtClean="0">
              <a:solidFill>
                <a:schemeClr val="tx1"/>
              </a:solidFill>
              <a:latin typeface="+mn-lt"/>
              <a:ea typeface="+mn-ea"/>
              <a:cs typeface="+mn-cs"/>
            </a:endParaRPr>
          </a:p>
          <a:p>
            <a:r>
              <a:rPr lang="en-CA" dirty="0" smtClean="0"/>
              <a:t>WTI =</a:t>
            </a:r>
            <a:r>
              <a:rPr lang="en-CA" baseline="0" dirty="0" smtClean="0"/>
              <a:t> West Texas Intermediate (grade of crude oil used as benchmark/index in oil pricing)</a:t>
            </a:r>
          </a:p>
          <a:p>
            <a:r>
              <a:rPr lang="en-CA" baseline="0" dirty="0" smtClean="0"/>
              <a:t>AECO = Alberta Natural Gas Reference Price (monthly weighted average field price of all Alberta gas sales) </a:t>
            </a:r>
            <a:endParaRPr lang="en-CA" dirty="0" smtClean="0"/>
          </a:p>
          <a:p>
            <a:r>
              <a:rPr lang="en-US" sz="1200" kern="1200" dirty="0" smtClean="0">
                <a:solidFill>
                  <a:schemeClr val="tx1"/>
                </a:solidFill>
                <a:latin typeface="+mn-lt"/>
                <a:ea typeface="+mn-ea"/>
                <a:cs typeface="+mn-cs"/>
              </a:rPr>
              <a:t>bbl/d = barrels/day</a:t>
            </a:r>
          </a:p>
          <a:p>
            <a:r>
              <a:rPr lang="en-US" sz="1200" kern="1200" dirty="0" err="1" smtClean="0">
                <a:solidFill>
                  <a:schemeClr val="tx1"/>
                </a:solidFill>
                <a:latin typeface="+mn-lt"/>
                <a:ea typeface="+mn-ea"/>
                <a:cs typeface="+mn-cs"/>
              </a:rPr>
              <a:t>MMcf</a:t>
            </a:r>
            <a:r>
              <a:rPr lang="en-US" sz="1200" kern="1200" dirty="0" smtClean="0">
                <a:solidFill>
                  <a:schemeClr val="tx1"/>
                </a:solidFill>
                <a:latin typeface="+mn-lt"/>
                <a:ea typeface="+mn-ea"/>
                <a:cs typeface="+mn-cs"/>
              </a:rPr>
              <a:t>/d =million cubic feet per day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2232E52-0391-4465-BDA7-8A8AEB8E1F73}" type="slidenum">
              <a:rPr lang="en-CA" smtClean="0"/>
              <a:pPr/>
              <a:t>72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Essential to this growth was the company’s record drilling program of 654 net primary heavy crude oil wells where it grew production by 8</a:t>
            </a:r>
            <a:r>
              <a:rPr lang="en-CA" sz="1200" kern="1200" baseline="0" smtClean="0">
                <a:solidFill>
                  <a:schemeClr val="tx1"/>
                </a:solidFill>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32232E52-0391-4465-BDA7-8A8AEB8E1F73}" type="slidenum">
              <a:rPr lang="en-CA" smtClean="0"/>
              <a:pPr/>
              <a:t>49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President: Steve W. </a:t>
            </a:r>
            <a:r>
              <a:rPr lang="en-CA" dirty="0" err="1" smtClean="0"/>
              <a:t>Laut</a:t>
            </a:r>
            <a:endParaRPr lang="en-CA" dirty="0" smtClean="0"/>
          </a:p>
          <a:p>
            <a:r>
              <a:rPr lang="en-CA" dirty="0" smtClean="0"/>
              <a:t>CFO/Senior VP Finance: Douglas A. </a:t>
            </a:r>
            <a:r>
              <a:rPr lang="en-CA" dirty="0" err="1" smtClean="0"/>
              <a:t>Proll</a:t>
            </a:r>
            <a:endParaRPr lang="en-CA" dirty="0" smtClean="0"/>
          </a:p>
          <a:p>
            <a:r>
              <a:rPr lang="en-CA" dirty="0" smtClean="0"/>
              <a:t>COO: Tim S. McKay</a:t>
            </a:r>
          </a:p>
          <a:p>
            <a:endParaRPr lang="en-CA" dirty="0" smtClean="0"/>
          </a:p>
          <a:p>
            <a:r>
              <a:rPr lang="en-CA" b="1" dirty="0" smtClean="0"/>
              <a:t>Compensation for 2010</a:t>
            </a:r>
            <a:endParaRPr lang="en-CA" dirty="0" smtClean="0"/>
          </a:p>
          <a:p>
            <a:r>
              <a:rPr lang="en-CA" dirty="0" smtClean="0"/>
              <a:t>Total:  $13,136,280</a:t>
            </a:r>
          </a:p>
          <a:p>
            <a:r>
              <a:rPr lang="en-CA" dirty="0" smtClean="0"/>
              <a:t>Of which:</a:t>
            </a:r>
          </a:p>
          <a:p>
            <a:pPr lvl="1">
              <a:buFont typeface="Arial" pitchFamily="34" charset="0"/>
              <a:buChar char="•"/>
            </a:pPr>
            <a:r>
              <a:rPr lang="en-CA" dirty="0" smtClean="0"/>
              <a:t> Salary: $586,923</a:t>
            </a:r>
          </a:p>
          <a:p>
            <a:pPr lvl="1">
              <a:buFont typeface="Arial" pitchFamily="34" charset="0"/>
              <a:buChar char="•"/>
            </a:pPr>
            <a:r>
              <a:rPr lang="en-CA" dirty="0" smtClean="0"/>
              <a:t> Option Awards: $6,990,000</a:t>
            </a:r>
          </a:p>
          <a:p>
            <a:pPr lvl="1">
              <a:buFont typeface="Arial" pitchFamily="34" charset="0"/>
              <a:buChar char="•"/>
            </a:pPr>
            <a:r>
              <a:rPr lang="en-CA" dirty="0" smtClean="0"/>
              <a:t> Non-Equity Incentive Plan Compensation: $4,022,930</a:t>
            </a:r>
          </a:p>
          <a:p>
            <a:pPr lvl="1">
              <a:buFont typeface="Arial" pitchFamily="34" charset="0"/>
              <a:buChar char="•"/>
            </a:pPr>
            <a:r>
              <a:rPr lang="en-CA" dirty="0" smtClean="0"/>
              <a:t> All Other: $1,526,427</a:t>
            </a:r>
          </a:p>
          <a:p>
            <a:endParaRPr lang="en-CA" dirty="0"/>
          </a:p>
        </p:txBody>
      </p:sp>
      <p:sp>
        <p:nvSpPr>
          <p:cNvPr id="4" name="Slide Number Placeholder 3"/>
          <p:cNvSpPr>
            <a:spLocks noGrp="1"/>
          </p:cNvSpPr>
          <p:nvPr>
            <p:ph type="sldNum" sz="quarter" idx="10"/>
          </p:nvPr>
        </p:nvSpPr>
        <p:spPr/>
        <p:txBody>
          <a:bodyPr/>
          <a:lstStyle/>
          <a:p>
            <a:fld id="{32232E52-0391-4465-BDA7-8A8AEB8E1F73}" type="slidenum">
              <a:rPr lang="en-CA" smtClean="0"/>
              <a:pPr/>
              <a:t>50</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t>
            </a:r>
            <a:r>
              <a:rPr lang="en-CA" sz="1200" kern="1200" baseline="0" dirty="0" smtClean="0">
                <a:solidFill>
                  <a:schemeClr val="tx1"/>
                </a:solidFill>
                <a:latin typeface="+mn-lt"/>
                <a:ea typeface="+mn-ea"/>
                <a:cs typeface="+mn-cs"/>
              </a:rPr>
              <a:t>Canadian Natural is entering the next stage of evolution where prior capital spending begins to turn into significant free cash flow generation. At the same time the Company maintains a vast number of projects that will provide value growth for decades.</a:t>
            </a:r>
            <a:endParaRPr lang="en-CA" dirty="0"/>
          </a:p>
        </p:txBody>
      </p:sp>
      <p:sp>
        <p:nvSpPr>
          <p:cNvPr id="4" name="Slide Number Placeholder 3"/>
          <p:cNvSpPr>
            <a:spLocks noGrp="1"/>
          </p:cNvSpPr>
          <p:nvPr>
            <p:ph type="sldNum" sz="quarter" idx="10"/>
          </p:nvPr>
        </p:nvSpPr>
        <p:spPr/>
        <p:txBody>
          <a:bodyPr/>
          <a:lstStyle/>
          <a:p>
            <a:fld id="{32232E52-0391-4465-BDA7-8A8AEB8E1F73}" type="slidenum">
              <a:rPr lang="en-CA" smtClean="0"/>
              <a:pPr/>
              <a:t>54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**NOTE:</a:t>
            </a:r>
          </a:p>
          <a:p>
            <a:r>
              <a:rPr lang="en-US" sz="1200" kern="1200" dirty="0" smtClean="0">
                <a:solidFill>
                  <a:schemeClr val="tx1"/>
                </a:solidFill>
                <a:latin typeface="+mn-lt"/>
                <a:ea typeface="+mn-ea"/>
                <a:cs typeface="+mn-cs"/>
              </a:rPr>
              <a:t> bbl/d = barrels/day</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BOE = barrels of oil equivalent</a:t>
            </a:r>
            <a:endParaRPr lang="en-CA"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MMcf</a:t>
            </a:r>
            <a:r>
              <a:rPr lang="en-US" sz="1200" kern="1200" dirty="0" smtClean="0">
                <a:solidFill>
                  <a:schemeClr val="tx1"/>
                </a:solidFill>
                <a:latin typeface="+mn-lt"/>
                <a:ea typeface="+mn-ea"/>
                <a:cs typeface="+mn-cs"/>
              </a:rPr>
              <a:t>/d =million cubic feet per day </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NGL = Natural Gas Liquids</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7EE1EBC-7F24-7944-9949-68C5C876741A}" type="slidenum">
              <a:rPr lang="en-US" smtClean="0"/>
              <a:pPr/>
              <a:t>56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endParaRPr lang="en-CA" dirty="0"/>
          </a:p>
        </p:txBody>
      </p:sp>
      <p:sp>
        <p:nvSpPr>
          <p:cNvPr id="4" name="Slide Number Placeholder 3"/>
          <p:cNvSpPr>
            <a:spLocks noGrp="1"/>
          </p:cNvSpPr>
          <p:nvPr>
            <p:ph type="sldNum" sz="quarter" idx="10"/>
          </p:nvPr>
        </p:nvSpPr>
        <p:spPr/>
        <p:txBody>
          <a:bodyPr/>
          <a:lstStyle/>
          <a:p>
            <a:fld id="{32232E52-0391-4465-BDA7-8A8AEB8E1F73}" type="slidenum">
              <a:rPr lang="en-CA" smtClean="0"/>
              <a:pPr/>
              <a:t>57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**Realized portion</a:t>
            </a:r>
            <a:endParaRPr lang="en-CA" dirty="0"/>
          </a:p>
        </p:txBody>
      </p:sp>
      <p:sp>
        <p:nvSpPr>
          <p:cNvPr id="4" name="Slide Number Placeholder 3"/>
          <p:cNvSpPr>
            <a:spLocks noGrp="1"/>
          </p:cNvSpPr>
          <p:nvPr>
            <p:ph type="sldNum" sz="quarter" idx="10"/>
          </p:nvPr>
        </p:nvSpPr>
        <p:spPr/>
        <p:txBody>
          <a:bodyPr/>
          <a:lstStyle/>
          <a:p>
            <a:fld id="{87EE1EBC-7F24-7944-9949-68C5C876741A}" type="slidenum">
              <a:rPr lang="en-US" smtClean="0"/>
              <a:pPr/>
              <a:t>58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**Unrealized</a:t>
            </a:r>
            <a:r>
              <a:rPr lang="en-CA" baseline="0" dirty="0" smtClean="0"/>
              <a:t> portion in OCI</a:t>
            </a:r>
          </a:p>
          <a:p>
            <a:endParaRPr lang="en-CA" dirty="0"/>
          </a:p>
        </p:txBody>
      </p:sp>
      <p:sp>
        <p:nvSpPr>
          <p:cNvPr id="4" name="Slide Number Placeholder 3"/>
          <p:cNvSpPr>
            <a:spLocks noGrp="1"/>
          </p:cNvSpPr>
          <p:nvPr>
            <p:ph type="sldNum" sz="quarter" idx="10"/>
          </p:nvPr>
        </p:nvSpPr>
        <p:spPr/>
        <p:txBody>
          <a:bodyPr/>
          <a:lstStyle/>
          <a:p>
            <a:fld id="{87EE1EBC-7F24-7944-9949-68C5C876741A}" type="slidenum">
              <a:rPr lang="en-US" smtClean="0"/>
              <a:pPr/>
              <a:t>59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All derivative financial instruments are recognized in the consolidated balance sheets at their estimated fair </a:t>
            </a:r>
          </a:p>
          <a:p>
            <a:r>
              <a:rPr lang="en-CA" dirty="0" smtClean="0"/>
              <a:t>value as determined based on appropriate internal valuation methodologies and/or third party indications.</a:t>
            </a:r>
          </a:p>
          <a:p>
            <a:endParaRPr lang="en-CA" dirty="0" smtClean="0"/>
          </a:p>
          <a:p>
            <a:r>
              <a:rPr lang="en-CA" dirty="0" smtClean="0"/>
              <a:t>Fair values determined using valuation models require the use of assumptions concerning the amount and timing of future cash flows and discount rates. </a:t>
            </a:r>
            <a:endParaRPr lang="en-CA" dirty="0"/>
          </a:p>
        </p:txBody>
      </p:sp>
      <p:sp>
        <p:nvSpPr>
          <p:cNvPr id="4" name="Slide Number Placeholder 3"/>
          <p:cNvSpPr>
            <a:spLocks noGrp="1"/>
          </p:cNvSpPr>
          <p:nvPr>
            <p:ph type="sldNum" sz="quarter" idx="10"/>
          </p:nvPr>
        </p:nvSpPr>
        <p:spPr/>
        <p:txBody>
          <a:bodyPr/>
          <a:lstStyle/>
          <a:p>
            <a:fld id="{32232E52-0391-4465-BDA7-8A8AEB8E1F73}" type="slidenum">
              <a:rPr lang="en-CA" smtClean="0"/>
              <a:pPr/>
              <a:t>61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C8A432C8-69A7-458B-9684-2BFA64B31948}" type="datetime2">
              <a:rPr lang="en-US" smtClean="0"/>
              <a:pPr/>
              <a:t>Friday, March 09, 2012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05235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Friday, March 09, 2012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7110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C4549AC-EB31-477F-92A9-B1988E232878}" type="datetime2">
              <a:rPr lang="en-US" smtClean="0"/>
              <a:pPr/>
              <a:t>Friday, March 09, 2012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37359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Friday, March 09, 2012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68966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Friday, March 09, 2012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8100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CCEBA98F-560C-4997-81C4-81D4D9187EAB}" type="datetime2">
              <a:rPr lang="en-US" smtClean="0"/>
              <a:pPr/>
              <a:t>Friday, March 09, 2012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64220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50972B2-CA5C-437D-87D0-8081271A9E4B}" type="datetime2">
              <a:rPr lang="en-US" smtClean="0"/>
              <a:pPr/>
              <a:t>Friday, March 09, 2012</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01142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Friday, March 09, 2012</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05598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Friday, March 09, 2012</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99184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Friday, March 09, 2012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69636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Friday, March 09, 2012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99265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CB818-7379-467D-8E76-EF9D9074A26C}" type="datetime2">
              <a:rPr lang="en-US" smtClean="0"/>
              <a:pPr/>
              <a:t>Friday, March 09, 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788122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32.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tiff"/></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tif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0.tif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1.tif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594485" y="4114800"/>
            <a:ext cx="5955030" cy="822960"/>
          </a:xfrm>
        </p:spPr>
        <p:txBody>
          <a:bodyPr lIns="0" tIns="0" rIns="0" bIns="0"/>
          <a:lstStyle/>
          <a:p>
            <a:pPr>
              <a:lnSpc>
                <a:spcPct val="95000"/>
              </a:lnSpc>
              <a:spcBef>
                <a:spcPct val="0"/>
              </a:spcBef>
            </a:pPr>
            <a:r>
              <a:rPr lang="en-US">
                <a:solidFill>
                  <a:srgbClr val="000000"/>
                </a:solidFill>
                <a:latin typeface="Arial" charset="0"/>
              </a:rPr>
              <a:t>Business 419</a:t>
            </a:r>
          </a:p>
        </p:txBody>
      </p:sp>
      <p:sp>
        <p:nvSpPr>
          <p:cNvPr id="4" name="TextBox 3"/>
          <p:cNvSpPr txBox="1"/>
          <p:nvPr/>
        </p:nvSpPr>
        <p:spPr>
          <a:xfrm>
            <a:off x="273884" y="498084"/>
            <a:ext cx="5751570" cy="646331"/>
          </a:xfrm>
          <a:prstGeom prst="rect">
            <a:avLst/>
          </a:prstGeom>
          <a:noFill/>
        </p:spPr>
        <p:txBody>
          <a:bodyPr wrap="square" rtlCol="0">
            <a:spAutoFit/>
          </a:bodyPr>
          <a:lstStyle/>
          <a:p>
            <a:r>
              <a:rPr lang="en-US" sz="3600" i="1" dirty="0" smtClean="0">
                <a:solidFill>
                  <a:schemeClr val="bg1"/>
                </a:solidFill>
                <a:latin typeface="Abadi MT Condensed Extra Bold"/>
                <a:cs typeface="Abadi MT Condensed Extra Bold"/>
              </a:rPr>
              <a:t>Canadian Oil &amp; Gas</a:t>
            </a:r>
            <a:endParaRPr lang="en-US" sz="3600" i="1" dirty="0">
              <a:solidFill>
                <a:schemeClr val="bg1"/>
              </a:solidFill>
              <a:latin typeface="Abadi MT Condensed Extra Bold"/>
              <a:cs typeface="Abadi MT Condensed Extra Bold"/>
            </a:endParaRPr>
          </a:p>
        </p:txBody>
      </p:sp>
      <p:pic>
        <p:nvPicPr>
          <p:cNvPr id="5" name="Picture 4"/>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7" name="Rectangle 6"/>
          <p:cNvSpPr/>
          <p:nvPr/>
        </p:nvSpPr>
        <p:spPr>
          <a:xfrm>
            <a:off x="526043" y="305662"/>
            <a:ext cx="4032073" cy="707886"/>
          </a:xfrm>
          <a:prstGeom prst="rect">
            <a:avLst/>
          </a:prstGeom>
          <a:effectLst>
            <a:glow rad="228600">
              <a:schemeClr val="accent1">
                <a:satMod val="175000"/>
                <a:alpha val="40000"/>
              </a:schemeClr>
            </a:glow>
          </a:effectLst>
          <a:scene3d>
            <a:camera prst="perspectiveFront"/>
            <a:lightRig rig="threePt" dir="t"/>
          </a:scene3d>
        </p:spPr>
        <p:txBody>
          <a:bodyPr wrap="none">
            <a:spAutoFit/>
          </a:bodyPr>
          <a:lstStyle/>
          <a:p>
            <a:r>
              <a:rPr lang="en-US"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badi MT Condensed Extra Bold"/>
                <a:cs typeface="Abadi MT Condensed Extra Bold"/>
              </a:rPr>
              <a:t>Canadian Oil &amp; Gas</a:t>
            </a:r>
          </a:p>
        </p:txBody>
      </p:sp>
      <p:sp>
        <p:nvSpPr>
          <p:cNvPr id="8" name="TextBox 7"/>
          <p:cNvSpPr txBox="1"/>
          <p:nvPr/>
        </p:nvSpPr>
        <p:spPr>
          <a:xfrm>
            <a:off x="87621" y="6333059"/>
            <a:ext cx="7461893" cy="430887"/>
          </a:xfrm>
          <a:prstGeom prst="rect">
            <a:avLst/>
          </a:prstGeom>
          <a:noFill/>
        </p:spPr>
        <p:txBody>
          <a:bodyPr wrap="square" rtlCol="0">
            <a:spAutoFit/>
          </a:bodyPr>
          <a:lstStyle/>
          <a:p>
            <a:r>
              <a:rPr lang="en-US" sz="2200" dirty="0" smtClean="0">
                <a:solidFill>
                  <a:srgbClr val="FFFFFF"/>
                </a:solidFill>
              </a:rPr>
              <a:t>Cecilia Mei, </a:t>
            </a:r>
            <a:r>
              <a:rPr lang="en-US" sz="2200" dirty="0" err="1" smtClean="0">
                <a:solidFill>
                  <a:srgbClr val="FFFFFF"/>
                </a:solidFill>
              </a:rPr>
              <a:t>Binardy</a:t>
            </a:r>
            <a:r>
              <a:rPr lang="en-US" sz="2200" dirty="0" smtClean="0">
                <a:solidFill>
                  <a:srgbClr val="FFFFFF"/>
                </a:solidFill>
              </a:rPr>
              <a:t> </a:t>
            </a:r>
            <a:r>
              <a:rPr lang="en-US" sz="2200" dirty="0" err="1" smtClean="0">
                <a:solidFill>
                  <a:srgbClr val="FFFFFF"/>
                </a:solidFill>
              </a:rPr>
              <a:t>Tjuatja</a:t>
            </a:r>
            <a:r>
              <a:rPr lang="en-US" sz="2200" dirty="0" smtClean="0">
                <a:solidFill>
                  <a:srgbClr val="FFFFFF"/>
                </a:solidFill>
              </a:rPr>
              <a:t>, Carmen Li, Maryam Hendi</a:t>
            </a:r>
            <a:endParaRPr lang="en-US" sz="2200" dirty="0">
              <a:solidFill>
                <a:srgbClr val="FFFFFF"/>
              </a:solidFill>
            </a:endParaRPr>
          </a:p>
        </p:txBody>
      </p:sp>
    </p:spTree>
    <p:extLst>
      <p:ext uri="{BB962C8B-B14F-4D97-AF65-F5344CB8AC3E}">
        <p14:creationId xmlns:p14="http://schemas.microsoft.com/office/powerpoint/2010/main" val="3629487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9000">
              <a:schemeClr val="bg1"/>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6799"/>
            <a:ext cx="9144000" cy="59097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254004"/>
            <a:ext cx="4936133" cy="538609"/>
          </a:xfrm>
          <a:prstGeom prst="rect">
            <a:avLst/>
          </a:prstGeom>
          <a:noFill/>
        </p:spPr>
        <p:txBody>
          <a:bodyPr wrap="square" rtlCol="0">
            <a:spAutoFit/>
          </a:bodyPr>
          <a:lstStyle/>
          <a:p>
            <a:r>
              <a:rPr lang="en-US" sz="2900" b="1" i="1" dirty="0">
                <a:solidFill>
                  <a:schemeClr val="tx2"/>
                </a:solidFill>
                <a:latin typeface="+mj-lt"/>
                <a:ea typeface="+mj-ea"/>
                <a:cs typeface="+mj-cs"/>
              </a:rPr>
              <a:t>List</a:t>
            </a:r>
            <a:r>
              <a:rPr lang="en-US" dirty="0" smtClean="0"/>
              <a:t> </a:t>
            </a:r>
            <a:r>
              <a:rPr lang="en-US" sz="2900" b="1" i="1" dirty="0">
                <a:solidFill>
                  <a:schemeClr val="tx2"/>
                </a:solidFill>
                <a:latin typeface="+mj-lt"/>
                <a:ea typeface="+mj-ea"/>
                <a:cs typeface="+mj-cs"/>
              </a:rPr>
              <a:t>of</a:t>
            </a:r>
            <a:r>
              <a:rPr lang="en-US" dirty="0" smtClean="0"/>
              <a:t> </a:t>
            </a:r>
            <a:r>
              <a:rPr lang="en-US" sz="2900" b="1" i="1" dirty="0">
                <a:solidFill>
                  <a:schemeClr val="tx2"/>
                </a:solidFill>
                <a:latin typeface="+mj-lt"/>
                <a:ea typeface="+mj-ea"/>
                <a:cs typeface="+mj-cs"/>
              </a:rPr>
              <a:t>Refineries</a:t>
            </a:r>
            <a:r>
              <a:rPr lang="en-US" dirty="0" smtClean="0"/>
              <a:t> </a:t>
            </a:r>
            <a:r>
              <a:rPr lang="en-US" sz="2900" b="1" i="1" dirty="0">
                <a:solidFill>
                  <a:schemeClr val="tx2"/>
                </a:solidFill>
                <a:latin typeface="+mj-lt"/>
                <a:ea typeface="+mj-ea"/>
                <a:cs typeface="+mj-cs"/>
              </a:rPr>
              <a:t>in</a:t>
            </a:r>
            <a:r>
              <a:rPr lang="en-US" dirty="0" smtClean="0"/>
              <a:t> </a:t>
            </a:r>
            <a:r>
              <a:rPr lang="en-US" sz="2900" b="1" i="1" dirty="0">
                <a:solidFill>
                  <a:schemeClr val="tx2"/>
                </a:solidFill>
                <a:latin typeface="+mj-lt"/>
                <a:ea typeface="+mj-ea"/>
                <a:cs typeface="+mj-cs"/>
              </a:rPr>
              <a:t>Canada</a:t>
            </a:r>
            <a:r>
              <a:rPr lang="en-US" dirty="0" smtClean="0"/>
              <a:t> </a:t>
            </a:r>
            <a:endParaRPr lang="en-US" dirty="0"/>
          </a:p>
        </p:txBody>
      </p:sp>
      <p:cxnSp>
        <p:nvCxnSpPr>
          <p:cNvPr id="4" name="Straight Connector 3"/>
          <p:cNvCxnSpPr/>
          <p:nvPr/>
        </p:nvCxnSpPr>
        <p:spPr>
          <a:xfrm flipH="1">
            <a:off x="0" y="841862"/>
            <a:ext cx="4070765"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87410" y="1812849"/>
            <a:ext cx="9056590" cy="31287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3769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382000" cy="1143000"/>
          </a:xfrm>
        </p:spPr>
        <p:txBody>
          <a:bodyPr>
            <a:normAutofit fontScale="90000"/>
          </a:bodyPr>
          <a:lstStyle/>
          <a:p>
            <a:pPr algn="l"/>
            <a:r>
              <a:rPr sz="4000" b="1" i="1" dirty="0">
                <a:solidFill>
                  <a:schemeClr val="tx2"/>
                </a:solidFill>
              </a:rPr>
              <a:t>Syncrude</a:t>
            </a:r>
            <a:r>
              <a:rPr b="1" dirty="0" smtClean="0"/>
              <a:t> </a:t>
            </a:r>
            <a:r>
              <a:rPr sz="4000" b="1" i="1" dirty="0">
                <a:solidFill>
                  <a:schemeClr val="tx2"/>
                </a:solidFill>
              </a:rPr>
              <a:t>Joint</a:t>
            </a:r>
            <a:r>
              <a:rPr b="1" dirty="0" smtClean="0"/>
              <a:t> </a:t>
            </a:r>
            <a:r>
              <a:rPr sz="4000" b="1" i="1" dirty="0">
                <a:solidFill>
                  <a:schemeClr val="tx2"/>
                </a:solidFill>
              </a:rPr>
              <a:t>Venture</a:t>
            </a:r>
            <a:r>
              <a:rPr b="1" dirty="0" smtClean="0"/>
              <a:t> </a:t>
            </a:r>
            <a:r>
              <a:rPr sz="4000" b="1" i="1" dirty="0">
                <a:solidFill>
                  <a:schemeClr val="tx2"/>
                </a:solidFill>
              </a:rPr>
              <a:t>Ownership</a:t>
            </a:r>
            <a:r>
              <a:rPr b="1" dirty="0" smtClean="0"/>
              <a:t> </a:t>
            </a:r>
            <a:r>
              <a:rPr sz="4000" b="1" i="1" dirty="0">
                <a:solidFill>
                  <a:schemeClr val="tx2"/>
                </a:solidFill>
              </a:rPr>
              <a:t>Risk</a:t>
            </a:r>
            <a:r>
              <a:rPr b="1" dirty="0" smtClean="0"/>
              <a:t> </a:t>
            </a:r>
            <a:endParaRPr lang="en-US" dirty="0"/>
          </a:p>
        </p:txBody>
      </p:sp>
      <p:sp>
        <p:nvSpPr>
          <p:cNvPr id="3" name="Content Placeholder 2"/>
          <p:cNvSpPr>
            <a:spLocks noGrp="1"/>
          </p:cNvSpPr>
          <p:nvPr>
            <p:ph idx="1"/>
          </p:nvPr>
        </p:nvSpPr>
        <p:spPr>
          <a:xfrm>
            <a:off x="457200" y="1646237"/>
            <a:ext cx="8229600" cy="4525963"/>
          </a:xfrm>
        </p:spPr>
        <p:txBody>
          <a:bodyPr>
            <a:normAutofit fontScale="77500" lnSpcReduction="20000"/>
          </a:bodyPr>
          <a:lstStyle/>
          <a:p>
            <a:r>
              <a:rPr dirty="0" smtClean="0">
                <a:latin typeface="Times"/>
                <a:cs typeface="Times"/>
              </a:rPr>
              <a:t>Syncrude is a joint venture that is currently owned by seven participants with varying interests.</a:t>
            </a:r>
            <a:endParaRPr lang="en-CA" dirty="0" smtClean="0">
              <a:latin typeface="Times"/>
              <a:cs typeface="Times"/>
            </a:endParaRPr>
          </a:p>
          <a:p>
            <a:endParaRPr lang="en-CA" dirty="0" smtClean="0">
              <a:latin typeface="Times"/>
              <a:cs typeface="Times"/>
            </a:endParaRPr>
          </a:p>
          <a:p>
            <a:r>
              <a:rPr dirty="0" smtClean="0">
                <a:latin typeface="Times"/>
                <a:cs typeface="Times"/>
              </a:rPr>
              <a:t>the obligations of the Syncrude owners are stated to be joint and not several under the terms of the joint venture agreement, a number of the environmental regulatory requirements impose joint and several liability on all land owners and, as such, the Syncrude owners.</a:t>
            </a:r>
            <a:endParaRPr lang="en-CA" dirty="0" smtClean="0">
              <a:latin typeface="Times"/>
              <a:cs typeface="Times"/>
            </a:endParaRPr>
          </a:p>
          <a:p>
            <a:pPr>
              <a:buNone/>
            </a:pPr>
            <a:r>
              <a:rPr dirty="0" smtClean="0">
                <a:latin typeface="Times"/>
                <a:cs typeface="Times"/>
              </a:rPr>
              <a:t> </a:t>
            </a:r>
          </a:p>
          <a:p>
            <a:r>
              <a:rPr dirty="0" smtClean="0">
                <a:latin typeface="Times"/>
                <a:cs typeface="Times"/>
              </a:rPr>
              <a:t>Mitigating this is the credit strength of the other joint venture owners, as well as the ability of the joint venture owners to take the production of any defaulting joint venture owner to satisfy any such obligation  </a:t>
            </a:r>
            <a:endParaRPr lang="en-US" dirty="0">
              <a:latin typeface="Times"/>
              <a:cs typeface="Times"/>
            </a:endParaRPr>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cxnSp>
        <p:nvCxnSpPr>
          <p:cNvPr id="5" name="Straight Connector 4"/>
          <p:cNvCxnSpPr/>
          <p:nvPr/>
        </p:nvCxnSpPr>
        <p:spPr>
          <a:xfrm flipH="1">
            <a:off x="3" y="1158394"/>
            <a:ext cx="750899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12931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sz="2800" b="1" i="1" dirty="0">
                <a:solidFill>
                  <a:schemeClr val="tx2"/>
                </a:solidFill>
              </a:rPr>
              <a:t>Marketing</a:t>
            </a:r>
            <a:r>
              <a:rPr sz="2800" b="1" dirty="0" smtClean="0"/>
              <a:t> </a:t>
            </a:r>
            <a:r>
              <a:rPr sz="2800" b="1" i="1" dirty="0">
                <a:solidFill>
                  <a:schemeClr val="tx2"/>
                </a:solidFill>
              </a:rPr>
              <a:t>and</a:t>
            </a:r>
            <a:r>
              <a:rPr sz="2800" b="1" dirty="0" smtClean="0"/>
              <a:t> </a:t>
            </a:r>
            <a:r>
              <a:rPr sz="2800" b="1" i="1" dirty="0">
                <a:solidFill>
                  <a:schemeClr val="tx2"/>
                </a:solidFill>
              </a:rPr>
              <a:t>Transportation</a:t>
            </a:r>
            <a:r>
              <a:rPr sz="2800" b="1" dirty="0" smtClean="0"/>
              <a:t> </a:t>
            </a:r>
            <a:r>
              <a:rPr sz="2800" b="1" i="1" dirty="0">
                <a:solidFill>
                  <a:schemeClr val="tx2"/>
                </a:solidFill>
              </a:rPr>
              <a:t>of</a:t>
            </a:r>
            <a:r>
              <a:rPr sz="2800" b="1" dirty="0" smtClean="0"/>
              <a:t> </a:t>
            </a:r>
            <a:r>
              <a:rPr sz="2800" b="1" i="1" dirty="0">
                <a:solidFill>
                  <a:schemeClr val="tx2"/>
                </a:solidFill>
              </a:rPr>
              <a:t>Synthetic</a:t>
            </a:r>
            <a:r>
              <a:rPr sz="2800" b="1" dirty="0" smtClean="0"/>
              <a:t> </a:t>
            </a:r>
            <a:r>
              <a:rPr sz="2800" b="1" i="1" dirty="0">
                <a:solidFill>
                  <a:schemeClr val="tx2"/>
                </a:solidFill>
              </a:rPr>
              <a:t>Crude</a:t>
            </a:r>
            <a:r>
              <a:rPr sz="2800" b="1" dirty="0" smtClean="0"/>
              <a:t> </a:t>
            </a:r>
            <a:r>
              <a:rPr sz="2800" b="1" i="1" dirty="0">
                <a:solidFill>
                  <a:schemeClr val="tx2"/>
                </a:solidFill>
              </a:rPr>
              <a:t>Oil</a:t>
            </a:r>
            <a:r>
              <a:rPr sz="2800" b="1" dirty="0" smtClean="0"/>
              <a:t> </a:t>
            </a:r>
            <a:r>
              <a:rPr sz="2800" b="1" i="1" dirty="0">
                <a:solidFill>
                  <a:schemeClr val="tx2"/>
                </a:solidFill>
              </a:rPr>
              <a:t>Risk</a:t>
            </a:r>
            <a:r>
              <a:rPr sz="2800" b="1" dirty="0" smtClean="0"/>
              <a:t> </a:t>
            </a:r>
            <a:endParaRPr lang="en-US" sz="2800" dirty="0"/>
          </a:p>
        </p:txBody>
      </p:sp>
      <p:sp>
        <p:nvSpPr>
          <p:cNvPr id="3" name="Content Placeholder 2"/>
          <p:cNvSpPr>
            <a:spLocks noGrp="1"/>
          </p:cNvSpPr>
          <p:nvPr>
            <p:ph idx="1"/>
          </p:nvPr>
        </p:nvSpPr>
        <p:spPr/>
        <p:txBody>
          <a:bodyPr/>
          <a:lstStyle/>
          <a:p>
            <a:r>
              <a:rPr dirty="0" smtClean="0">
                <a:latin typeface="Times"/>
                <a:cs typeface="Times"/>
              </a:rPr>
              <a:t>If the regional or global supply of crude oil or refined products increases, if North American demand for crude oil or refined products decreases, or if planned or unplanned shutdowns of refineries occurs, then the price received for our SCO or our ability to deliver our SCO may be limited with negative implications on revenues and cash from operating activities. </a:t>
            </a:r>
          </a:p>
          <a:p>
            <a:endParaRPr dirty="0" smtClean="0"/>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cxnSp>
        <p:nvCxnSpPr>
          <p:cNvPr id="5" name="Straight Connector 4"/>
          <p:cNvCxnSpPr/>
          <p:nvPr/>
        </p:nvCxnSpPr>
        <p:spPr>
          <a:xfrm rot="10800000">
            <a:off x="4" y="1158394"/>
            <a:ext cx="8686797"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3814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sz="3600" b="1" i="1" dirty="0">
                <a:solidFill>
                  <a:schemeClr val="tx2"/>
                </a:solidFill>
              </a:rPr>
              <a:t>Environmental</a:t>
            </a:r>
            <a:r>
              <a:rPr b="1" dirty="0" smtClean="0"/>
              <a:t> </a:t>
            </a:r>
            <a:r>
              <a:rPr sz="3600" b="1" i="1" dirty="0">
                <a:solidFill>
                  <a:schemeClr val="tx2"/>
                </a:solidFill>
              </a:rPr>
              <a:t>Risk</a:t>
            </a:r>
            <a:r>
              <a:rPr b="1" dirty="0" smtClean="0"/>
              <a:t> </a:t>
            </a:r>
            <a:endParaRPr lang="en-US" dirty="0"/>
          </a:p>
        </p:txBody>
      </p:sp>
      <p:sp>
        <p:nvSpPr>
          <p:cNvPr id="3" name="Content Placeholder 2"/>
          <p:cNvSpPr>
            <a:spLocks noGrp="1"/>
          </p:cNvSpPr>
          <p:nvPr>
            <p:ph idx="1"/>
          </p:nvPr>
        </p:nvSpPr>
        <p:spPr/>
        <p:txBody>
          <a:bodyPr>
            <a:normAutofit fontScale="85000" lnSpcReduction="20000"/>
          </a:bodyPr>
          <a:lstStyle/>
          <a:p>
            <a:r>
              <a:rPr i="1" dirty="0" smtClean="0"/>
              <a:t>Tailings Management </a:t>
            </a:r>
            <a:endParaRPr lang="en-CA" i="1" dirty="0" smtClean="0"/>
          </a:p>
          <a:p>
            <a:pPr lvl="1"/>
            <a:r>
              <a:rPr dirty="0" smtClean="0"/>
              <a:t>Fine tailings, a byproduct of the oil sands mining extraction process, are comprised of silts, clays and hydrocarbon residues (collectively “fines”) suspended in water</a:t>
            </a:r>
            <a:endParaRPr lang="en-CA" dirty="0" smtClean="0"/>
          </a:p>
          <a:p>
            <a:pPr lvl="1">
              <a:buNone/>
            </a:pPr>
            <a:r>
              <a:rPr dirty="0" smtClean="0"/>
              <a:t> </a:t>
            </a:r>
          </a:p>
          <a:p>
            <a:r>
              <a:rPr i="1" dirty="0" smtClean="0"/>
              <a:t>Greenhouse Gas Emissions </a:t>
            </a:r>
            <a:endParaRPr lang="en-CA" i="1" dirty="0" smtClean="0"/>
          </a:p>
          <a:p>
            <a:pPr lvl="1"/>
            <a:r>
              <a:rPr dirty="0" smtClean="0"/>
              <a:t>The Syncrude operations emit greenhouse gases so legislation or regulations that significantly restrict or penalize current emission levels could have a material impact on our operations. The costs of meeting such thresholds would increase operating costs and/or capital costs, and as such, may impact the profitability of the operations. </a:t>
            </a:r>
          </a:p>
          <a:p>
            <a:pPr lvl="1">
              <a:buNone/>
            </a:pPr>
            <a:endParaRPr lang="en-US" dirty="0"/>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cxnSp>
        <p:nvCxnSpPr>
          <p:cNvPr id="5" name="Straight Connector 4"/>
          <p:cNvCxnSpPr/>
          <p:nvPr/>
        </p:nvCxnSpPr>
        <p:spPr>
          <a:xfrm flipH="1">
            <a:off x="3" y="1158394"/>
            <a:ext cx="377613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74465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lang="en-US" sz="3600" b="1" i="1" dirty="0">
                <a:solidFill>
                  <a:schemeClr val="tx2"/>
                </a:solidFill>
              </a:rPr>
              <a:t>Risk</a:t>
            </a:r>
            <a:r>
              <a:rPr lang="en-US" dirty="0" smtClean="0"/>
              <a:t> </a:t>
            </a:r>
            <a:r>
              <a:rPr lang="en-US" sz="3600" b="1" i="1" dirty="0">
                <a:solidFill>
                  <a:schemeClr val="tx2"/>
                </a:solidFill>
              </a:rPr>
              <a:t>Management</a:t>
            </a:r>
            <a:r>
              <a:rPr lang="en-US" dirty="0" smtClean="0"/>
              <a:t> </a:t>
            </a:r>
            <a:r>
              <a:rPr lang="en-US" sz="3600" b="1" i="1" dirty="0">
                <a:solidFill>
                  <a:schemeClr val="tx2"/>
                </a:solidFill>
              </a:rPr>
              <a:t>Effect</a:t>
            </a:r>
          </a:p>
        </p:txBody>
      </p:sp>
      <p:sp>
        <p:nvSpPr>
          <p:cNvPr id="3" name="Content Placeholder 2"/>
          <p:cNvSpPr>
            <a:spLocks noGrp="1"/>
          </p:cNvSpPr>
          <p:nvPr>
            <p:ph idx="1"/>
          </p:nvPr>
        </p:nvSpPr>
        <p:spPr>
          <a:xfrm>
            <a:off x="457200" y="1913310"/>
            <a:ext cx="8229600" cy="4525963"/>
          </a:xfrm>
        </p:spPr>
        <p:txBody>
          <a:bodyPr/>
          <a:lstStyle/>
          <a:p>
            <a:pPr marL="0" indent="0" algn="ctr">
              <a:buNone/>
            </a:pPr>
            <a:r>
              <a:rPr dirty="0" smtClean="0">
                <a:latin typeface="Times"/>
                <a:cs typeface="Times"/>
              </a:rPr>
              <a:t>As at December 31, 2010 and 2009, respectively, Canadian Oil Sands had </a:t>
            </a:r>
            <a:r>
              <a:rPr dirty="0" smtClean="0">
                <a:solidFill>
                  <a:srgbClr val="FF0000"/>
                </a:solidFill>
                <a:latin typeface="Times"/>
                <a:cs typeface="Times"/>
              </a:rPr>
              <a:t>no financial risk management </a:t>
            </a:r>
            <a:r>
              <a:rPr dirty="0" smtClean="0">
                <a:latin typeface="Times"/>
                <a:cs typeface="Times"/>
              </a:rPr>
              <a:t>positions outstanding. </a:t>
            </a:r>
          </a:p>
          <a:p>
            <a:endParaRPr lang="en-US" dirty="0"/>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cxnSp>
        <p:nvCxnSpPr>
          <p:cNvPr id="5" name="Straight Connector 4"/>
          <p:cNvCxnSpPr/>
          <p:nvPr/>
        </p:nvCxnSpPr>
        <p:spPr>
          <a:xfrm flipH="1">
            <a:off x="3" y="1209193"/>
            <a:ext cx="469053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87942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lang="en-US" sz="3600" b="1" i="1" dirty="0">
                <a:solidFill>
                  <a:schemeClr val="tx2"/>
                </a:solidFill>
              </a:rPr>
              <a:t>Employee</a:t>
            </a:r>
            <a:r>
              <a:rPr lang="en-US" dirty="0" smtClean="0"/>
              <a:t> </a:t>
            </a:r>
            <a:r>
              <a:rPr lang="en-US" sz="3600" b="1" i="1" dirty="0">
                <a:solidFill>
                  <a:schemeClr val="tx2"/>
                </a:solidFill>
              </a:rPr>
              <a:t>Stock</a:t>
            </a:r>
            <a:r>
              <a:rPr lang="en-US" dirty="0" smtClean="0"/>
              <a:t> </a:t>
            </a:r>
            <a:r>
              <a:rPr lang="en-US" sz="3600" b="1" i="1" dirty="0">
                <a:solidFill>
                  <a:schemeClr val="tx2"/>
                </a:solidFill>
              </a:rPr>
              <a:t>Option</a:t>
            </a:r>
          </a:p>
        </p:txBody>
      </p:sp>
      <p:pic>
        <p:nvPicPr>
          <p:cNvPr id="4" name="Picture 3"/>
          <p:cNvPicPr>
            <a:picLocks noChangeAspect="1"/>
          </p:cNvPicPr>
          <p:nvPr/>
        </p:nvPicPr>
        <p:blipFill>
          <a:blip r:embed="rId2"/>
          <a:stretch>
            <a:fillRect/>
          </a:stretch>
        </p:blipFill>
        <p:spPr>
          <a:xfrm>
            <a:off x="914400" y="1689229"/>
            <a:ext cx="7327900" cy="4831421"/>
          </a:xfrm>
          <a:prstGeom prst="rect">
            <a:avLst/>
          </a:prstGeom>
        </p:spPr>
      </p:pic>
      <p:pic>
        <p:nvPicPr>
          <p:cNvPr id="5" name="Picture 4"/>
          <p:cNvPicPr>
            <a:picLocks noChangeAspect="1"/>
          </p:cNvPicPr>
          <p:nvPr/>
        </p:nvPicPr>
        <p:blipFill>
          <a:blip r:embed="rId3"/>
          <a:stretch>
            <a:fillRect/>
          </a:stretch>
        </p:blipFill>
        <p:spPr>
          <a:xfrm>
            <a:off x="7508994" y="6072484"/>
            <a:ext cx="1608530" cy="783576"/>
          </a:xfrm>
          <a:prstGeom prst="rect">
            <a:avLst/>
          </a:prstGeom>
        </p:spPr>
      </p:pic>
      <p:cxnSp>
        <p:nvCxnSpPr>
          <p:cNvPr id="6" name="Straight Connector 5"/>
          <p:cNvCxnSpPr/>
          <p:nvPr/>
        </p:nvCxnSpPr>
        <p:spPr>
          <a:xfrm flipH="1">
            <a:off x="3" y="1209193"/>
            <a:ext cx="453813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0660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lang="en-US" sz="3600" b="1" i="1" dirty="0">
                <a:solidFill>
                  <a:schemeClr val="tx2"/>
                </a:solidFill>
              </a:rPr>
              <a:t>Financial</a:t>
            </a:r>
            <a:r>
              <a:rPr lang="en-US" dirty="0" smtClean="0"/>
              <a:t> </a:t>
            </a:r>
            <a:r>
              <a:rPr lang="en-US" sz="3600" b="1" i="1" dirty="0">
                <a:solidFill>
                  <a:schemeClr val="tx2"/>
                </a:solidFill>
              </a:rPr>
              <a:t>Instrument</a:t>
            </a:r>
          </a:p>
        </p:txBody>
      </p:sp>
      <p:sp>
        <p:nvSpPr>
          <p:cNvPr id="3" name="Content Placeholder 2"/>
          <p:cNvSpPr>
            <a:spLocks noGrp="1"/>
          </p:cNvSpPr>
          <p:nvPr>
            <p:ph idx="1"/>
          </p:nvPr>
        </p:nvSpPr>
        <p:spPr/>
        <p:txBody>
          <a:bodyPr>
            <a:normAutofit/>
          </a:bodyPr>
          <a:lstStyle/>
          <a:p>
            <a:r>
              <a:rPr lang="en-US" sz="1800" dirty="0" smtClean="0"/>
              <a:t>The Corporation’s financial instruments include cash and cash equivalents, accounts receivable, reclamation trust investments, accounts payable, accrued liabilities and long-term debt. The carrying values of the Corporation’s financial instruments and their related categories at December 31, 2011 and 2010 and January 1, 2010 were as follows: </a:t>
            </a:r>
            <a:endParaRPr lang="en-US" sz="1800" dirty="0"/>
          </a:p>
        </p:txBody>
      </p:sp>
      <p:pic>
        <p:nvPicPr>
          <p:cNvPr id="5" name="Picture 4"/>
          <p:cNvPicPr>
            <a:picLocks noChangeAspect="1"/>
          </p:cNvPicPr>
          <p:nvPr/>
        </p:nvPicPr>
        <p:blipFill>
          <a:blip r:embed="rId2"/>
          <a:stretch>
            <a:fillRect/>
          </a:stretch>
        </p:blipFill>
        <p:spPr>
          <a:xfrm>
            <a:off x="7508994" y="6072484"/>
            <a:ext cx="1608530" cy="783576"/>
          </a:xfrm>
          <a:prstGeom prst="rect">
            <a:avLst/>
          </a:prstGeom>
        </p:spPr>
      </p:pic>
      <p:cxnSp>
        <p:nvCxnSpPr>
          <p:cNvPr id="7" name="Straight Connector 6"/>
          <p:cNvCxnSpPr/>
          <p:nvPr/>
        </p:nvCxnSpPr>
        <p:spPr>
          <a:xfrm flipH="1">
            <a:off x="3" y="1209193"/>
            <a:ext cx="3928530"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stretch>
            <a:fillRect/>
          </a:stretch>
        </p:blipFill>
        <p:spPr>
          <a:xfrm>
            <a:off x="111641" y="3098354"/>
            <a:ext cx="8937990" cy="3027810"/>
          </a:xfrm>
          <a:prstGeom prst="rect">
            <a:avLst/>
          </a:prstGeom>
        </p:spPr>
      </p:pic>
    </p:spTree>
    <p:extLst>
      <p:ext uri="{BB962C8B-B14F-4D97-AF65-F5344CB8AC3E}">
        <p14:creationId xmlns:p14="http://schemas.microsoft.com/office/powerpoint/2010/main" val="30248553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altLang="zh-CN" sz="8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a:t>
            </a:r>
            <a:r>
              <a:rPr lang="zh-CN" altLang="en-US" sz="8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altLang="zh-CN" sz="8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YOU</a:t>
            </a:r>
            <a:r>
              <a:rPr lang="zh-CN" altLang="en-US" sz="8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en-US" sz="8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89616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321" y="3230361"/>
            <a:ext cx="8315496" cy="35754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74133"/>
            <a:ext cx="3746917" cy="553998"/>
          </a:xfrm>
          <a:prstGeom prst="rect">
            <a:avLst/>
          </a:prstGeom>
          <a:noFill/>
        </p:spPr>
        <p:txBody>
          <a:bodyPr wrap="square" rtlCol="0">
            <a:spAutoFit/>
          </a:bodyPr>
          <a:lstStyle/>
          <a:p>
            <a:r>
              <a:rPr lang="en-US" sz="3000" b="1" i="1" dirty="0">
                <a:solidFill>
                  <a:schemeClr val="tx2"/>
                </a:solidFill>
                <a:latin typeface="+mj-lt"/>
                <a:ea typeface="+mj-ea"/>
                <a:cs typeface="+mj-cs"/>
              </a:rPr>
              <a:t>Canadian Sectors</a:t>
            </a:r>
          </a:p>
        </p:txBody>
      </p:sp>
      <p:sp>
        <p:nvSpPr>
          <p:cNvPr id="3" name="TextBox 2"/>
          <p:cNvSpPr txBox="1"/>
          <p:nvPr/>
        </p:nvSpPr>
        <p:spPr>
          <a:xfrm>
            <a:off x="-330532" y="1418707"/>
            <a:ext cx="9474532" cy="2050561"/>
          </a:xfrm>
          <a:prstGeom prst="rect">
            <a:avLst/>
          </a:prstGeom>
          <a:noFill/>
        </p:spPr>
        <p:txBody>
          <a:bodyPr wrap="square" rtlCol="0">
            <a:spAutoFit/>
          </a:bodyPr>
          <a:lstStyle/>
          <a:p>
            <a:pPr marL="742950" lvl="1" indent="-285750">
              <a:lnSpc>
                <a:spcPct val="95000"/>
              </a:lnSpc>
              <a:buClr>
                <a:srgbClr val="000000"/>
              </a:buClr>
              <a:buSzPct val="100000"/>
              <a:buFont typeface="Wingdings" charset="2"/>
              <a:buChar char="Ø"/>
            </a:pPr>
            <a:r>
              <a:rPr lang="en-US" sz="2300" dirty="0">
                <a:latin typeface="Times"/>
                <a:cs typeface="Times"/>
              </a:rPr>
              <a:t>F</a:t>
            </a:r>
            <a:r>
              <a:rPr lang="en-US" sz="2300" dirty="0" smtClean="0">
                <a:latin typeface="Times"/>
                <a:cs typeface="Times"/>
              </a:rPr>
              <a:t>ully privatized </a:t>
            </a:r>
            <a:r>
              <a:rPr lang="en-US" sz="2300" dirty="0">
                <a:latin typeface="Times"/>
                <a:cs typeface="Times"/>
              </a:rPr>
              <a:t>energy sector, the last federal government shares in Petro-Canada sold in </a:t>
            </a:r>
            <a:r>
              <a:rPr lang="en-US" sz="2300" dirty="0" smtClean="0">
                <a:latin typeface="Times"/>
                <a:cs typeface="Times"/>
              </a:rPr>
              <a:t>2004</a:t>
            </a:r>
          </a:p>
          <a:p>
            <a:pPr lvl="1">
              <a:lnSpc>
                <a:spcPct val="95000"/>
              </a:lnSpc>
              <a:buClr>
                <a:srgbClr val="000000"/>
              </a:buClr>
              <a:buSzPct val="100000"/>
            </a:pPr>
            <a:endParaRPr lang="en-US" sz="2300" dirty="0">
              <a:latin typeface="Times"/>
              <a:cs typeface="Times"/>
            </a:endParaRPr>
          </a:p>
          <a:p>
            <a:pPr marL="742950" lvl="1" indent="-285750">
              <a:lnSpc>
                <a:spcPct val="95000"/>
              </a:lnSpc>
              <a:buClr>
                <a:srgbClr val="000000"/>
              </a:buClr>
              <a:buSzPct val="100000"/>
              <a:buFont typeface="Wingdings" charset="2"/>
              <a:buChar char="Ø"/>
            </a:pPr>
            <a:r>
              <a:rPr lang="en-US" sz="2300" dirty="0" smtClean="0">
                <a:latin typeface="Times"/>
                <a:cs typeface="Times"/>
              </a:rPr>
              <a:t>large</a:t>
            </a:r>
            <a:r>
              <a:rPr lang="en-US" sz="2300" dirty="0">
                <a:latin typeface="Times"/>
                <a:cs typeface="Times"/>
              </a:rPr>
              <a:t>, competitive upstream oil and gas segment featuring domestic independents and integrated companies</a:t>
            </a:r>
          </a:p>
          <a:p>
            <a:endParaRPr lang="en-US" dirty="0"/>
          </a:p>
        </p:txBody>
      </p:sp>
      <p:cxnSp>
        <p:nvCxnSpPr>
          <p:cNvPr id="6" name="Straight Connector 5"/>
          <p:cNvCxnSpPr/>
          <p:nvPr/>
        </p:nvCxnSpPr>
        <p:spPr>
          <a:xfrm flipH="1">
            <a:off x="0" y="1015812"/>
            <a:ext cx="2818906"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65321" y="4049005"/>
            <a:ext cx="8315496" cy="33128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814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57" y="1548160"/>
            <a:ext cx="8767802" cy="52761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984" y="424161"/>
            <a:ext cx="3809819" cy="569387"/>
          </a:xfrm>
          <a:prstGeom prst="rect">
            <a:avLst/>
          </a:prstGeom>
          <a:noFill/>
        </p:spPr>
        <p:txBody>
          <a:bodyPr wrap="square" rtlCol="0">
            <a:spAutoFit/>
          </a:bodyPr>
          <a:lstStyle/>
          <a:p>
            <a:r>
              <a:rPr lang="en-US" sz="3100" b="1" i="1" dirty="0">
                <a:solidFill>
                  <a:schemeClr val="tx2"/>
                </a:solidFill>
                <a:latin typeface="+mj-lt"/>
                <a:ea typeface="+mj-ea"/>
                <a:cs typeface="+mj-cs"/>
              </a:rPr>
              <a:t>Key Upstream Players</a:t>
            </a:r>
          </a:p>
        </p:txBody>
      </p:sp>
      <p:cxnSp>
        <p:nvCxnSpPr>
          <p:cNvPr id="6" name="Straight Connector 5"/>
          <p:cNvCxnSpPr/>
          <p:nvPr/>
        </p:nvCxnSpPr>
        <p:spPr>
          <a:xfrm flipH="1">
            <a:off x="0" y="998417"/>
            <a:ext cx="370544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208757" y="2889516"/>
            <a:ext cx="8767802" cy="27606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8757" y="4619545"/>
            <a:ext cx="8767802" cy="294473"/>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97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0" y="594824"/>
            <a:ext cx="8901113" cy="1122998"/>
          </a:xfrm>
        </p:spPr>
        <p:txBody>
          <a:bodyPr lIns="0" tIns="0" rIns="0" bIns="0" anchor="t">
            <a:normAutofit/>
          </a:bodyPr>
          <a:lstStyle/>
          <a:p>
            <a:pPr>
              <a:lnSpc>
                <a:spcPct val="95000"/>
              </a:lnSpc>
            </a:pPr>
            <a:r>
              <a:rPr lang="en-US" sz="2900" b="1" i="1" dirty="0">
                <a:solidFill>
                  <a:schemeClr val="tx2"/>
                </a:solidFill>
              </a:rPr>
              <a:t>Organization of the Petroleum Exporting Countries (OPEC)</a:t>
            </a:r>
          </a:p>
        </p:txBody>
      </p:sp>
      <p:sp>
        <p:nvSpPr>
          <p:cNvPr id="15362" name="Rectangle 2"/>
          <p:cNvSpPr>
            <a:spLocks noGrp="1" noChangeArrowheads="1"/>
          </p:cNvSpPr>
          <p:nvPr>
            <p:ph type="body" idx="1"/>
          </p:nvPr>
        </p:nvSpPr>
        <p:spPr>
          <a:xfrm>
            <a:off x="212885" y="1635920"/>
            <a:ext cx="8688228" cy="4927758"/>
          </a:xfrm>
        </p:spPr>
        <p:txBody>
          <a:bodyPr lIns="0" tIns="0" rIns="0" bIns="0"/>
          <a:lstStyle/>
          <a:p>
            <a:pPr marL="411480" lvl="1" indent="-308610" defTabSz="914400">
              <a:lnSpc>
                <a:spcPct val="95000"/>
              </a:lnSpc>
              <a:spcBef>
                <a:spcPct val="0"/>
              </a:spcBef>
              <a:buClr>
                <a:srgbClr val="000000"/>
              </a:buClr>
              <a:buSzPct val="100000"/>
              <a:buFontTx/>
              <a:buChar char="•"/>
            </a:pPr>
            <a:r>
              <a:rPr lang="en-US" sz="2500" dirty="0">
                <a:latin typeface="Times"/>
                <a:cs typeface="Times"/>
              </a:rPr>
              <a:t>Permanent inter-governmental organization of 12 oil-exporting developing nations that coordinates and unifies petroleum policies of its member countries</a:t>
            </a:r>
          </a:p>
          <a:p>
            <a:pPr marL="0" lvl="1" indent="0" defTabSz="914400">
              <a:lnSpc>
                <a:spcPct val="95000"/>
              </a:lnSpc>
              <a:spcBef>
                <a:spcPct val="0"/>
              </a:spcBef>
              <a:buClr>
                <a:srgbClr val="000000"/>
              </a:buClr>
              <a:buSzPct val="100000"/>
              <a:buNone/>
            </a:pPr>
            <a:endParaRPr lang="en-US" sz="2500" dirty="0">
              <a:latin typeface="Times"/>
              <a:cs typeface="Times"/>
            </a:endParaRPr>
          </a:p>
          <a:p>
            <a:pPr marL="411480" lvl="1" indent="-308610" defTabSz="914400">
              <a:lnSpc>
                <a:spcPct val="95000"/>
              </a:lnSpc>
              <a:spcBef>
                <a:spcPct val="0"/>
              </a:spcBef>
              <a:buClr>
                <a:srgbClr val="000000"/>
              </a:buClr>
              <a:buSzPct val="100000"/>
              <a:buFontTx/>
              <a:buChar char="•"/>
            </a:pPr>
            <a:r>
              <a:rPr lang="en-US" sz="2500" dirty="0">
                <a:latin typeface="Times"/>
                <a:cs typeface="Times"/>
              </a:rPr>
              <a:t>OPEC Secretariat, the executive organ and headquarter of OPEC is located in Vienna</a:t>
            </a:r>
          </a:p>
          <a:p>
            <a:pPr marL="0" lvl="1" indent="0" defTabSz="914400">
              <a:lnSpc>
                <a:spcPct val="95000"/>
              </a:lnSpc>
              <a:spcBef>
                <a:spcPct val="0"/>
              </a:spcBef>
              <a:buClr>
                <a:srgbClr val="000000"/>
              </a:buClr>
              <a:buSzPct val="100000"/>
              <a:buNone/>
            </a:pPr>
            <a:endParaRPr lang="en-US" sz="2500" dirty="0">
              <a:latin typeface="Times"/>
              <a:cs typeface="Times"/>
            </a:endParaRPr>
          </a:p>
          <a:p>
            <a:pPr marL="411480" lvl="1" indent="-308610" defTabSz="914400">
              <a:lnSpc>
                <a:spcPct val="95000"/>
              </a:lnSpc>
              <a:spcBef>
                <a:spcPct val="0"/>
              </a:spcBef>
              <a:buClr>
                <a:srgbClr val="000000"/>
              </a:buClr>
              <a:buSzPct val="100000"/>
              <a:buFontTx/>
              <a:buChar char="•"/>
            </a:pPr>
            <a:r>
              <a:rPr lang="en-US" sz="2500" dirty="0">
                <a:latin typeface="Times"/>
                <a:cs typeface="Times"/>
              </a:rPr>
              <a:t> Founded in Baghdad in September 1960 by five countries during a time of transition marked by extensive </a:t>
            </a:r>
            <a:r>
              <a:rPr lang="en-US" sz="2500" dirty="0" smtClean="0">
                <a:latin typeface="Times"/>
                <a:cs typeface="Times"/>
              </a:rPr>
              <a:t>decolonization </a:t>
            </a:r>
            <a:r>
              <a:rPr lang="en-US" sz="2500" dirty="0">
                <a:latin typeface="Times"/>
                <a:cs typeface="Times"/>
              </a:rPr>
              <a:t>and the birth of many new independent states in the developing world</a:t>
            </a:r>
          </a:p>
          <a:p>
            <a:pPr marL="0" indent="0">
              <a:lnSpc>
                <a:spcPct val="95000"/>
              </a:lnSpc>
              <a:spcBef>
                <a:spcPct val="0"/>
              </a:spcBef>
              <a:buNone/>
            </a:pPr>
            <a:endParaRPr lang="en-US" sz="2400" dirty="0">
              <a:solidFill>
                <a:srgbClr val="000000"/>
              </a:solidFill>
              <a:latin typeface="Arial" charset="0"/>
            </a:endParaRPr>
          </a:p>
          <a:p>
            <a:pPr marL="0" indent="0">
              <a:lnSpc>
                <a:spcPct val="95000"/>
              </a:lnSpc>
              <a:spcBef>
                <a:spcPct val="0"/>
              </a:spcBef>
              <a:buNone/>
            </a:pPr>
            <a:endParaRPr lang="en-US" sz="2400" dirty="0">
              <a:solidFill>
                <a:srgbClr val="000000"/>
              </a:solidFill>
              <a:latin typeface="Arial" charset="0"/>
            </a:endParaRPr>
          </a:p>
        </p:txBody>
      </p:sp>
      <p:cxnSp>
        <p:nvCxnSpPr>
          <p:cNvPr id="4" name="Straight Connector 3"/>
          <p:cNvCxnSpPr>
            <a:stCxn id="15361" idx="3"/>
          </p:cNvCxnSpPr>
          <p:nvPr/>
        </p:nvCxnSpPr>
        <p:spPr>
          <a:xfrm flipH="1">
            <a:off x="0" y="1156323"/>
            <a:ext cx="8901113" cy="1604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848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6321" y="552640"/>
            <a:ext cx="8698230" cy="822960"/>
          </a:xfrm>
        </p:spPr>
        <p:txBody>
          <a:bodyPr lIns="0" tIns="0" rIns="0" bIns="0" anchor="t">
            <a:normAutofit/>
          </a:bodyPr>
          <a:lstStyle/>
          <a:p>
            <a:pPr algn="l">
              <a:lnSpc>
                <a:spcPct val="95000"/>
              </a:lnSpc>
            </a:pPr>
            <a:r>
              <a:rPr lang="en-US" sz="3200" b="1" i="1" dirty="0">
                <a:solidFill>
                  <a:schemeClr val="tx2"/>
                </a:solidFill>
              </a:rPr>
              <a:t>Regulatory</a:t>
            </a:r>
            <a:r>
              <a:rPr lang="en-US" sz="3200" dirty="0">
                <a:solidFill>
                  <a:srgbClr val="000000"/>
                </a:solidFill>
                <a:latin typeface="Arial" charset="0"/>
              </a:rPr>
              <a:t> </a:t>
            </a:r>
            <a:r>
              <a:rPr lang="en-US" sz="3200" b="1" i="1" dirty="0">
                <a:solidFill>
                  <a:schemeClr val="tx2"/>
                </a:solidFill>
              </a:rPr>
              <a:t>Environment</a:t>
            </a:r>
          </a:p>
        </p:txBody>
      </p:sp>
      <p:sp>
        <p:nvSpPr>
          <p:cNvPr id="16386" name="Rectangle 2"/>
          <p:cNvSpPr>
            <a:spLocks noGrp="1" noChangeArrowheads="1"/>
          </p:cNvSpPr>
          <p:nvPr>
            <p:ph type="body" idx="1"/>
          </p:nvPr>
        </p:nvSpPr>
        <p:spPr>
          <a:xfrm>
            <a:off x="131445" y="1901915"/>
            <a:ext cx="8688229" cy="4926330"/>
          </a:xfrm>
        </p:spPr>
        <p:txBody>
          <a:bodyPr lIns="0" tIns="0" rIns="0" bIns="0"/>
          <a:lstStyle/>
          <a:p>
            <a:pPr marL="411480" lvl="1" indent="-308610" defTabSz="914400">
              <a:lnSpc>
                <a:spcPct val="95000"/>
              </a:lnSpc>
              <a:spcBef>
                <a:spcPct val="0"/>
              </a:spcBef>
              <a:buClr>
                <a:srgbClr val="000000"/>
              </a:buClr>
              <a:buSzPct val="100000"/>
              <a:buFontTx/>
              <a:buChar char="•"/>
            </a:pPr>
            <a:r>
              <a:rPr lang="en-US" sz="2500" dirty="0">
                <a:latin typeface="Times"/>
                <a:cs typeface="Times"/>
              </a:rPr>
              <a:t>National Energy Board (NEB): Independent federal agency established in 1959 by the Parliament of Canada to regulate international and interprovincial aspects of the oil, gas and electric utility industries</a:t>
            </a:r>
          </a:p>
          <a:p>
            <a:pPr marL="0" lvl="1" indent="0" defTabSz="914400">
              <a:lnSpc>
                <a:spcPct val="95000"/>
              </a:lnSpc>
              <a:spcBef>
                <a:spcPct val="0"/>
              </a:spcBef>
              <a:buClr>
                <a:srgbClr val="000000"/>
              </a:buClr>
              <a:buSzPct val="100000"/>
              <a:buNone/>
            </a:pPr>
            <a:endParaRPr lang="en-US" sz="2500" dirty="0">
              <a:latin typeface="Times"/>
              <a:cs typeface="Times"/>
            </a:endParaRPr>
          </a:p>
          <a:p>
            <a:pPr marL="411480" lvl="1" indent="-308610" defTabSz="914400">
              <a:lnSpc>
                <a:spcPct val="95000"/>
              </a:lnSpc>
              <a:spcBef>
                <a:spcPct val="0"/>
              </a:spcBef>
              <a:buClr>
                <a:srgbClr val="000000"/>
              </a:buClr>
              <a:buSzPct val="100000"/>
              <a:buFontTx/>
              <a:buChar char="•"/>
            </a:pPr>
            <a:r>
              <a:rPr lang="en-US" sz="2500" dirty="0">
                <a:latin typeface="Times"/>
                <a:cs typeface="Times"/>
              </a:rPr>
              <a:t> Provincial and Federal Government</a:t>
            </a:r>
          </a:p>
          <a:p>
            <a:pPr marL="0" indent="0">
              <a:lnSpc>
                <a:spcPct val="95000"/>
              </a:lnSpc>
              <a:spcBef>
                <a:spcPct val="0"/>
              </a:spcBef>
              <a:buNone/>
            </a:pPr>
            <a:endParaRPr lang="en-US" sz="2900" b="1" i="1" dirty="0">
              <a:solidFill>
                <a:schemeClr val="tx2"/>
              </a:solidFill>
              <a:latin typeface="+mj-lt"/>
              <a:ea typeface="+mj-ea"/>
              <a:cs typeface="+mj-cs"/>
            </a:endParaRPr>
          </a:p>
          <a:p>
            <a:pPr marL="0" indent="0">
              <a:lnSpc>
                <a:spcPct val="95000"/>
              </a:lnSpc>
              <a:spcBef>
                <a:spcPct val="0"/>
              </a:spcBef>
              <a:buNone/>
            </a:pPr>
            <a:endParaRPr lang="en-US" sz="2400" dirty="0">
              <a:solidFill>
                <a:srgbClr val="000000"/>
              </a:solidFill>
              <a:latin typeface="Arial" charset="0"/>
            </a:endParaRPr>
          </a:p>
          <a:p>
            <a:pPr marL="0" indent="0">
              <a:lnSpc>
                <a:spcPct val="95000"/>
              </a:lnSpc>
              <a:spcBef>
                <a:spcPct val="0"/>
              </a:spcBef>
              <a:buNone/>
            </a:pPr>
            <a:endParaRPr lang="en-US" sz="2400" dirty="0">
              <a:solidFill>
                <a:srgbClr val="000000"/>
              </a:solidFill>
              <a:latin typeface="Arial" charset="0"/>
            </a:endParaRPr>
          </a:p>
          <a:p>
            <a:pPr marL="0" indent="0">
              <a:lnSpc>
                <a:spcPct val="95000"/>
              </a:lnSpc>
              <a:spcBef>
                <a:spcPct val="0"/>
              </a:spcBef>
              <a:buNone/>
            </a:pPr>
            <a:endParaRPr lang="en-US" sz="2400" dirty="0">
              <a:solidFill>
                <a:srgbClr val="000000"/>
              </a:solidFill>
              <a:latin typeface="Arial" charset="0"/>
            </a:endParaRPr>
          </a:p>
          <a:p>
            <a:pPr marL="0" indent="0">
              <a:lnSpc>
                <a:spcPct val="95000"/>
              </a:lnSpc>
              <a:spcBef>
                <a:spcPct val="0"/>
              </a:spcBef>
              <a:buNone/>
            </a:pPr>
            <a:endParaRPr lang="en-US" sz="2400" dirty="0">
              <a:solidFill>
                <a:srgbClr val="000000"/>
              </a:solidFill>
              <a:latin typeface="Arial" charset="0"/>
            </a:endParaRPr>
          </a:p>
          <a:p>
            <a:pPr marL="0" indent="0">
              <a:lnSpc>
                <a:spcPct val="95000"/>
              </a:lnSpc>
              <a:spcBef>
                <a:spcPct val="0"/>
              </a:spcBef>
              <a:buNone/>
            </a:pPr>
            <a:endParaRPr lang="en-US" sz="1500" dirty="0">
              <a:solidFill>
                <a:srgbClr val="000000"/>
              </a:solidFill>
              <a:latin typeface="Verdana" charset="0"/>
            </a:endParaRPr>
          </a:p>
        </p:txBody>
      </p:sp>
      <p:cxnSp>
        <p:nvCxnSpPr>
          <p:cNvPr id="4" name="Straight Connector 3"/>
          <p:cNvCxnSpPr/>
          <p:nvPr/>
        </p:nvCxnSpPr>
        <p:spPr>
          <a:xfrm flipH="1">
            <a:off x="0" y="1137577"/>
            <a:ext cx="420993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7404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212885" y="612219"/>
            <a:ext cx="8688228" cy="1122998"/>
          </a:xfrm>
        </p:spPr>
        <p:txBody>
          <a:bodyPr lIns="0" tIns="0" rIns="0" bIns="0" anchor="t">
            <a:normAutofit/>
          </a:bodyPr>
          <a:lstStyle/>
          <a:p>
            <a:pPr algn="l">
              <a:lnSpc>
                <a:spcPct val="95000"/>
              </a:lnSpc>
            </a:pPr>
            <a:r>
              <a:rPr lang="en-US" sz="2900" b="1" i="1" dirty="0">
                <a:solidFill>
                  <a:schemeClr val="tx2"/>
                </a:solidFill>
              </a:rPr>
              <a:t>Canadian Association of Petroleum Producers (CAPP)</a:t>
            </a:r>
          </a:p>
        </p:txBody>
      </p:sp>
      <p:sp>
        <p:nvSpPr>
          <p:cNvPr id="17410" name="Rectangle 2"/>
          <p:cNvSpPr>
            <a:spLocks noGrp="1" noChangeArrowheads="1"/>
          </p:cNvSpPr>
          <p:nvPr>
            <p:ph type="body" idx="1"/>
          </p:nvPr>
        </p:nvSpPr>
        <p:spPr>
          <a:xfrm>
            <a:off x="212885" y="1635919"/>
            <a:ext cx="8688228" cy="5296376"/>
          </a:xfrm>
        </p:spPr>
        <p:txBody>
          <a:bodyPr lIns="0" tIns="0" rIns="0" bIns="0"/>
          <a:lstStyle/>
          <a:p>
            <a:pPr marL="411480" lvl="1" indent="-308610">
              <a:lnSpc>
                <a:spcPct val="95000"/>
              </a:lnSpc>
              <a:spcBef>
                <a:spcPct val="0"/>
              </a:spcBef>
              <a:buClr>
                <a:srgbClr val="000000"/>
              </a:buClr>
              <a:buFontTx/>
              <a:buChar char="•"/>
            </a:pPr>
            <a:r>
              <a:rPr lang="en-US" sz="2500" dirty="0">
                <a:latin typeface="Times"/>
                <a:cs typeface="Times"/>
              </a:rPr>
              <a:t>The voice of Canada's upstream oil, oil sands and natural gas industry</a:t>
            </a:r>
          </a:p>
          <a:p>
            <a:pPr marL="0" indent="0">
              <a:lnSpc>
                <a:spcPct val="95000"/>
              </a:lnSpc>
              <a:spcBef>
                <a:spcPct val="0"/>
              </a:spcBef>
              <a:buNone/>
            </a:pPr>
            <a:endParaRPr lang="en-US" sz="2500" dirty="0">
              <a:latin typeface="Times"/>
              <a:cs typeface="Times"/>
            </a:endParaRPr>
          </a:p>
          <a:p>
            <a:pPr marL="411480" lvl="1" indent="-308610">
              <a:lnSpc>
                <a:spcPct val="95000"/>
              </a:lnSpc>
              <a:spcBef>
                <a:spcPct val="0"/>
              </a:spcBef>
              <a:buClr>
                <a:srgbClr val="000000"/>
              </a:buClr>
              <a:buFontTx/>
              <a:buChar char="•"/>
            </a:pPr>
            <a:r>
              <a:rPr lang="en-US" sz="2500" dirty="0">
                <a:latin typeface="Times"/>
                <a:cs typeface="Times"/>
              </a:rPr>
              <a:t>Represents member companies that produce about 90 per cent of Canada</a:t>
            </a:r>
            <a:r>
              <a:rPr lang="ja-JP" altLang="en-US" sz="2500" dirty="0">
                <a:latin typeface="Times"/>
                <a:cs typeface="Times"/>
              </a:rPr>
              <a:t>’</a:t>
            </a:r>
            <a:r>
              <a:rPr lang="en-US" sz="2500" dirty="0">
                <a:latin typeface="Times"/>
                <a:cs typeface="Times"/>
              </a:rPr>
              <a:t>s natural gas and crude oil</a:t>
            </a:r>
          </a:p>
          <a:p>
            <a:pPr marL="0" indent="0">
              <a:lnSpc>
                <a:spcPct val="95000"/>
              </a:lnSpc>
              <a:spcBef>
                <a:spcPct val="0"/>
              </a:spcBef>
              <a:buNone/>
            </a:pPr>
            <a:endParaRPr lang="en-US" sz="2500" dirty="0">
              <a:latin typeface="Times"/>
              <a:cs typeface="Times"/>
            </a:endParaRPr>
          </a:p>
          <a:p>
            <a:pPr marL="411480" lvl="1" indent="-308610">
              <a:lnSpc>
                <a:spcPct val="95000"/>
              </a:lnSpc>
              <a:spcBef>
                <a:spcPct val="0"/>
              </a:spcBef>
              <a:buClr>
                <a:srgbClr val="000000"/>
              </a:buClr>
              <a:buFontTx/>
              <a:buChar char="•"/>
            </a:pPr>
            <a:r>
              <a:rPr lang="en-US" sz="2500" dirty="0">
                <a:latin typeface="Times"/>
                <a:cs typeface="Times"/>
              </a:rPr>
              <a:t>Mission: to enhance the economic sustainability of the Canadian upstream petroleum industry in a safe and environmentally and socially responsible manner, through constructive engagement and communication with governments, the public and stakeholders in the communities in which we operate</a:t>
            </a:r>
          </a:p>
          <a:p>
            <a:pPr marL="0" indent="0">
              <a:lnSpc>
                <a:spcPct val="95000"/>
              </a:lnSpc>
              <a:spcBef>
                <a:spcPct val="0"/>
              </a:spcBef>
              <a:buClr>
                <a:srgbClr val="000000"/>
              </a:buClr>
              <a:buNone/>
            </a:pPr>
            <a:endParaRPr lang="en-US" sz="1600" dirty="0">
              <a:solidFill>
                <a:srgbClr val="000000"/>
              </a:solidFill>
              <a:latin typeface="Tahoma" charset="0"/>
            </a:endParaRPr>
          </a:p>
        </p:txBody>
      </p:sp>
      <p:cxnSp>
        <p:nvCxnSpPr>
          <p:cNvPr id="4" name="Straight Connector 3"/>
          <p:cNvCxnSpPr/>
          <p:nvPr/>
        </p:nvCxnSpPr>
        <p:spPr>
          <a:xfrm flipH="1">
            <a:off x="0" y="1172367"/>
            <a:ext cx="81937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435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2885" y="448270"/>
            <a:ext cx="8698230" cy="822960"/>
          </a:xfrm>
        </p:spPr>
        <p:txBody>
          <a:bodyPr lIns="0" tIns="0" rIns="0" bIns="0" anchor="t"/>
          <a:lstStyle/>
          <a:p>
            <a:pPr algn="l">
              <a:lnSpc>
                <a:spcPct val="95000"/>
              </a:lnSpc>
            </a:pPr>
            <a:r>
              <a:rPr lang="en-US" sz="3000" b="1" i="1" dirty="0">
                <a:solidFill>
                  <a:schemeClr val="tx2"/>
                </a:solidFill>
              </a:rPr>
              <a:t>Major</a:t>
            </a:r>
            <a:r>
              <a:rPr lang="en-US" sz="3000" dirty="0">
                <a:solidFill>
                  <a:srgbClr val="2D2F2B"/>
                </a:solidFill>
                <a:latin typeface="'Franklin Gothic Medium'" charset="0"/>
              </a:rPr>
              <a:t> </a:t>
            </a:r>
            <a:r>
              <a:rPr lang="en-US" sz="3000" b="1" i="1" dirty="0" smtClean="0">
                <a:solidFill>
                  <a:schemeClr val="tx2"/>
                </a:solidFill>
              </a:rPr>
              <a:t>Risk Factors</a:t>
            </a:r>
            <a:r>
              <a:rPr lang="en-US" sz="3900" dirty="0">
                <a:solidFill>
                  <a:srgbClr val="000000"/>
                </a:solidFill>
                <a:latin typeface="Arial" charset="0"/>
              </a:rPr>
              <a:t>    </a:t>
            </a:r>
          </a:p>
        </p:txBody>
      </p:sp>
      <p:sp>
        <p:nvSpPr>
          <p:cNvPr id="18434" name="Rectangle 2"/>
          <p:cNvSpPr>
            <a:spLocks noGrp="1" noChangeArrowheads="1"/>
          </p:cNvSpPr>
          <p:nvPr>
            <p:ph type="body" idx="1"/>
          </p:nvPr>
        </p:nvSpPr>
        <p:spPr>
          <a:xfrm>
            <a:off x="212885" y="1635920"/>
            <a:ext cx="8688228" cy="4927758"/>
          </a:xfrm>
        </p:spPr>
        <p:txBody>
          <a:bodyPr lIns="0" tIns="0" rIns="0" bIns="0">
            <a:normAutofit/>
          </a:bodyPr>
          <a:lstStyle/>
          <a:p>
            <a:pPr>
              <a:lnSpc>
                <a:spcPct val="95000"/>
              </a:lnSpc>
              <a:spcBef>
                <a:spcPct val="0"/>
              </a:spcBef>
            </a:pPr>
            <a:r>
              <a:rPr lang="en-US" sz="2500" dirty="0">
                <a:latin typeface="Times"/>
                <a:cs typeface="Times"/>
              </a:rPr>
              <a:t>Operational Risk - Arising from execution of company's business functions.</a:t>
            </a:r>
          </a:p>
          <a:p>
            <a:pPr>
              <a:lnSpc>
                <a:spcPct val="95000"/>
              </a:lnSpc>
              <a:spcBef>
                <a:spcPct val="0"/>
              </a:spcBef>
            </a:pPr>
            <a:endParaRPr lang="en-US" sz="2500" dirty="0">
              <a:latin typeface="Times"/>
              <a:cs typeface="Times"/>
            </a:endParaRPr>
          </a:p>
          <a:p>
            <a:pPr>
              <a:lnSpc>
                <a:spcPct val="95000"/>
              </a:lnSpc>
              <a:spcBef>
                <a:spcPct val="0"/>
              </a:spcBef>
            </a:pPr>
            <a:r>
              <a:rPr lang="en-US" sz="2500" dirty="0">
                <a:latin typeface="Times"/>
                <a:cs typeface="Times"/>
              </a:rPr>
              <a:t>Reserve Replacement - Feasibility of extraction and production, contingent resources.</a:t>
            </a:r>
          </a:p>
          <a:p>
            <a:pPr>
              <a:lnSpc>
                <a:spcPct val="95000"/>
              </a:lnSpc>
              <a:spcBef>
                <a:spcPct val="0"/>
              </a:spcBef>
            </a:pPr>
            <a:endParaRPr lang="en-US" sz="2500" dirty="0">
              <a:latin typeface="Times"/>
              <a:cs typeface="Times"/>
            </a:endParaRPr>
          </a:p>
          <a:p>
            <a:pPr>
              <a:lnSpc>
                <a:spcPct val="95000"/>
              </a:lnSpc>
              <a:spcBef>
                <a:spcPct val="0"/>
              </a:spcBef>
            </a:pPr>
            <a:r>
              <a:rPr lang="en-US" sz="2500" dirty="0">
                <a:latin typeface="Times"/>
                <a:cs typeface="Times"/>
              </a:rPr>
              <a:t>New Operational Challenges, unfamiliar environments - Due to increased E&amp;P in Arctic and deep-water areas.</a:t>
            </a:r>
          </a:p>
          <a:p>
            <a:pPr marL="0" indent="0">
              <a:lnSpc>
                <a:spcPct val="95000"/>
              </a:lnSpc>
              <a:spcBef>
                <a:spcPct val="0"/>
              </a:spcBef>
              <a:buNone/>
            </a:pPr>
            <a:r>
              <a:rPr lang="en-US" sz="2500" dirty="0">
                <a:latin typeface="Times"/>
                <a:cs typeface="Times"/>
              </a:rPr>
              <a:t>    Environmental Regulations </a:t>
            </a:r>
          </a:p>
          <a:p>
            <a:pPr marL="0" indent="0">
              <a:lnSpc>
                <a:spcPct val="95000"/>
              </a:lnSpc>
              <a:spcBef>
                <a:spcPct val="0"/>
              </a:spcBef>
              <a:buNone/>
            </a:pPr>
            <a:endParaRPr lang="en-US" sz="2500" dirty="0">
              <a:latin typeface="Times"/>
              <a:cs typeface="Times"/>
            </a:endParaRPr>
          </a:p>
          <a:p>
            <a:pPr>
              <a:lnSpc>
                <a:spcPct val="95000"/>
              </a:lnSpc>
              <a:spcBef>
                <a:spcPct val="0"/>
              </a:spcBef>
            </a:pPr>
            <a:r>
              <a:rPr lang="en-US" sz="2500" dirty="0">
                <a:latin typeface="Times"/>
                <a:cs typeface="Times"/>
              </a:rPr>
              <a:t>Competition from new technologies, alternative fuels</a:t>
            </a:r>
          </a:p>
        </p:txBody>
      </p:sp>
      <p:cxnSp>
        <p:nvCxnSpPr>
          <p:cNvPr id="4" name="Straight Connector 3"/>
          <p:cNvCxnSpPr/>
          <p:nvPr/>
        </p:nvCxnSpPr>
        <p:spPr>
          <a:xfrm flipH="1">
            <a:off x="0" y="1067997"/>
            <a:ext cx="340970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422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22885" y="587430"/>
            <a:ext cx="8698230" cy="822960"/>
          </a:xfrm>
        </p:spPr>
        <p:txBody>
          <a:bodyPr lIns="0" tIns="0" rIns="0" bIns="0" anchor="t">
            <a:normAutofit/>
          </a:bodyPr>
          <a:lstStyle/>
          <a:p>
            <a:pPr algn="l">
              <a:lnSpc>
                <a:spcPct val="95000"/>
              </a:lnSpc>
            </a:pPr>
            <a:r>
              <a:rPr lang="en-US" sz="3000" b="1" i="1" dirty="0" smtClean="0">
                <a:solidFill>
                  <a:schemeClr val="tx2"/>
                </a:solidFill>
              </a:rPr>
              <a:t>Major Risk Continued</a:t>
            </a:r>
            <a:endParaRPr lang="en-US" sz="3000" b="1" i="1" dirty="0">
              <a:solidFill>
                <a:schemeClr val="tx2"/>
              </a:solidFill>
            </a:endParaRPr>
          </a:p>
        </p:txBody>
      </p:sp>
      <p:sp>
        <p:nvSpPr>
          <p:cNvPr id="19458" name="Rectangle 2"/>
          <p:cNvSpPr>
            <a:spLocks noGrp="1" noChangeArrowheads="1"/>
          </p:cNvSpPr>
          <p:nvPr>
            <p:ph type="body" idx="1"/>
          </p:nvPr>
        </p:nvSpPr>
        <p:spPr>
          <a:xfrm>
            <a:off x="254410" y="2001215"/>
            <a:ext cx="8889589" cy="4927758"/>
          </a:xfrm>
        </p:spPr>
        <p:txBody>
          <a:bodyPr lIns="0" tIns="0" rIns="0" bIns="0">
            <a:normAutofit/>
          </a:bodyPr>
          <a:lstStyle/>
          <a:p>
            <a:pPr>
              <a:lnSpc>
                <a:spcPct val="95000"/>
              </a:lnSpc>
              <a:spcBef>
                <a:spcPct val="0"/>
              </a:spcBef>
              <a:buFont typeface="Wingdings" charset="2"/>
              <a:buChar char="Ø"/>
            </a:pPr>
            <a:r>
              <a:rPr lang="en-US" sz="2500" dirty="0">
                <a:latin typeface="Times"/>
                <a:cs typeface="Times"/>
              </a:rPr>
              <a:t>Human Capital Deficit - insufficient growth in human resources</a:t>
            </a:r>
          </a:p>
          <a:p>
            <a:pPr>
              <a:lnSpc>
                <a:spcPct val="95000"/>
              </a:lnSpc>
              <a:spcBef>
                <a:spcPct val="0"/>
              </a:spcBef>
              <a:buFont typeface="Wingdings" charset="2"/>
              <a:buChar char="Ø"/>
            </a:pPr>
            <a:endParaRPr lang="en-US" sz="2500" dirty="0">
              <a:latin typeface="Times"/>
              <a:cs typeface="Times"/>
            </a:endParaRPr>
          </a:p>
          <a:p>
            <a:pPr>
              <a:lnSpc>
                <a:spcPct val="95000"/>
              </a:lnSpc>
              <a:spcBef>
                <a:spcPct val="0"/>
              </a:spcBef>
              <a:buFont typeface="Wingdings" charset="2"/>
              <a:buChar char="Ø"/>
            </a:pPr>
            <a:r>
              <a:rPr lang="en-US" sz="2500" dirty="0">
                <a:latin typeface="Times"/>
                <a:cs typeface="Times"/>
              </a:rPr>
              <a:t>The Economy and Price Volatility</a:t>
            </a:r>
          </a:p>
          <a:p>
            <a:pPr>
              <a:lnSpc>
                <a:spcPct val="95000"/>
              </a:lnSpc>
              <a:spcBef>
                <a:spcPct val="0"/>
              </a:spcBef>
              <a:buFont typeface="Wingdings" charset="2"/>
              <a:buChar char="Ø"/>
            </a:pPr>
            <a:endParaRPr lang="en-US" sz="2500" dirty="0">
              <a:latin typeface="Times"/>
              <a:cs typeface="Times"/>
            </a:endParaRPr>
          </a:p>
          <a:p>
            <a:pPr>
              <a:lnSpc>
                <a:spcPct val="95000"/>
              </a:lnSpc>
              <a:spcBef>
                <a:spcPct val="0"/>
              </a:spcBef>
              <a:buFont typeface="Wingdings" charset="2"/>
              <a:buChar char="Ø"/>
            </a:pPr>
            <a:r>
              <a:rPr lang="en-US" sz="2500" dirty="0">
                <a:latin typeface="Times"/>
                <a:cs typeface="Times"/>
              </a:rPr>
              <a:t>Political Events</a:t>
            </a:r>
          </a:p>
          <a:p>
            <a:pPr>
              <a:lnSpc>
                <a:spcPct val="95000"/>
              </a:lnSpc>
              <a:spcBef>
                <a:spcPct val="0"/>
              </a:spcBef>
              <a:buFont typeface="Wingdings" charset="2"/>
              <a:buChar char="Ø"/>
            </a:pPr>
            <a:endParaRPr lang="en-US" sz="2500" dirty="0">
              <a:latin typeface="Times"/>
              <a:cs typeface="Times"/>
            </a:endParaRPr>
          </a:p>
          <a:p>
            <a:pPr>
              <a:lnSpc>
                <a:spcPct val="95000"/>
              </a:lnSpc>
              <a:spcBef>
                <a:spcPct val="0"/>
              </a:spcBef>
              <a:buFont typeface="Wingdings" charset="2"/>
              <a:buChar char="Ø"/>
            </a:pPr>
            <a:r>
              <a:rPr lang="en-US" sz="2500" dirty="0">
                <a:latin typeface="Times"/>
                <a:cs typeface="Times"/>
              </a:rPr>
              <a:t>Credit and Liquidity Risk</a:t>
            </a:r>
          </a:p>
          <a:p>
            <a:pPr>
              <a:lnSpc>
                <a:spcPct val="95000"/>
              </a:lnSpc>
              <a:spcBef>
                <a:spcPct val="0"/>
              </a:spcBef>
              <a:buFont typeface="Wingdings" charset="2"/>
              <a:buChar char="Ø"/>
            </a:pPr>
            <a:endParaRPr lang="en-US" sz="2500" dirty="0">
              <a:latin typeface="Times"/>
              <a:cs typeface="Times"/>
            </a:endParaRPr>
          </a:p>
          <a:p>
            <a:pPr>
              <a:lnSpc>
                <a:spcPct val="95000"/>
              </a:lnSpc>
              <a:spcBef>
                <a:spcPct val="0"/>
              </a:spcBef>
              <a:buFont typeface="Wingdings" charset="2"/>
              <a:buChar char="Ø"/>
            </a:pPr>
            <a:r>
              <a:rPr lang="en-US" sz="2500" dirty="0">
                <a:latin typeface="Times"/>
                <a:cs typeface="Times"/>
              </a:rPr>
              <a:t>Interest Rate and Foreign Exchange risk</a:t>
            </a:r>
          </a:p>
        </p:txBody>
      </p:sp>
      <p:cxnSp>
        <p:nvCxnSpPr>
          <p:cNvPr id="4" name="Straight Connector 3"/>
          <p:cNvCxnSpPr/>
          <p:nvPr/>
        </p:nvCxnSpPr>
        <p:spPr>
          <a:xfrm flipH="1">
            <a:off x="0" y="1102787"/>
            <a:ext cx="374023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3861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101113" y="535245"/>
            <a:ext cx="8698230" cy="822960"/>
          </a:xfrm>
        </p:spPr>
        <p:txBody>
          <a:bodyPr lIns="0" tIns="0" rIns="0" bIns="0" anchor="t">
            <a:normAutofit/>
          </a:bodyPr>
          <a:lstStyle/>
          <a:p>
            <a:pPr algn="l">
              <a:lnSpc>
                <a:spcPct val="95000"/>
              </a:lnSpc>
            </a:pPr>
            <a:r>
              <a:rPr lang="en-US" sz="3000" b="1" i="1" dirty="0" smtClean="0">
                <a:solidFill>
                  <a:schemeClr val="tx2"/>
                </a:solidFill>
              </a:rPr>
              <a:t>How Risk Can Be Measured</a:t>
            </a:r>
            <a:endParaRPr lang="en-US" sz="3000" b="1" i="1" dirty="0">
              <a:solidFill>
                <a:schemeClr val="tx2"/>
              </a:solidFill>
            </a:endParaRPr>
          </a:p>
        </p:txBody>
      </p:sp>
      <p:sp>
        <p:nvSpPr>
          <p:cNvPr id="20482" name="Rectangle 2"/>
          <p:cNvSpPr>
            <a:spLocks noGrp="1" noChangeArrowheads="1"/>
          </p:cNvSpPr>
          <p:nvPr>
            <p:ph type="body" idx="1"/>
          </p:nvPr>
        </p:nvSpPr>
        <p:spPr>
          <a:xfrm>
            <a:off x="212885" y="1914240"/>
            <a:ext cx="8688228" cy="4927758"/>
          </a:xfrm>
        </p:spPr>
        <p:txBody>
          <a:bodyPr lIns="0" tIns="0" rIns="0" bIns="0"/>
          <a:lstStyle/>
          <a:p>
            <a:pPr marL="0" indent="0">
              <a:lnSpc>
                <a:spcPct val="140000"/>
              </a:lnSpc>
              <a:spcBef>
                <a:spcPct val="0"/>
              </a:spcBef>
              <a:buNone/>
            </a:pPr>
            <a:r>
              <a:rPr lang="en-US" sz="2400" b="1" dirty="0">
                <a:solidFill>
                  <a:srgbClr val="2D2F2B"/>
                </a:solidFill>
                <a:latin typeface="Times"/>
                <a:cs typeface="Times"/>
              </a:rPr>
              <a:t>Qualitative </a:t>
            </a:r>
            <a:r>
              <a:rPr lang="en-US" sz="2400" b="1" dirty="0" smtClean="0">
                <a:solidFill>
                  <a:srgbClr val="2D2F2B"/>
                </a:solidFill>
                <a:latin typeface="Times"/>
                <a:cs typeface="Times"/>
              </a:rPr>
              <a:t>Techniques</a:t>
            </a:r>
          </a:p>
          <a:p>
            <a:pPr lvl="1">
              <a:lnSpc>
                <a:spcPct val="140000"/>
              </a:lnSpc>
              <a:spcBef>
                <a:spcPct val="0"/>
              </a:spcBef>
              <a:buFont typeface="Wingdings" charset="2"/>
              <a:buChar char="Ø"/>
            </a:pPr>
            <a:r>
              <a:rPr lang="en-US" sz="2400" dirty="0" smtClean="0">
                <a:solidFill>
                  <a:srgbClr val="2D2F2B"/>
                </a:solidFill>
                <a:latin typeface="Times"/>
                <a:cs typeface="Times"/>
              </a:rPr>
              <a:t>Risk </a:t>
            </a:r>
            <a:r>
              <a:rPr lang="en-US" sz="2400" dirty="0">
                <a:solidFill>
                  <a:srgbClr val="2D2F2B"/>
                </a:solidFill>
                <a:latin typeface="Times"/>
                <a:cs typeface="Times"/>
              </a:rPr>
              <a:t>mapping </a:t>
            </a:r>
            <a:endParaRPr lang="en-US" sz="2400" dirty="0">
              <a:latin typeface="Times"/>
              <a:cs typeface="Times"/>
            </a:endParaRPr>
          </a:p>
          <a:p>
            <a:pPr lvl="1">
              <a:lnSpc>
                <a:spcPct val="95000"/>
              </a:lnSpc>
              <a:spcBef>
                <a:spcPct val="0"/>
              </a:spcBef>
              <a:buFont typeface="Wingdings" charset="2"/>
              <a:buChar char="Ø"/>
            </a:pPr>
            <a:r>
              <a:rPr lang="en-US" sz="2400" dirty="0" smtClean="0">
                <a:solidFill>
                  <a:srgbClr val="2D2F2B"/>
                </a:solidFill>
                <a:latin typeface="Times"/>
                <a:cs typeface="Times"/>
              </a:rPr>
              <a:t>Probability </a:t>
            </a:r>
            <a:r>
              <a:rPr lang="en-US" sz="2400" dirty="0">
                <a:solidFill>
                  <a:srgbClr val="2D2F2B"/>
                </a:solidFill>
                <a:latin typeface="Times"/>
                <a:cs typeface="Times"/>
              </a:rPr>
              <a:t>impact </a:t>
            </a:r>
            <a:r>
              <a:rPr lang="en-US" sz="2400" dirty="0" smtClean="0">
                <a:solidFill>
                  <a:srgbClr val="2D2F2B"/>
                </a:solidFill>
                <a:latin typeface="Times"/>
                <a:cs typeface="Times"/>
              </a:rPr>
              <a:t>table</a:t>
            </a:r>
          </a:p>
          <a:p>
            <a:pPr marL="0" indent="0">
              <a:lnSpc>
                <a:spcPct val="95000"/>
              </a:lnSpc>
              <a:spcBef>
                <a:spcPct val="0"/>
              </a:spcBef>
              <a:buNone/>
            </a:pPr>
            <a:endParaRPr lang="en-US" dirty="0">
              <a:latin typeface="Times"/>
              <a:cs typeface="Times"/>
            </a:endParaRPr>
          </a:p>
          <a:p>
            <a:pPr marL="0" indent="0">
              <a:lnSpc>
                <a:spcPct val="120000"/>
              </a:lnSpc>
              <a:spcBef>
                <a:spcPct val="0"/>
              </a:spcBef>
              <a:buNone/>
            </a:pPr>
            <a:r>
              <a:rPr lang="en-US" sz="2400" b="1" dirty="0">
                <a:solidFill>
                  <a:srgbClr val="2D2F2B"/>
                </a:solidFill>
                <a:latin typeface="Times"/>
                <a:cs typeface="Times"/>
              </a:rPr>
              <a:t>Quantitative </a:t>
            </a:r>
            <a:r>
              <a:rPr lang="en-US" sz="2400" b="1" dirty="0" smtClean="0">
                <a:solidFill>
                  <a:srgbClr val="2D2F2B"/>
                </a:solidFill>
                <a:latin typeface="Times"/>
                <a:cs typeface="Times"/>
              </a:rPr>
              <a:t>Techniques</a:t>
            </a:r>
            <a:endParaRPr lang="en-US" dirty="0">
              <a:latin typeface="Times"/>
              <a:cs typeface="Times"/>
            </a:endParaRPr>
          </a:p>
          <a:p>
            <a:pPr lvl="1">
              <a:lnSpc>
                <a:spcPct val="120000"/>
              </a:lnSpc>
              <a:spcBef>
                <a:spcPct val="0"/>
              </a:spcBef>
              <a:buFont typeface="Wingdings" charset="2"/>
              <a:buChar char="Ø"/>
            </a:pPr>
            <a:r>
              <a:rPr lang="en-US" sz="2400" dirty="0" smtClean="0">
                <a:solidFill>
                  <a:srgbClr val="2D2F2B"/>
                </a:solidFill>
                <a:latin typeface="Times"/>
                <a:cs typeface="Times"/>
              </a:rPr>
              <a:t>Decision Trees </a:t>
            </a:r>
            <a:endParaRPr lang="en-US" sz="2400" dirty="0" smtClean="0">
              <a:latin typeface="Times"/>
              <a:cs typeface="Times"/>
            </a:endParaRPr>
          </a:p>
          <a:p>
            <a:pPr lvl="1">
              <a:lnSpc>
                <a:spcPct val="95000"/>
              </a:lnSpc>
              <a:spcBef>
                <a:spcPct val="0"/>
              </a:spcBef>
              <a:buFont typeface="Wingdings" charset="2"/>
              <a:buChar char="Ø"/>
            </a:pPr>
            <a:r>
              <a:rPr lang="en-US" sz="2400" dirty="0" smtClean="0">
                <a:solidFill>
                  <a:srgbClr val="2D2F2B"/>
                </a:solidFill>
                <a:latin typeface="Times"/>
                <a:cs typeface="Times"/>
              </a:rPr>
              <a:t>Monte Carlo Simulation</a:t>
            </a:r>
            <a:endParaRPr lang="en-US" sz="2400" dirty="0" smtClean="0">
              <a:latin typeface="Times"/>
              <a:cs typeface="Times"/>
            </a:endParaRPr>
          </a:p>
          <a:p>
            <a:pPr lvl="1">
              <a:lnSpc>
                <a:spcPct val="95000"/>
              </a:lnSpc>
              <a:spcBef>
                <a:spcPct val="0"/>
              </a:spcBef>
              <a:buFont typeface="Wingdings" charset="2"/>
              <a:buChar char="Ø"/>
            </a:pPr>
            <a:r>
              <a:rPr lang="en-US" sz="2400" dirty="0" smtClean="0">
                <a:solidFill>
                  <a:srgbClr val="2D2F2B"/>
                </a:solidFill>
                <a:latin typeface="Times"/>
                <a:cs typeface="Times"/>
              </a:rPr>
              <a:t>Sensitivity Analysis</a:t>
            </a:r>
            <a:endParaRPr lang="en-US" sz="2400" dirty="0" smtClean="0">
              <a:latin typeface="Times"/>
              <a:cs typeface="Times"/>
            </a:endParaRPr>
          </a:p>
          <a:p>
            <a:pPr lvl="1">
              <a:lnSpc>
                <a:spcPct val="95000"/>
              </a:lnSpc>
              <a:spcBef>
                <a:spcPct val="0"/>
              </a:spcBef>
              <a:buFont typeface="Wingdings" charset="2"/>
              <a:buChar char="Ø"/>
            </a:pPr>
            <a:r>
              <a:rPr lang="en-US" sz="2400" dirty="0" smtClean="0">
                <a:solidFill>
                  <a:srgbClr val="2D2F2B"/>
                </a:solidFill>
                <a:latin typeface="Times"/>
                <a:cs typeface="Times"/>
              </a:rPr>
              <a:t>Probability Estimates </a:t>
            </a:r>
            <a:endParaRPr lang="en-US" sz="2400" dirty="0" smtClean="0">
              <a:latin typeface="Times"/>
              <a:cs typeface="Times"/>
            </a:endParaRPr>
          </a:p>
          <a:p>
            <a:pPr lvl="1">
              <a:lnSpc>
                <a:spcPct val="95000"/>
              </a:lnSpc>
              <a:spcBef>
                <a:spcPct val="0"/>
              </a:spcBef>
              <a:buFont typeface="Wingdings" charset="2"/>
              <a:buChar char="Ø"/>
            </a:pPr>
            <a:r>
              <a:rPr lang="en-US" sz="2400" dirty="0" smtClean="0">
                <a:solidFill>
                  <a:srgbClr val="2D2F2B"/>
                </a:solidFill>
                <a:latin typeface="Times"/>
                <a:cs typeface="Times"/>
              </a:rPr>
              <a:t>Value at Risk (</a:t>
            </a:r>
            <a:r>
              <a:rPr lang="en-US" sz="2400" dirty="0" err="1" smtClean="0">
                <a:solidFill>
                  <a:srgbClr val="2D2F2B"/>
                </a:solidFill>
                <a:latin typeface="Times"/>
                <a:cs typeface="Times"/>
              </a:rPr>
              <a:t>VaR</a:t>
            </a:r>
            <a:r>
              <a:rPr lang="en-US" sz="2400" dirty="0" smtClean="0">
                <a:solidFill>
                  <a:srgbClr val="2D2F2B"/>
                </a:solidFill>
                <a:latin typeface="Times"/>
                <a:cs typeface="Times"/>
              </a:rPr>
              <a:t>) </a:t>
            </a:r>
            <a:endParaRPr lang="en-US" sz="2400" dirty="0">
              <a:solidFill>
                <a:srgbClr val="2D2F2B"/>
              </a:solidFill>
              <a:latin typeface="Times"/>
              <a:cs typeface="Times"/>
            </a:endParaRPr>
          </a:p>
        </p:txBody>
      </p:sp>
      <p:cxnSp>
        <p:nvCxnSpPr>
          <p:cNvPr id="6" name="Straight Connector 5"/>
          <p:cNvCxnSpPr/>
          <p:nvPr/>
        </p:nvCxnSpPr>
        <p:spPr>
          <a:xfrm flipH="1">
            <a:off x="0" y="1172367"/>
            <a:ext cx="487100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768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222885" y="552640"/>
            <a:ext cx="8698230" cy="822960"/>
          </a:xfrm>
        </p:spPr>
        <p:txBody>
          <a:bodyPr lIns="0" tIns="0" rIns="0" bIns="0" anchor="t"/>
          <a:lstStyle/>
          <a:p>
            <a:pPr algn="l">
              <a:lnSpc>
                <a:spcPct val="95000"/>
              </a:lnSpc>
            </a:pPr>
            <a:r>
              <a:rPr lang="en-US" sz="3000" b="1" i="1" dirty="0" smtClean="0">
                <a:solidFill>
                  <a:schemeClr val="tx2"/>
                </a:solidFill>
              </a:rPr>
              <a:t>Risk Management Instruments</a:t>
            </a:r>
            <a:r>
              <a:rPr lang="en-US" sz="3900" dirty="0">
                <a:solidFill>
                  <a:srgbClr val="000000"/>
                </a:solidFill>
                <a:latin typeface="Arial" charset="0"/>
              </a:rPr>
              <a:t>    </a:t>
            </a:r>
          </a:p>
        </p:txBody>
      </p:sp>
      <p:sp>
        <p:nvSpPr>
          <p:cNvPr id="21506" name="Rectangle 2"/>
          <p:cNvSpPr>
            <a:spLocks noGrp="1" noChangeArrowheads="1"/>
          </p:cNvSpPr>
          <p:nvPr>
            <p:ph type="body" idx="1"/>
          </p:nvPr>
        </p:nvSpPr>
        <p:spPr>
          <a:xfrm>
            <a:off x="192220" y="1635920"/>
            <a:ext cx="8688228" cy="4927758"/>
          </a:xfrm>
        </p:spPr>
        <p:txBody>
          <a:bodyPr lIns="0" tIns="0" rIns="0" bIns="0"/>
          <a:lstStyle/>
          <a:p>
            <a:pPr>
              <a:lnSpc>
                <a:spcPct val="140000"/>
              </a:lnSpc>
              <a:spcBef>
                <a:spcPct val="0"/>
              </a:spcBef>
              <a:buFont typeface="Wingdings" charset="2"/>
              <a:buChar char="Ø"/>
            </a:pPr>
            <a:r>
              <a:rPr lang="en-US" sz="2400" dirty="0" smtClean="0">
                <a:solidFill>
                  <a:srgbClr val="2D2F2B"/>
                </a:solidFill>
                <a:latin typeface="Times"/>
                <a:cs typeface="Times"/>
              </a:rPr>
              <a:t>OTC </a:t>
            </a:r>
            <a:r>
              <a:rPr lang="en-US" sz="2400" dirty="0">
                <a:solidFill>
                  <a:srgbClr val="2D2F2B"/>
                </a:solidFill>
                <a:latin typeface="Times"/>
                <a:cs typeface="Times"/>
              </a:rPr>
              <a:t>Forward </a:t>
            </a:r>
            <a:r>
              <a:rPr lang="en-US" sz="2400" dirty="0" err="1" smtClean="0">
                <a:solidFill>
                  <a:srgbClr val="2D2F2B"/>
                </a:solidFill>
                <a:latin typeface="Times"/>
                <a:cs typeface="Times"/>
              </a:rPr>
              <a:t>Contractsž</a:t>
            </a:r>
            <a:endParaRPr lang="en-US" dirty="0" smtClean="0">
              <a:latin typeface="Times"/>
              <a:cs typeface="Times"/>
            </a:endParaRPr>
          </a:p>
          <a:p>
            <a:pPr>
              <a:lnSpc>
                <a:spcPct val="140000"/>
              </a:lnSpc>
              <a:spcBef>
                <a:spcPct val="0"/>
              </a:spcBef>
              <a:buFont typeface="Wingdings" charset="2"/>
              <a:buChar char="Ø"/>
            </a:pPr>
            <a:r>
              <a:rPr lang="en-US" sz="2400" dirty="0" smtClean="0">
                <a:solidFill>
                  <a:srgbClr val="2D2F2B"/>
                </a:solidFill>
                <a:latin typeface="Times"/>
                <a:cs typeface="Times"/>
              </a:rPr>
              <a:t>Exchange</a:t>
            </a:r>
            <a:r>
              <a:rPr lang="en-US" sz="2400" dirty="0">
                <a:solidFill>
                  <a:srgbClr val="2D2F2B"/>
                </a:solidFill>
                <a:latin typeface="Times"/>
                <a:cs typeface="Times"/>
              </a:rPr>
              <a:t>-Traded Energy Futures</a:t>
            </a:r>
            <a:endParaRPr lang="en-US" dirty="0">
              <a:latin typeface="Times"/>
              <a:cs typeface="Times"/>
            </a:endParaRPr>
          </a:p>
          <a:p>
            <a:pPr>
              <a:lnSpc>
                <a:spcPct val="140000"/>
              </a:lnSpc>
              <a:spcBef>
                <a:spcPct val="0"/>
              </a:spcBef>
              <a:buFont typeface="Wingdings" charset="2"/>
              <a:buChar char="Ø"/>
            </a:pPr>
            <a:r>
              <a:rPr lang="en-US" sz="2400" dirty="0" smtClean="0">
                <a:solidFill>
                  <a:srgbClr val="2D2F2B"/>
                </a:solidFill>
                <a:latin typeface="Times"/>
                <a:cs typeface="Times"/>
              </a:rPr>
              <a:t>FX </a:t>
            </a:r>
            <a:r>
              <a:rPr lang="en-US" sz="2400" dirty="0">
                <a:solidFill>
                  <a:srgbClr val="2D2F2B"/>
                </a:solidFill>
                <a:latin typeface="Times"/>
                <a:cs typeface="Times"/>
              </a:rPr>
              <a:t>Futures and Interest Rate </a:t>
            </a:r>
            <a:r>
              <a:rPr lang="en-US" sz="2400" dirty="0" err="1">
                <a:solidFill>
                  <a:srgbClr val="2D2F2B"/>
                </a:solidFill>
                <a:latin typeface="Times"/>
                <a:cs typeface="Times"/>
              </a:rPr>
              <a:t>SWAPSž</a:t>
            </a:r>
            <a:endParaRPr lang="en-US" dirty="0">
              <a:latin typeface="Times"/>
              <a:cs typeface="Times"/>
            </a:endParaRPr>
          </a:p>
          <a:p>
            <a:pPr>
              <a:lnSpc>
                <a:spcPct val="140000"/>
              </a:lnSpc>
              <a:spcBef>
                <a:spcPct val="0"/>
              </a:spcBef>
              <a:buFont typeface="Wingdings" charset="2"/>
              <a:buChar char="Ø"/>
            </a:pPr>
            <a:r>
              <a:rPr lang="en-US" sz="2400" dirty="0">
                <a:solidFill>
                  <a:srgbClr val="2D2F2B"/>
                </a:solidFill>
                <a:latin typeface="Times"/>
                <a:cs typeface="Times"/>
              </a:rPr>
              <a:t>Price Risk Hedging through Options and SWAPS:</a:t>
            </a:r>
            <a:endParaRPr lang="en-US" dirty="0">
              <a:latin typeface="Times"/>
              <a:cs typeface="Times"/>
            </a:endParaRPr>
          </a:p>
          <a:p>
            <a:pPr>
              <a:lnSpc>
                <a:spcPct val="140000"/>
              </a:lnSpc>
              <a:spcBef>
                <a:spcPct val="0"/>
              </a:spcBef>
              <a:buFont typeface="Wingdings" charset="2"/>
              <a:buChar char="Ø"/>
            </a:pPr>
            <a:r>
              <a:rPr lang="en-US" sz="2400" dirty="0" smtClean="0">
                <a:solidFill>
                  <a:srgbClr val="2D2F2B"/>
                </a:solidFill>
                <a:latin typeface="Times"/>
                <a:cs typeface="Times"/>
              </a:rPr>
              <a:t>Fixed </a:t>
            </a:r>
            <a:r>
              <a:rPr lang="en-US" sz="2400" dirty="0">
                <a:solidFill>
                  <a:srgbClr val="2D2F2B"/>
                </a:solidFill>
                <a:latin typeface="Times"/>
                <a:cs typeface="Times"/>
              </a:rPr>
              <a:t>for Floating Swaps</a:t>
            </a:r>
            <a:endParaRPr lang="en-US" dirty="0">
              <a:latin typeface="Times"/>
              <a:cs typeface="Times"/>
            </a:endParaRPr>
          </a:p>
          <a:p>
            <a:pPr>
              <a:lnSpc>
                <a:spcPct val="140000"/>
              </a:lnSpc>
              <a:spcBef>
                <a:spcPct val="0"/>
              </a:spcBef>
              <a:buFont typeface="Wingdings" charset="2"/>
              <a:buChar char="Ø"/>
            </a:pPr>
            <a:r>
              <a:rPr lang="en-US" sz="2400" dirty="0" smtClean="0">
                <a:solidFill>
                  <a:srgbClr val="2D2F2B"/>
                </a:solidFill>
                <a:latin typeface="Times"/>
                <a:cs typeface="Times"/>
              </a:rPr>
              <a:t>Participation </a:t>
            </a:r>
            <a:r>
              <a:rPr lang="en-US" sz="2400" dirty="0">
                <a:solidFill>
                  <a:srgbClr val="2D2F2B"/>
                </a:solidFill>
                <a:latin typeface="Times"/>
                <a:cs typeface="Times"/>
              </a:rPr>
              <a:t>Swaps</a:t>
            </a:r>
            <a:endParaRPr lang="en-US" dirty="0">
              <a:latin typeface="Times"/>
              <a:cs typeface="Times"/>
            </a:endParaRPr>
          </a:p>
          <a:p>
            <a:pPr>
              <a:lnSpc>
                <a:spcPct val="140000"/>
              </a:lnSpc>
              <a:spcBef>
                <a:spcPct val="0"/>
              </a:spcBef>
              <a:buFont typeface="Wingdings" charset="2"/>
              <a:buChar char="Ø"/>
            </a:pPr>
            <a:r>
              <a:rPr lang="en-US" sz="2400" dirty="0" smtClean="0">
                <a:solidFill>
                  <a:srgbClr val="2D2F2B"/>
                </a:solidFill>
                <a:latin typeface="Times"/>
                <a:cs typeface="Times"/>
              </a:rPr>
              <a:t>Spread </a:t>
            </a:r>
            <a:r>
              <a:rPr lang="en-US" sz="2400" dirty="0">
                <a:solidFill>
                  <a:srgbClr val="2D2F2B"/>
                </a:solidFill>
                <a:latin typeface="Times"/>
                <a:cs typeface="Times"/>
              </a:rPr>
              <a:t>Swaps</a:t>
            </a:r>
            <a:endParaRPr lang="en-US" dirty="0">
              <a:latin typeface="Times"/>
              <a:cs typeface="Times"/>
            </a:endParaRPr>
          </a:p>
          <a:p>
            <a:pPr>
              <a:lnSpc>
                <a:spcPct val="140000"/>
              </a:lnSpc>
              <a:spcBef>
                <a:spcPct val="0"/>
              </a:spcBef>
              <a:buFont typeface="Wingdings" charset="2"/>
              <a:buChar char="Ø"/>
            </a:pPr>
            <a:r>
              <a:rPr lang="en-US" sz="2400" dirty="0" smtClean="0">
                <a:solidFill>
                  <a:srgbClr val="2D2F2B"/>
                </a:solidFill>
                <a:latin typeface="Times"/>
                <a:cs typeface="Times"/>
              </a:rPr>
              <a:t>Caps </a:t>
            </a:r>
            <a:r>
              <a:rPr lang="en-US" sz="2400" dirty="0">
                <a:solidFill>
                  <a:srgbClr val="2D2F2B"/>
                </a:solidFill>
                <a:latin typeface="Times"/>
                <a:cs typeface="Times"/>
              </a:rPr>
              <a:t>and Floors</a:t>
            </a:r>
            <a:endParaRPr lang="en-US" dirty="0">
              <a:latin typeface="Times"/>
              <a:cs typeface="Times"/>
            </a:endParaRPr>
          </a:p>
          <a:p>
            <a:pPr>
              <a:lnSpc>
                <a:spcPct val="140000"/>
              </a:lnSpc>
              <a:spcBef>
                <a:spcPct val="0"/>
              </a:spcBef>
              <a:buFont typeface="Wingdings" charset="2"/>
              <a:buChar char="Ø"/>
            </a:pPr>
            <a:r>
              <a:rPr lang="en-US" sz="2400" dirty="0" smtClean="0">
                <a:solidFill>
                  <a:srgbClr val="2D2F2B"/>
                </a:solidFill>
                <a:latin typeface="Times"/>
                <a:cs typeface="Times"/>
              </a:rPr>
              <a:t>Costless </a:t>
            </a:r>
            <a:r>
              <a:rPr lang="en-US" sz="2400" dirty="0">
                <a:solidFill>
                  <a:srgbClr val="2D2F2B"/>
                </a:solidFill>
                <a:latin typeface="Times"/>
                <a:cs typeface="Times"/>
              </a:rPr>
              <a:t>Collars (most popular choice)</a:t>
            </a:r>
          </a:p>
        </p:txBody>
      </p:sp>
      <p:cxnSp>
        <p:nvCxnSpPr>
          <p:cNvPr id="4" name="Straight Connector 3"/>
          <p:cNvCxnSpPr/>
          <p:nvPr/>
        </p:nvCxnSpPr>
        <p:spPr>
          <a:xfrm flipH="1">
            <a:off x="0" y="1172367"/>
            <a:ext cx="501017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598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31445" y="182880"/>
            <a:ext cx="3339888" cy="42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2900" b="1" i="1" dirty="0">
                <a:solidFill>
                  <a:schemeClr val="tx2"/>
                </a:solidFill>
                <a:latin typeface="+mj-lt"/>
                <a:ea typeface="+mj-ea"/>
                <a:cs typeface="+mj-cs"/>
              </a:rPr>
              <a:t>Industry Overview</a:t>
            </a:r>
          </a:p>
        </p:txBody>
      </p:sp>
      <p:sp>
        <p:nvSpPr>
          <p:cNvPr id="3077" name="Text Box 5"/>
          <p:cNvSpPr txBox="1">
            <a:spLocks noChangeArrowheads="1"/>
          </p:cNvSpPr>
          <p:nvPr/>
        </p:nvSpPr>
        <p:spPr bwMode="auto">
          <a:xfrm>
            <a:off x="131445" y="1114425"/>
            <a:ext cx="8752523" cy="456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pPr>
            <a:r>
              <a:rPr lang="en-US" sz="2600" dirty="0">
                <a:latin typeface="Times"/>
                <a:ea typeface="+mn-ea"/>
                <a:cs typeface="Times"/>
              </a:rPr>
              <a:t>Oil sands-based liquids supply and shale gas production form the foundation of Canada's energy supply outlook</a:t>
            </a:r>
          </a:p>
          <a:p>
            <a:pPr>
              <a:lnSpc>
                <a:spcPct val="95000"/>
              </a:lnSpc>
            </a:pPr>
            <a:endParaRPr lang="en-US" sz="2600" dirty="0">
              <a:latin typeface="Times"/>
              <a:ea typeface="+mn-ea"/>
              <a:cs typeface="Times"/>
            </a:endParaRPr>
          </a:p>
          <a:p>
            <a:pPr lvl="1">
              <a:lnSpc>
                <a:spcPct val="95000"/>
              </a:lnSpc>
              <a:buClr>
                <a:srgbClr val="000000"/>
              </a:buClr>
              <a:buSzPct val="100000"/>
              <a:buFontTx/>
              <a:buChar char="•"/>
            </a:pPr>
            <a:r>
              <a:rPr lang="en-US" sz="2600" dirty="0">
                <a:latin typeface="Times"/>
                <a:ea typeface="+mn-ea"/>
                <a:cs typeface="Times"/>
              </a:rPr>
              <a:t>Conventional sources of crude oil and natural gas output are in decline, with little immediate prospect of a reversal in this trend</a:t>
            </a:r>
          </a:p>
          <a:p>
            <a:pPr>
              <a:lnSpc>
                <a:spcPct val="95000"/>
              </a:lnSpc>
            </a:pPr>
            <a:endParaRPr lang="en-US" sz="2600" dirty="0">
              <a:latin typeface="Times"/>
              <a:ea typeface="+mn-ea"/>
              <a:cs typeface="Times"/>
            </a:endParaRPr>
          </a:p>
          <a:p>
            <a:pPr lvl="1">
              <a:lnSpc>
                <a:spcPct val="95000"/>
              </a:lnSpc>
              <a:buClr>
                <a:srgbClr val="000000"/>
              </a:buClr>
              <a:buSzPct val="100000"/>
              <a:buFontTx/>
              <a:buChar char="•"/>
            </a:pPr>
            <a:r>
              <a:rPr lang="en-US" sz="2600" dirty="0">
                <a:latin typeface="Times"/>
                <a:ea typeface="+mn-ea"/>
                <a:cs typeface="Times"/>
              </a:rPr>
              <a:t>Long-term volumes of oil and gas protect Canada's position as a key supplier to the US</a:t>
            </a:r>
          </a:p>
          <a:p>
            <a:pPr>
              <a:lnSpc>
                <a:spcPct val="95000"/>
              </a:lnSpc>
            </a:pPr>
            <a:endParaRPr lang="en-US" sz="2600" dirty="0">
              <a:latin typeface="Times"/>
              <a:ea typeface="+mn-ea"/>
              <a:cs typeface="Times"/>
            </a:endParaRPr>
          </a:p>
          <a:p>
            <a:pPr lvl="1">
              <a:lnSpc>
                <a:spcPct val="95000"/>
              </a:lnSpc>
              <a:buClr>
                <a:srgbClr val="000000"/>
              </a:buClr>
              <a:buSzPct val="100000"/>
              <a:buFontTx/>
              <a:buChar char="•"/>
            </a:pPr>
            <a:r>
              <a:rPr lang="en-US" sz="2600" dirty="0">
                <a:latin typeface="Times"/>
                <a:ea typeface="+mn-ea"/>
                <a:cs typeface="Times"/>
              </a:rPr>
              <a:t> </a:t>
            </a:r>
            <a:r>
              <a:rPr lang="en-US" sz="2600" dirty="0" smtClean="0">
                <a:latin typeface="Times"/>
                <a:ea typeface="+mn-ea"/>
                <a:cs typeface="Times"/>
              </a:rPr>
              <a:t>Overall </a:t>
            </a:r>
            <a:r>
              <a:rPr lang="en-US" sz="2600" dirty="0">
                <a:latin typeface="Times"/>
                <a:ea typeface="+mn-ea"/>
                <a:cs typeface="Times"/>
              </a:rPr>
              <a:t>Canadian liquids production </a:t>
            </a:r>
            <a:r>
              <a:rPr lang="en-US" sz="2600" dirty="0" smtClean="0">
                <a:latin typeface="Times"/>
                <a:ea typeface="+mn-ea"/>
                <a:cs typeface="Times"/>
              </a:rPr>
              <a:t>will be </a:t>
            </a:r>
            <a:r>
              <a:rPr lang="en-US" sz="2600" dirty="0">
                <a:latin typeface="Times"/>
                <a:ea typeface="+mn-ea"/>
                <a:cs typeface="Times"/>
              </a:rPr>
              <a:t>at 3.96 million barrels per day by 2016</a:t>
            </a:r>
          </a:p>
        </p:txBody>
      </p:sp>
      <p:cxnSp>
        <p:nvCxnSpPr>
          <p:cNvPr id="4" name="Straight Connector 3"/>
          <p:cNvCxnSpPr/>
          <p:nvPr/>
        </p:nvCxnSpPr>
        <p:spPr>
          <a:xfrm flipH="1">
            <a:off x="0" y="650517"/>
            <a:ext cx="295739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8550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212885" y="455665"/>
            <a:ext cx="8688228" cy="812958"/>
          </a:xfrm>
        </p:spPr>
        <p:txBody>
          <a:bodyPr lIns="0" tIns="0" rIns="0" bIns="0" anchor="t"/>
          <a:lstStyle/>
          <a:p>
            <a:pPr algn="l">
              <a:lnSpc>
                <a:spcPct val="95000"/>
              </a:lnSpc>
            </a:pPr>
            <a:r>
              <a:rPr lang="en-US" sz="3000" b="1" i="1" dirty="0" smtClean="0">
                <a:solidFill>
                  <a:schemeClr val="tx2"/>
                </a:solidFill>
              </a:rPr>
              <a:t>Risk Management Instrument </a:t>
            </a:r>
            <a:r>
              <a:rPr lang="en-US" sz="3000" b="1" i="1" dirty="0">
                <a:solidFill>
                  <a:schemeClr val="tx2"/>
                </a:solidFill>
              </a:rPr>
              <a:t>continued…</a:t>
            </a:r>
            <a:r>
              <a:rPr lang="en-US" sz="3900" dirty="0">
                <a:solidFill>
                  <a:srgbClr val="000000"/>
                </a:solidFill>
                <a:latin typeface="Arial" charset="0"/>
              </a:rPr>
              <a:t>    </a:t>
            </a:r>
          </a:p>
        </p:txBody>
      </p:sp>
      <p:sp>
        <p:nvSpPr>
          <p:cNvPr id="22530" name="Rectangle 2"/>
          <p:cNvSpPr>
            <a:spLocks noGrp="1" noChangeArrowheads="1"/>
          </p:cNvSpPr>
          <p:nvPr>
            <p:ph type="body" idx="1"/>
          </p:nvPr>
        </p:nvSpPr>
        <p:spPr>
          <a:xfrm>
            <a:off x="222885" y="1268623"/>
            <a:ext cx="8688229" cy="4926330"/>
          </a:xfrm>
        </p:spPr>
        <p:txBody>
          <a:bodyPr lIns="0" tIns="0" rIns="0" bIns="0"/>
          <a:lstStyle/>
          <a:p>
            <a:pPr>
              <a:lnSpc>
                <a:spcPct val="140000"/>
              </a:lnSpc>
              <a:spcBef>
                <a:spcPct val="0"/>
              </a:spcBef>
              <a:buFont typeface="Wingdings" charset="2"/>
              <a:buChar char="Ø"/>
            </a:pPr>
            <a:r>
              <a:rPr lang="en-US" sz="2400" dirty="0">
                <a:solidFill>
                  <a:srgbClr val="2D2F2B"/>
                </a:solidFill>
                <a:latin typeface="Times"/>
                <a:cs typeface="Times"/>
              </a:rPr>
              <a:t>Hybrid Strategies:</a:t>
            </a:r>
            <a:endParaRPr lang="en-US" dirty="0">
              <a:latin typeface="Times"/>
              <a:cs typeface="Times"/>
            </a:endParaRPr>
          </a:p>
          <a:p>
            <a:pPr>
              <a:lnSpc>
                <a:spcPct val="140000"/>
              </a:lnSpc>
              <a:spcBef>
                <a:spcPct val="0"/>
              </a:spcBef>
              <a:buFont typeface="Wingdings" charset="2"/>
              <a:buChar char="Ø"/>
            </a:pPr>
            <a:r>
              <a:rPr lang="en-US" sz="2400" dirty="0" smtClean="0">
                <a:solidFill>
                  <a:srgbClr val="2D2F2B"/>
                </a:solidFill>
                <a:latin typeface="Times"/>
                <a:cs typeface="Times"/>
              </a:rPr>
              <a:t>Extendable </a:t>
            </a:r>
            <a:r>
              <a:rPr lang="en-US" sz="2400" dirty="0">
                <a:solidFill>
                  <a:srgbClr val="2D2F2B"/>
                </a:solidFill>
                <a:latin typeface="Times"/>
                <a:cs typeface="Times"/>
              </a:rPr>
              <a:t>swaps</a:t>
            </a:r>
            <a:endParaRPr lang="en-US" dirty="0">
              <a:latin typeface="Times"/>
              <a:cs typeface="Times"/>
            </a:endParaRPr>
          </a:p>
          <a:p>
            <a:pPr>
              <a:lnSpc>
                <a:spcPct val="140000"/>
              </a:lnSpc>
              <a:spcBef>
                <a:spcPct val="0"/>
              </a:spcBef>
              <a:buFont typeface="Wingdings" charset="2"/>
              <a:buChar char="Ø"/>
            </a:pPr>
            <a:r>
              <a:rPr lang="en-US" sz="2400" dirty="0" smtClean="0">
                <a:solidFill>
                  <a:srgbClr val="2D2F2B"/>
                </a:solidFill>
                <a:latin typeface="Times"/>
                <a:cs typeface="Times"/>
              </a:rPr>
              <a:t>Double</a:t>
            </a:r>
            <a:r>
              <a:rPr lang="en-US" sz="2400" dirty="0">
                <a:solidFill>
                  <a:srgbClr val="2D2F2B"/>
                </a:solidFill>
                <a:latin typeface="Times"/>
                <a:cs typeface="Times"/>
              </a:rPr>
              <a:t>-up or double-down swaps</a:t>
            </a:r>
            <a:endParaRPr lang="en-US" dirty="0">
              <a:latin typeface="Times"/>
              <a:cs typeface="Times"/>
            </a:endParaRPr>
          </a:p>
          <a:p>
            <a:pPr>
              <a:lnSpc>
                <a:spcPct val="140000"/>
              </a:lnSpc>
              <a:spcBef>
                <a:spcPct val="0"/>
              </a:spcBef>
              <a:buFont typeface="Wingdings" charset="2"/>
              <a:buChar char="Ø"/>
            </a:pPr>
            <a:r>
              <a:rPr lang="en-US" sz="2400" dirty="0" smtClean="0">
                <a:solidFill>
                  <a:srgbClr val="2D2F2B"/>
                </a:solidFill>
                <a:latin typeface="Times"/>
                <a:cs typeface="Times"/>
              </a:rPr>
              <a:t>Participating </a:t>
            </a:r>
            <a:r>
              <a:rPr lang="en-US" sz="2400" dirty="0">
                <a:solidFill>
                  <a:srgbClr val="2D2F2B"/>
                </a:solidFill>
                <a:latin typeface="Times"/>
                <a:cs typeface="Times"/>
              </a:rPr>
              <a:t>collars</a:t>
            </a:r>
            <a:endParaRPr lang="en-US" dirty="0">
              <a:latin typeface="Times"/>
              <a:cs typeface="Times"/>
            </a:endParaRPr>
          </a:p>
          <a:p>
            <a:pPr>
              <a:lnSpc>
                <a:spcPct val="140000"/>
              </a:lnSpc>
              <a:spcBef>
                <a:spcPct val="0"/>
              </a:spcBef>
              <a:buFont typeface="Wingdings" charset="2"/>
              <a:buChar char="Ø"/>
            </a:pPr>
            <a:r>
              <a:rPr lang="en-US" sz="2400" dirty="0" smtClean="0">
                <a:solidFill>
                  <a:srgbClr val="2D2F2B"/>
                </a:solidFill>
                <a:latin typeface="Times"/>
                <a:cs typeface="Times"/>
              </a:rPr>
              <a:t>Swap </a:t>
            </a:r>
            <a:r>
              <a:rPr lang="en-US" sz="2400" dirty="0">
                <a:solidFill>
                  <a:srgbClr val="2D2F2B"/>
                </a:solidFill>
                <a:latin typeface="Times"/>
                <a:cs typeface="Times"/>
              </a:rPr>
              <a:t>options (</a:t>
            </a:r>
            <a:r>
              <a:rPr lang="en-US" sz="2400" dirty="0" err="1">
                <a:solidFill>
                  <a:srgbClr val="2D2F2B"/>
                </a:solidFill>
                <a:latin typeface="Times"/>
                <a:cs typeface="Times"/>
              </a:rPr>
              <a:t>Swaptions</a:t>
            </a:r>
            <a:r>
              <a:rPr lang="en-US" sz="2400" dirty="0">
                <a:solidFill>
                  <a:srgbClr val="2D2F2B"/>
                </a:solidFill>
                <a:latin typeface="Times"/>
                <a:cs typeface="Times"/>
              </a:rPr>
              <a:t>)</a:t>
            </a:r>
            <a:endParaRPr lang="en-US" dirty="0">
              <a:latin typeface="Times"/>
              <a:cs typeface="Times"/>
            </a:endParaRPr>
          </a:p>
          <a:p>
            <a:pPr>
              <a:lnSpc>
                <a:spcPct val="140000"/>
              </a:lnSpc>
              <a:spcBef>
                <a:spcPct val="0"/>
              </a:spcBef>
              <a:buFont typeface="Wingdings" charset="2"/>
              <a:buChar char="Ø"/>
            </a:pPr>
            <a:r>
              <a:rPr lang="en-US" sz="2400" dirty="0" smtClean="0">
                <a:solidFill>
                  <a:srgbClr val="2D2F2B"/>
                </a:solidFill>
                <a:latin typeface="Times"/>
                <a:cs typeface="Times"/>
              </a:rPr>
              <a:t>Cross</a:t>
            </a:r>
            <a:r>
              <a:rPr lang="en-US" sz="2400" dirty="0">
                <a:solidFill>
                  <a:srgbClr val="2D2F2B"/>
                </a:solidFill>
                <a:latin typeface="Times"/>
                <a:cs typeface="Times"/>
              </a:rPr>
              <a:t>-commodity indexed swaps </a:t>
            </a:r>
            <a:endParaRPr lang="en-US" dirty="0">
              <a:latin typeface="Times"/>
              <a:cs typeface="Times"/>
            </a:endParaRPr>
          </a:p>
          <a:p>
            <a:pPr>
              <a:lnSpc>
                <a:spcPct val="140000"/>
              </a:lnSpc>
              <a:spcBef>
                <a:spcPct val="0"/>
              </a:spcBef>
              <a:buFont typeface="Wingdings" charset="2"/>
              <a:buChar char="Ø"/>
            </a:pPr>
            <a:r>
              <a:rPr lang="en-US" sz="2400" dirty="0" smtClean="0">
                <a:solidFill>
                  <a:srgbClr val="2D2F2B"/>
                </a:solidFill>
                <a:latin typeface="Times"/>
                <a:cs typeface="Times"/>
              </a:rPr>
              <a:t>Range </a:t>
            </a:r>
            <a:r>
              <a:rPr lang="en-US" sz="2400" dirty="0">
                <a:solidFill>
                  <a:srgbClr val="2D2F2B"/>
                </a:solidFill>
                <a:latin typeface="Times"/>
                <a:cs typeface="Times"/>
              </a:rPr>
              <a:t>swaps (or other instruments utilizing digital options)</a:t>
            </a:r>
            <a:endParaRPr lang="en-US" dirty="0">
              <a:latin typeface="Times"/>
              <a:cs typeface="Times"/>
            </a:endParaRPr>
          </a:p>
          <a:p>
            <a:pPr>
              <a:lnSpc>
                <a:spcPct val="140000"/>
              </a:lnSpc>
              <a:spcBef>
                <a:spcPct val="0"/>
              </a:spcBef>
              <a:buFont typeface="Wingdings" charset="2"/>
              <a:buChar char="Ø"/>
            </a:pPr>
            <a:r>
              <a:rPr lang="en-US" sz="2400" dirty="0" smtClean="0">
                <a:solidFill>
                  <a:srgbClr val="2D2F2B"/>
                </a:solidFill>
                <a:latin typeface="Times"/>
                <a:cs typeface="Times"/>
              </a:rPr>
              <a:t>Barrier </a:t>
            </a:r>
            <a:r>
              <a:rPr lang="en-US" sz="2400" dirty="0">
                <a:solidFill>
                  <a:srgbClr val="2D2F2B"/>
                </a:solidFill>
                <a:latin typeface="Times"/>
                <a:cs typeface="Times"/>
              </a:rPr>
              <a:t>or "knock-out" options </a:t>
            </a:r>
          </a:p>
        </p:txBody>
      </p:sp>
      <p:cxnSp>
        <p:nvCxnSpPr>
          <p:cNvPr id="4" name="Straight Connector 3"/>
          <p:cNvCxnSpPr/>
          <p:nvPr/>
        </p:nvCxnSpPr>
        <p:spPr>
          <a:xfrm flipH="1">
            <a:off x="0" y="1085392"/>
            <a:ext cx="68541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260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125905" y="594824"/>
            <a:ext cx="8688228" cy="1122998"/>
          </a:xfrm>
        </p:spPr>
        <p:txBody>
          <a:bodyPr lIns="0" tIns="0" rIns="0" bIns="0" anchor="t">
            <a:normAutofit/>
          </a:bodyPr>
          <a:lstStyle/>
          <a:p>
            <a:pPr algn="l">
              <a:lnSpc>
                <a:spcPct val="95000"/>
              </a:lnSpc>
            </a:pPr>
            <a:r>
              <a:rPr lang="en-US" sz="3000" b="1" i="1" dirty="0">
                <a:solidFill>
                  <a:schemeClr val="tx2"/>
                </a:solidFill>
              </a:rPr>
              <a:t>Other</a:t>
            </a:r>
            <a:r>
              <a:rPr lang="en-US" sz="3000" dirty="0">
                <a:solidFill>
                  <a:srgbClr val="2D2F2B"/>
                </a:solidFill>
                <a:latin typeface="'Franklin Gothic Medium'" charset="0"/>
              </a:rPr>
              <a:t> </a:t>
            </a:r>
            <a:r>
              <a:rPr lang="en-US" sz="3000" b="1" i="1" dirty="0">
                <a:solidFill>
                  <a:schemeClr val="tx2"/>
                </a:solidFill>
              </a:rPr>
              <a:t>Techniques</a:t>
            </a:r>
            <a:r>
              <a:rPr lang="en-US" sz="3900" dirty="0">
                <a:solidFill>
                  <a:srgbClr val="2D2F2B"/>
                </a:solidFill>
                <a:latin typeface="'Franklin Gothic Medium'" charset="0"/>
              </a:rPr>
              <a:t> </a:t>
            </a:r>
            <a:r>
              <a:rPr lang="en-US" sz="3000" b="1" i="1" dirty="0">
                <a:solidFill>
                  <a:schemeClr val="tx2"/>
                </a:solidFill>
              </a:rPr>
              <a:t>for</a:t>
            </a:r>
            <a:r>
              <a:rPr lang="en-US" sz="3900" dirty="0">
                <a:solidFill>
                  <a:srgbClr val="2D2F2B"/>
                </a:solidFill>
                <a:latin typeface="'Franklin Gothic Medium'" charset="0"/>
              </a:rPr>
              <a:t> </a:t>
            </a:r>
            <a:r>
              <a:rPr lang="en-US" sz="3000" b="1" i="1" dirty="0">
                <a:solidFill>
                  <a:schemeClr val="tx2"/>
                </a:solidFill>
              </a:rPr>
              <a:t>Risk</a:t>
            </a:r>
            <a:r>
              <a:rPr lang="en-US" sz="3900" dirty="0">
                <a:solidFill>
                  <a:srgbClr val="2D2F2B"/>
                </a:solidFill>
                <a:latin typeface="'Franklin Gothic Medium'" charset="0"/>
              </a:rPr>
              <a:t> </a:t>
            </a:r>
            <a:r>
              <a:rPr lang="en-US" sz="3000" b="1" i="1" dirty="0">
                <a:solidFill>
                  <a:schemeClr val="tx2"/>
                </a:solidFill>
              </a:rPr>
              <a:t>Management</a:t>
            </a:r>
            <a:r>
              <a:rPr lang="en-US" sz="3900" dirty="0">
                <a:solidFill>
                  <a:srgbClr val="2D2F2B"/>
                </a:solidFill>
                <a:latin typeface="'Franklin Gothic Medium'" charset="0"/>
              </a:rPr>
              <a:t>:</a:t>
            </a:r>
            <a:r>
              <a:rPr lang="en-US" sz="3900" dirty="0">
                <a:solidFill>
                  <a:srgbClr val="000000"/>
                </a:solidFill>
                <a:latin typeface="Arial" charset="0"/>
              </a:rPr>
              <a:t>    </a:t>
            </a:r>
          </a:p>
        </p:txBody>
      </p:sp>
      <p:sp>
        <p:nvSpPr>
          <p:cNvPr id="23554" name="Rectangle 2"/>
          <p:cNvSpPr>
            <a:spLocks noGrp="1" noChangeArrowheads="1"/>
          </p:cNvSpPr>
          <p:nvPr>
            <p:ph type="body" idx="1"/>
          </p:nvPr>
        </p:nvSpPr>
        <p:spPr>
          <a:xfrm>
            <a:off x="222885" y="1645920"/>
            <a:ext cx="8698230" cy="4937760"/>
          </a:xfrm>
        </p:spPr>
        <p:txBody>
          <a:bodyPr lIns="0" tIns="0" rIns="0" bIns="0"/>
          <a:lstStyle/>
          <a:p>
            <a:pPr>
              <a:lnSpc>
                <a:spcPct val="150000"/>
              </a:lnSpc>
              <a:spcBef>
                <a:spcPct val="0"/>
              </a:spcBef>
              <a:buFont typeface="Wingdings" charset="2"/>
              <a:buChar char="Ø"/>
            </a:pPr>
            <a:r>
              <a:rPr lang="en-US" sz="2400" dirty="0" smtClean="0">
                <a:solidFill>
                  <a:srgbClr val="2D2F2B"/>
                </a:solidFill>
                <a:latin typeface="Times"/>
                <a:cs typeface="Times"/>
              </a:rPr>
              <a:t>Insurance</a:t>
            </a:r>
          </a:p>
          <a:p>
            <a:pPr>
              <a:lnSpc>
                <a:spcPct val="150000"/>
              </a:lnSpc>
              <a:spcBef>
                <a:spcPct val="0"/>
              </a:spcBef>
              <a:buFont typeface="Wingdings" charset="2"/>
              <a:buChar char="Ø"/>
            </a:pPr>
            <a:r>
              <a:rPr lang="en-US" sz="2400" dirty="0" smtClean="0">
                <a:solidFill>
                  <a:srgbClr val="2D2F2B"/>
                </a:solidFill>
                <a:latin typeface="Times"/>
                <a:cs typeface="Times"/>
              </a:rPr>
              <a:t>Management </a:t>
            </a:r>
            <a:r>
              <a:rPr lang="en-US" sz="2400" dirty="0">
                <a:solidFill>
                  <a:srgbClr val="2D2F2B"/>
                </a:solidFill>
                <a:latin typeface="Times"/>
                <a:cs typeface="Times"/>
              </a:rPr>
              <a:t>and Employee stock options and </a:t>
            </a:r>
            <a:endParaRPr lang="en-US" sz="2400" dirty="0" smtClean="0">
              <a:solidFill>
                <a:srgbClr val="2D2F2B"/>
              </a:solidFill>
              <a:latin typeface="Times"/>
              <a:cs typeface="Times"/>
            </a:endParaRPr>
          </a:p>
          <a:p>
            <a:pPr marL="0" indent="0">
              <a:lnSpc>
                <a:spcPct val="150000"/>
              </a:lnSpc>
              <a:spcBef>
                <a:spcPct val="0"/>
              </a:spcBef>
              <a:buNone/>
            </a:pPr>
            <a:r>
              <a:rPr lang="en-US" sz="2400" dirty="0">
                <a:solidFill>
                  <a:srgbClr val="2D2F2B"/>
                </a:solidFill>
                <a:latin typeface="Times"/>
                <a:cs typeface="Times"/>
              </a:rPr>
              <a:t> </a:t>
            </a:r>
            <a:r>
              <a:rPr lang="en-US" sz="2400" dirty="0" smtClean="0">
                <a:solidFill>
                  <a:srgbClr val="2D2F2B"/>
                </a:solidFill>
                <a:latin typeface="Times"/>
                <a:cs typeface="Times"/>
              </a:rPr>
              <a:t>   warrants </a:t>
            </a:r>
            <a:r>
              <a:rPr lang="en-US" sz="2400" dirty="0">
                <a:solidFill>
                  <a:srgbClr val="2D2F2B"/>
                </a:solidFill>
                <a:latin typeface="Times"/>
                <a:cs typeface="Times"/>
              </a:rPr>
              <a:t>as part of </a:t>
            </a:r>
            <a:r>
              <a:rPr lang="en-US" sz="2400" dirty="0" smtClean="0">
                <a:solidFill>
                  <a:srgbClr val="2D2F2B"/>
                </a:solidFill>
                <a:latin typeface="Times"/>
                <a:cs typeface="Times"/>
              </a:rPr>
              <a:t>compensation</a:t>
            </a:r>
            <a:endParaRPr lang="en-US" dirty="0">
              <a:latin typeface="Times"/>
              <a:cs typeface="Times"/>
            </a:endParaRPr>
          </a:p>
          <a:p>
            <a:pPr>
              <a:lnSpc>
                <a:spcPct val="150000"/>
              </a:lnSpc>
              <a:spcBef>
                <a:spcPct val="0"/>
              </a:spcBef>
              <a:buFont typeface="Wingdings" charset="2"/>
              <a:buChar char="Ø"/>
            </a:pPr>
            <a:r>
              <a:rPr lang="en-US" sz="2400" dirty="0" smtClean="0">
                <a:solidFill>
                  <a:srgbClr val="2D2F2B"/>
                </a:solidFill>
                <a:latin typeface="Times"/>
                <a:cs typeface="Times"/>
              </a:rPr>
              <a:t>Business </a:t>
            </a:r>
            <a:r>
              <a:rPr lang="en-US" sz="2400" dirty="0">
                <a:solidFill>
                  <a:srgbClr val="2D2F2B"/>
                </a:solidFill>
                <a:latin typeface="Times"/>
                <a:cs typeface="Times"/>
              </a:rPr>
              <a:t>Diversification</a:t>
            </a:r>
            <a:endParaRPr lang="en-US" dirty="0">
              <a:latin typeface="Times"/>
              <a:cs typeface="Times"/>
            </a:endParaRPr>
          </a:p>
          <a:p>
            <a:pPr marL="0" indent="0">
              <a:lnSpc>
                <a:spcPct val="120000"/>
              </a:lnSpc>
              <a:spcBef>
                <a:spcPct val="0"/>
              </a:spcBef>
              <a:buNone/>
            </a:pPr>
            <a:endParaRPr lang="en-US" sz="4100" dirty="0">
              <a:solidFill>
                <a:srgbClr val="2D2F2B"/>
              </a:solidFill>
              <a:latin typeface="'Franklin Gothic Book'" charset="0"/>
            </a:endParaRPr>
          </a:p>
        </p:txBody>
      </p:sp>
      <p:cxnSp>
        <p:nvCxnSpPr>
          <p:cNvPr id="4" name="Straight Connector 3"/>
          <p:cNvCxnSpPr/>
          <p:nvPr/>
        </p:nvCxnSpPr>
        <p:spPr>
          <a:xfrm flipH="1">
            <a:off x="0" y="1207157"/>
            <a:ext cx="67324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029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222885" y="525244"/>
            <a:ext cx="8678228" cy="1122998"/>
          </a:xfrm>
        </p:spPr>
        <p:txBody>
          <a:bodyPr lIns="0" tIns="0" rIns="0" bIns="0" anchor="t"/>
          <a:lstStyle/>
          <a:p>
            <a:pPr algn="l">
              <a:lnSpc>
                <a:spcPct val="95000"/>
              </a:lnSpc>
            </a:pPr>
            <a:r>
              <a:rPr lang="en-US" sz="3000" b="1" i="1" dirty="0">
                <a:solidFill>
                  <a:schemeClr val="tx2"/>
                </a:solidFill>
              </a:rPr>
              <a:t>Potential Hazards: Risk Management</a:t>
            </a:r>
            <a:r>
              <a:rPr lang="en-US" sz="3900" dirty="0">
                <a:solidFill>
                  <a:srgbClr val="000000"/>
                </a:solidFill>
                <a:latin typeface="Arial" charset="0"/>
              </a:rPr>
              <a:t>    </a:t>
            </a:r>
          </a:p>
        </p:txBody>
      </p:sp>
      <p:sp>
        <p:nvSpPr>
          <p:cNvPr id="24578" name="Rectangle 2"/>
          <p:cNvSpPr>
            <a:spLocks noGrp="1" noChangeArrowheads="1"/>
          </p:cNvSpPr>
          <p:nvPr>
            <p:ph type="body" idx="1"/>
          </p:nvPr>
        </p:nvSpPr>
        <p:spPr>
          <a:xfrm>
            <a:off x="222885" y="1472365"/>
            <a:ext cx="8688229" cy="5465645"/>
          </a:xfrm>
        </p:spPr>
        <p:txBody>
          <a:bodyPr lIns="0" tIns="0" rIns="0" bIns="0"/>
          <a:lstStyle/>
          <a:p>
            <a:pPr marL="0" indent="0">
              <a:lnSpc>
                <a:spcPct val="140000"/>
              </a:lnSpc>
              <a:spcBef>
                <a:spcPct val="0"/>
              </a:spcBef>
              <a:buNone/>
            </a:pPr>
            <a:r>
              <a:rPr lang="en-US" sz="2400" b="1" dirty="0">
                <a:solidFill>
                  <a:srgbClr val="2D2F2B"/>
                </a:solidFill>
                <a:latin typeface="Times"/>
                <a:cs typeface="Times"/>
              </a:rPr>
              <a:t>Forward Contracts:</a:t>
            </a:r>
          </a:p>
          <a:p>
            <a:pPr lvl="1">
              <a:lnSpc>
                <a:spcPct val="140000"/>
              </a:lnSpc>
              <a:spcBef>
                <a:spcPct val="0"/>
              </a:spcBef>
              <a:buFont typeface="Wingdings" charset="2"/>
              <a:buChar char="Ø"/>
            </a:pPr>
            <a:r>
              <a:rPr lang="en-US" sz="2200" dirty="0" smtClean="0">
                <a:solidFill>
                  <a:srgbClr val="2D2F2B"/>
                </a:solidFill>
                <a:latin typeface="Times"/>
                <a:cs typeface="Times"/>
              </a:rPr>
              <a:t>Difficult </a:t>
            </a:r>
            <a:r>
              <a:rPr lang="en-US" sz="2200" dirty="0">
                <a:solidFill>
                  <a:srgbClr val="2D2F2B"/>
                </a:solidFill>
                <a:latin typeface="Times"/>
                <a:cs typeface="Times"/>
              </a:rPr>
              <a:t>to find counterparty (no liquidity)</a:t>
            </a:r>
            <a:endParaRPr lang="en-US" sz="2200" dirty="0">
              <a:latin typeface="Times"/>
              <a:cs typeface="Times"/>
            </a:endParaRPr>
          </a:p>
          <a:p>
            <a:pPr lvl="1">
              <a:lnSpc>
                <a:spcPct val="140000"/>
              </a:lnSpc>
              <a:spcBef>
                <a:spcPct val="0"/>
              </a:spcBef>
              <a:buFont typeface="Wingdings" charset="2"/>
              <a:buChar char="Ø"/>
            </a:pPr>
            <a:r>
              <a:rPr lang="en-US" sz="2200" dirty="0" smtClean="0">
                <a:solidFill>
                  <a:srgbClr val="2D2F2B"/>
                </a:solidFill>
                <a:latin typeface="Times"/>
                <a:cs typeface="Times"/>
              </a:rPr>
              <a:t>Requires </a:t>
            </a:r>
            <a:r>
              <a:rPr lang="en-US" sz="2200" dirty="0">
                <a:solidFill>
                  <a:srgbClr val="2D2F2B"/>
                </a:solidFill>
                <a:latin typeface="Times"/>
                <a:cs typeface="Times"/>
              </a:rPr>
              <a:t>tying up capital</a:t>
            </a:r>
            <a:endParaRPr lang="en-US" sz="2200" dirty="0">
              <a:latin typeface="Times"/>
              <a:cs typeface="Times"/>
            </a:endParaRPr>
          </a:p>
          <a:p>
            <a:pPr lvl="1">
              <a:lnSpc>
                <a:spcPct val="140000"/>
              </a:lnSpc>
              <a:spcBef>
                <a:spcPct val="0"/>
              </a:spcBef>
              <a:buFont typeface="Wingdings" charset="2"/>
              <a:buChar char="Ø"/>
            </a:pPr>
            <a:r>
              <a:rPr lang="en-US" sz="2200" dirty="0" smtClean="0">
                <a:solidFill>
                  <a:srgbClr val="2D2F2B"/>
                </a:solidFill>
                <a:latin typeface="Times"/>
                <a:cs typeface="Times"/>
              </a:rPr>
              <a:t>Subject </a:t>
            </a:r>
            <a:r>
              <a:rPr lang="en-US" sz="2200" dirty="0">
                <a:solidFill>
                  <a:srgbClr val="2D2F2B"/>
                </a:solidFill>
                <a:latin typeface="Times"/>
                <a:cs typeface="Times"/>
              </a:rPr>
              <a:t>to default risk </a:t>
            </a:r>
            <a:endParaRPr lang="en-US" sz="2200" dirty="0">
              <a:latin typeface="Times"/>
              <a:cs typeface="Times"/>
            </a:endParaRPr>
          </a:p>
          <a:p>
            <a:pPr marL="0" indent="0">
              <a:lnSpc>
                <a:spcPct val="140000"/>
              </a:lnSpc>
              <a:spcBef>
                <a:spcPct val="0"/>
              </a:spcBef>
              <a:buNone/>
            </a:pPr>
            <a:r>
              <a:rPr lang="en-US" sz="2400" b="1" dirty="0">
                <a:solidFill>
                  <a:srgbClr val="2D2F2B"/>
                </a:solidFill>
                <a:latin typeface="Times"/>
                <a:cs typeface="Times"/>
              </a:rPr>
              <a:t>Futures Contracts:</a:t>
            </a:r>
          </a:p>
          <a:p>
            <a:pPr lvl="1">
              <a:lnSpc>
                <a:spcPct val="140000"/>
              </a:lnSpc>
              <a:spcBef>
                <a:spcPct val="0"/>
              </a:spcBef>
              <a:buFont typeface="Wingdings" charset="2"/>
              <a:buChar char="Ø"/>
            </a:pPr>
            <a:r>
              <a:rPr lang="en-US" sz="2200" dirty="0" smtClean="0">
                <a:solidFill>
                  <a:srgbClr val="2D2F2B"/>
                </a:solidFill>
                <a:latin typeface="Times"/>
                <a:cs typeface="Times"/>
              </a:rPr>
              <a:t>Written </a:t>
            </a:r>
            <a:r>
              <a:rPr lang="en-US" sz="2200" dirty="0">
                <a:solidFill>
                  <a:srgbClr val="2D2F2B"/>
                </a:solidFill>
                <a:latin typeface="Times"/>
                <a:cs typeface="Times"/>
              </a:rPr>
              <a:t>for fixed amounts and terms</a:t>
            </a:r>
            <a:endParaRPr lang="en-US" sz="2200" dirty="0">
              <a:latin typeface="Times"/>
              <a:cs typeface="Times"/>
            </a:endParaRPr>
          </a:p>
          <a:p>
            <a:pPr lvl="1">
              <a:lnSpc>
                <a:spcPct val="140000"/>
              </a:lnSpc>
              <a:spcBef>
                <a:spcPct val="0"/>
              </a:spcBef>
              <a:buFont typeface="Wingdings" charset="2"/>
              <a:buChar char="Ø"/>
            </a:pPr>
            <a:r>
              <a:rPr lang="en-US" sz="2200" dirty="0" smtClean="0">
                <a:solidFill>
                  <a:srgbClr val="2D2F2B"/>
                </a:solidFill>
                <a:latin typeface="Times"/>
                <a:cs typeface="Times"/>
              </a:rPr>
              <a:t>Offers </a:t>
            </a:r>
            <a:r>
              <a:rPr lang="en-US" sz="2200" dirty="0">
                <a:solidFill>
                  <a:srgbClr val="2D2F2B"/>
                </a:solidFill>
                <a:latin typeface="Times"/>
                <a:cs typeface="Times"/>
              </a:rPr>
              <a:t>only a partial hedge</a:t>
            </a:r>
            <a:endParaRPr lang="en-US" sz="2200" dirty="0">
              <a:latin typeface="Times"/>
              <a:cs typeface="Times"/>
            </a:endParaRPr>
          </a:p>
          <a:p>
            <a:pPr lvl="1">
              <a:lnSpc>
                <a:spcPct val="140000"/>
              </a:lnSpc>
              <a:spcBef>
                <a:spcPct val="0"/>
              </a:spcBef>
              <a:buFont typeface="Wingdings" charset="2"/>
              <a:buChar char="Ø"/>
            </a:pPr>
            <a:r>
              <a:rPr lang="en-US" sz="2200" dirty="0" smtClean="0">
                <a:solidFill>
                  <a:srgbClr val="2D2F2B"/>
                </a:solidFill>
                <a:latin typeface="Times"/>
                <a:cs typeface="Times"/>
              </a:rPr>
              <a:t>Subject </a:t>
            </a:r>
            <a:r>
              <a:rPr lang="en-US" sz="2200" dirty="0">
                <a:solidFill>
                  <a:srgbClr val="2D2F2B"/>
                </a:solidFill>
                <a:latin typeface="Times"/>
                <a:cs typeface="Times"/>
              </a:rPr>
              <a:t>to basis risk</a:t>
            </a:r>
          </a:p>
        </p:txBody>
      </p:sp>
      <p:cxnSp>
        <p:nvCxnSpPr>
          <p:cNvPr id="4" name="Straight Connector 3"/>
          <p:cNvCxnSpPr/>
          <p:nvPr/>
        </p:nvCxnSpPr>
        <p:spPr>
          <a:xfrm flipH="1">
            <a:off x="0" y="1172367"/>
            <a:ext cx="622792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2067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t>
            </a:r>
            <a:endParaRPr lang="en-US" dirty="0"/>
          </a:p>
        </p:txBody>
      </p:sp>
      <p:sp>
        <p:nvSpPr>
          <p:cNvPr id="3" name="Subtitle 2"/>
          <p:cNvSpPr>
            <a:spLocks noGrp="1"/>
          </p:cNvSpPr>
          <p:nvPr>
            <p:ph type="subTitle" idx="1"/>
          </p:nvPr>
        </p:nvSpPr>
        <p:spPr/>
        <p:txBody>
          <a:bodyPr/>
          <a:lstStyle/>
          <a:p>
            <a:endParaRPr lang="en-US"/>
          </a:p>
        </p:txBody>
      </p:sp>
      <p:pic>
        <p:nvPicPr>
          <p:cNvPr id="6" name="Picture 5" descr="AKS.jpg"/>
          <p:cNvPicPr>
            <a:picLocks noChangeAspect="1"/>
          </p:cNvPicPr>
          <p:nvPr/>
        </p:nvPicPr>
        <p:blipFill rotWithShape="1">
          <a:blip r:embed="rId2" cstate="print">
            <a:alphaModFix/>
            <a:extLst>
              <a:ext uri="{28A0092B-C50C-407E-A947-70E740481C1C}">
                <a14:useLocalDpi xmlns:a14="http://schemas.microsoft.com/office/drawing/2010/main"/>
              </a:ext>
            </a:extLst>
          </a:blip>
          <a:srcRect b="4782"/>
          <a:stretch/>
        </p:blipFill>
        <p:spPr>
          <a:xfrm>
            <a:off x="0" y="-5205"/>
            <a:ext cx="9144000" cy="5644005"/>
          </a:xfrm>
          <a:prstGeom prst="rect">
            <a:avLst/>
          </a:prstGeom>
          <a:ln>
            <a:noFill/>
          </a:ln>
          <a:effectLst>
            <a:outerShdw blurRad="292100" dist="139700" dir="2700000" algn="tl" rotWithShape="0">
              <a:srgbClr val="333333">
                <a:alpha val="65000"/>
              </a:srgbClr>
            </a:outerShdw>
            <a:reflection blurRad="6350" endA="300" dir="5400000" sy="-100000" algn="bl" rotWithShape="0"/>
          </a:effectLst>
        </p:spPr>
      </p:pic>
      <p:sp>
        <p:nvSpPr>
          <p:cNvPr id="7" name="TextBox 6"/>
          <p:cNvSpPr txBox="1"/>
          <p:nvPr/>
        </p:nvSpPr>
        <p:spPr>
          <a:xfrm>
            <a:off x="455561" y="331338"/>
            <a:ext cx="4155265" cy="461665"/>
          </a:xfrm>
          <a:prstGeom prst="rect">
            <a:avLst/>
          </a:prstGeom>
          <a:noFill/>
        </p:spPr>
        <p:txBody>
          <a:bodyPr wrap="square" rtlCol="0">
            <a:spAutoFit/>
          </a:bodyPr>
          <a:lstStyle/>
          <a:p>
            <a:r>
              <a:rPr lang="en-US" sz="2400" i="1" dirty="0" smtClean="0">
                <a:ln w="10160">
                  <a:solidFill>
                    <a:schemeClr val="tx1"/>
                  </a:solidFill>
                  <a:prstDash val="solid"/>
                </a:ln>
                <a:effectLst>
                  <a:outerShdw blurRad="38100" dist="32000" dir="5400000" algn="tl">
                    <a:srgbClr val="000000">
                      <a:alpha val="30000"/>
                    </a:srgbClr>
                  </a:outerShdw>
                </a:effectLst>
              </a:rPr>
              <a:t>PENN WEST EXPLORATION</a:t>
            </a:r>
            <a:endParaRPr lang="en-US" sz="2400" i="1" dirty="0">
              <a:ln w="10160">
                <a:solidFill>
                  <a:schemeClr val="tx1"/>
                </a:solidFill>
                <a:prstDash val="solid"/>
              </a:ln>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3622710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21371554"/>
              </p:ext>
            </p:extLst>
          </p:nvPr>
        </p:nvGraphicFramePr>
        <p:xfrm>
          <a:off x="218157" y="2003607"/>
          <a:ext cx="6759370" cy="1981200"/>
        </p:xfrm>
        <a:graphic>
          <a:graphicData uri="http://schemas.openxmlformats.org/drawingml/2006/table">
            <a:tbl>
              <a:tblPr bandRow="1">
                <a:tableStyleId>{2D5ABB26-0587-4C30-8999-92F81FD0307C}</a:tableStyleId>
              </a:tblPr>
              <a:tblGrid>
                <a:gridCol w="3379685"/>
                <a:gridCol w="3379685"/>
              </a:tblGrid>
              <a:tr h="370840">
                <a:tc>
                  <a:txBody>
                    <a:bodyPr/>
                    <a:lstStyle/>
                    <a:p>
                      <a:pPr marL="285750" indent="-285750">
                        <a:buFont typeface="Arial"/>
                        <a:buChar char="•"/>
                      </a:pPr>
                      <a:r>
                        <a:rPr lang="en-US" sz="2000" dirty="0" smtClean="0">
                          <a:latin typeface="Times"/>
                          <a:cs typeface="Times"/>
                        </a:rPr>
                        <a:t>Enterprise</a:t>
                      </a:r>
                      <a:r>
                        <a:rPr lang="en-US" sz="2000" baseline="0" dirty="0" smtClean="0">
                          <a:latin typeface="Times"/>
                          <a:cs typeface="Times"/>
                        </a:rPr>
                        <a:t> Value</a:t>
                      </a:r>
                      <a:endParaRPr lang="en-US" sz="2000" b="1" dirty="0">
                        <a:solidFill>
                          <a:schemeClr val="bg1"/>
                        </a:solidFill>
                        <a:latin typeface="Times"/>
                        <a:cs typeface="Times"/>
                      </a:endParaRPr>
                    </a:p>
                  </a:txBody>
                  <a:tcPr/>
                </a:tc>
                <a:tc>
                  <a:txBody>
                    <a:bodyPr/>
                    <a:lstStyle/>
                    <a:p>
                      <a:r>
                        <a:rPr lang="en-US" sz="2000" dirty="0" smtClean="0">
                          <a:latin typeface="Times"/>
                          <a:cs typeface="Times"/>
                        </a:rPr>
                        <a:t>$13.2 Billion</a:t>
                      </a:r>
                      <a:endParaRPr lang="en-US" sz="2000" b="1" dirty="0">
                        <a:solidFill>
                          <a:schemeClr val="bg1"/>
                        </a:solidFill>
                        <a:latin typeface="Times"/>
                        <a:cs typeface="Times"/>
                      </a:endParaRPr>
                    </a:p>
                  </a:txBody>
                  <a:tcPr/>
                </a:tc>
              </a:tr>
              <a:tr h="370840">
                <a:tc>
                  <a:txBody>
                    <a:bodyPr/>
                    <a:lstStyle/>
                    <a:p>
                      <a:pPr marL="285750" indent="-285750">
                        <a:buFont typeface="Arial"/>
                        <a:buChar char="•"/>
                      </a:pPr>
                      <a:r>
                        <a:rPr lang="en-US" sz="2000" dirty="0" smtClean="0">
                          <a:latin typeface="Times"/>
                          <a:cs typeface="Times"/>
                        </a:rPr>
                        <a:t>Market</a:t>
                      </a:r>
                      <a:r>
                        <a:rPr lang="en-US" sz="2000" baseline="0" dirty="0" smtClean="0">
                          <a:latin typeface="Times"/>
                          <a:cs typeface="Times"/>
                        </a:rPr>
                        <a:t> Capitalization</a:t>
                      </a:r>
                      <a:endParaRPr lang="en-US" sz="2000" b="1" dirty="0">
                        <a:solidFill>
                          <a:schemeClr val="bg1"/>
                        </a:solidFill>
                        <a:latin typeface="Times"/>
                        <a:cs typeface="Times"/>
                      </a:endParaRPr>
                    </a:p>
                  </a:txBody>
                  <a:tcPr/>
                </a:tc>
                <a:tc>
                  <a:txBody>
                    <a:bodyPr/>
                    <a:lstStyle/>
                    <a:p>
                      <a:r>
                        <a:rPr lang="en-US" sz="2000" dirty="0" smtClean="0">
                          <a:latin typeface="Times"/>
                          <a:cs typeface="Times"/>
                        </a:rPr>
                        <a:t>$ 10.3 Billion</a:t>
                      </a:r>
                      <a:endParaRPr lang="en-US" sz="2000" b="1" dirty="0">
                        <a:solidFill>
                          <a:schemeClr val="bg1"/>
                        </a:solidFill>
                        <a:latin typeface="Times"/>
                        <a:cs typeface="Times"/>
                      </a:endParaRPr>
                    </a:p>
                  </a:txBody>
                  <a:tcPr/>
                </a:tc>
              </a:tr>
              <a:tr h="370840">
                <a:tc>
                  <a:txBody>
                    <a:bodyPr/>
                    <a:lstStyle/>
                    <a:p>
                      <a:pPr marL="285750" indent="-285750">
                        <a:buFont typeface="Arial"/>
                        <a:buChar char="•"/>
                      </a:pPr>
                      <a:r>
                        <a:rPr lang="en-US" sz="2000" dirty="0" smtClean="0">
                          <a:latin typeface="Times"/>
                          <a:cs typeface="Times"/>
                        </a:rPr>
                        <a:t>Shares Outstanding</a:t>
                      </a:r>
                      <a:endParaRPr lang="en-US" sz="2000" b="1" dirty="0">
                        <a:solidFill>
                          <a:schemeClr val="bg1"/>
                        </a:solidFill>
                        <a:latin typeface="Times"/>
                        <a:cs typeface="Times"/>
                      </a:endParaRPr>
                    </a:p>
                  </a:txBody>
                  <a:tcPr/>
                </a:tc>
                <a:tc>
                  <a:txBody>
                    <a:bodyPr/>
                    <a:lstStyle/>
                    <a:p>
                      <a:r>
                        <a:rPr lang="en-US" sz="2000" dirty="0" smtClean="0">
                          <a:latin typeface="Times"/>
                          <a:cs typeface="Times"/>
                        </a:rPr>
                        <a:t>$471 million</a:t>
                      </a:r>
                      <a:endParaRPr lang="en-US" sz="2000" b="1" dirty="0">
                        <a:solidFill>
                          <a:schemeClr val="bg1"/>
                        </a:solidFill>
                        <a:latin typeface="Times"/>
                        <a:cs typeface="Times"/>
                      </a:endParaRPr>
                    </a:p>
                  </a:txBody>
                  <a:tcPr/>
                </a:tc>
              </a:tr>
              <a:tr h="370840">
                <a:tc>
                  <a:txBody>
                    <a:bodyPr/>
                    <a:lstStyle/>
                    <a:p>
                      <a:pPr marL="285750" indent="-285750">
                        <a:buFont typeface="Arial"/>
                        <a:buChar char="•"/>
                      </a:pPr>
                      <a:r>
                        <a:rPr lang="en-US" sz="2000" dirty="0" smtClean="0">
                          <a:latin typeface="Times"/>
                          <a:cs typeface="Times"/>
                        </a:rPr>
                        <a:t>Total Debt</a:t>
                      </a:r>
                      <a:endParaRPr lang="en-US" sz="2000" b="1" dirty="0">
                        <a:solidFill>
                          <a:schemeClr val="bg1"/>
                        </a:solidFill>
                        <a:latin typeface="Times"/>
                        <a:cs typeface="Times"/>
                      </a:endParaRPr>
                    </a:p>
                  </a:txBody>
                  <a:tcPr/>
                </a:tc>
                <a:tc>
                  <a:txBody>
                    <a:bodyPr/>
                    <a:lstStyle/>
                    <a:p>
                      <a:r>
                        <a:rPr lang="en-US" sz="2000" dirty="0" smtClean="0">
                          <a:latin typeface="Times"/>
                          <a:cs typeface="Times"/>
                        </a:rPr>
                        <a:t>42.9 billion</a:t>
                      </a:r>
                      <a:endParaRPr lang="en-US" sz="2000" b="1" dirty="0">
                        <a:solidFill>
                          <a:schemeClr val="bg1"/>
                        </a:solidFill>
                        <a:latin typeface="Times"/>
                        <a:cs typeface="Times"/>
                      </a:endParaRPr>
                    </a:p>
                  </a:txBody>
                  <a:tcPr/>
                </a:tc>
              </a:tr>
              <a:tr h="370840">
                <a:tc>
                  <a:txBody>
                    <a:bodyPr/>
                    <a:lstStyle/>
                    <a:p>
                      <a:pPr marL="285750" indent="-285750">
                        <a:buFont typeface="Arial"/>
                        <a:buChar char="•"/>
                      </a:pPr>
                      <a:r>
                        <a:rPr lang="en-US" sz="2000" dirty="0" smtClean="0">
                          <a:latin typeface="Times"/>
                          <a:cs typeface="Times"/>
                        </a:rPr>
                        <a:t>Quarterly Dividend</a:t>
                      </a:r>
                      <a:endParaRPr lang="en-US" sz="2000" b="1" dirty="0">
                        <a:solidFill>
                          <a:schemeClr val="bg1"/>
                        </a:solidFill>
                        <a:latin typeface="Times"/>
                        <a:cs typeface="Times"/>
                      </a:endParaRPr>
                    </a:p>
                  </a:txBody>
                  <a:tcPr/>
                </a:tc>
                <a:tc>
                  <a:txBody>
                    <a:bodyPr/>
                    <a:lstStyle/>
                    <a:p>
                      <a:r>
                        <a:rPr lang="en-US" sz="2000" dirty="0" smtClean="0">
                          <a:latin typeface="Times"/>
                          <a:cs typeface="Times"/>
                        </a:rPr>
                        <a:t>$0.27 per share</a:t>
                      </a:r>
                      <a:endParaRPr lang="en-US" sz="2000" b="1" dirty="0">
                        <a:solidFill>
                          <a:schemeClr val="bg1"/>
                        </a:solidFill>
                        <a:latin typeface="Times"/>
                        <a:cs typeface="Times"/>
                      </a:endParaRPr>
                    </a:p>
                  </a:txBody>
                  <a:tcPr/>
                </a:tc>
              </a:tr>
            </a:tbl>
          </a:graphicData>
        </a:graphic>
      </p:graphicFrame>
      <p:sp>
        <p:nvSpPr>
          <p:cNvPr id="7" name="TextBox 6"/>
          <p:cNvSpPr txBox="1"/>
          <p:nvPr/>
        </p:nvSpPr>
        <p:spPr>
          <a:xfrm>
            <a:off x="203203" y="1417638"/>
            <a:ext cx="233679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defRPr b="1" u="sng">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t>Financial Portfolio</a:t>
            </a:r>
          </a:p>
        </p:txBody>
      </p:sp>
      <p:sp>
        <p:nvSpPr>
          <p:cNvPr id="9" name="TextBox 8"/>
          <p:cNvSpPr txBox="1"/>
          <p:nvPr/>
        </p:nvSpPr>
        <p:spPr>
          <a:xfrm>
            <a:off x="224116" y="4263603"/>
            <a:ext cx="138579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u="sng" dirty="0">
                <a:solidFill>
                  <a:schemeClr val="bg1"/>
                </a:solidFill>
              </a:rPr>
              <a:t>Market Data </a:t>
            </a:r>
          </a:p>
        </p:txBody>
      </p:sp>
      <p:sp>
        <p:nvSpPr>
          <p:cNvPr id="13" name="TextBox 12"/>
          <p:cNvSpPr txBox="1"/>
          <p:nvPr/>
        </p:nvSpPr>
        <p:spPr>
          <a:xfrm>
            <a:off x="3331882" y="4448269"/>
            <a:ext cx="5543175" cy="369332"/>
          </a:xfrm>
          <a:prstGeom prst="rect">
            <a:avLst/>
          </a:prstGeom>
          <a:noFill/>
        </p:spPr>
        <p:txBody>
          <a:bodyPr wrap="square" rtlCol="0">
            <a:spAutoFit/>
          </a:bodyPr>
          <a:lstStyle/>
          <a:p>
            <a:r>
              <a:rPr lang="en-US" b="1" i="1" u="sng" dirty="0" smtClean="0"/>
              <a:t>TSX</a:t>
            </a:r>
            <a:r>
              <a:rPr lang="en-US" b="1" i="1" dirty="0" smtClean="0"/>
              <a:t>                      </a:t>
            </a:r>
            <a:r>
              <a:rPr lang="en-US" b="1" i="1" u="sng" dirty="0" smtClean="0"/>
              <a:t>NYSE</a:t>
            </a:r>
            <a:endParaRPr lang="en-US" b="1" i="1" u="sng" dirty="0"/>
          </a:p>
        </p:txBody>
      </p:sp>
      <p:graphicFrame>
        <p:nvGraphicFramePr>
          <p:cNvPr id="14" name="Table 13"/>
          <p:cNvGraphicFramePr>
            <a:graphicFrameLocks noGrp="1"/>
          </p:cNvGraphicFramePr>
          <p:nvPr>
            <p:extLst>
              <p:ext uri="{D42A27DB-BD31-4B8C-83A1-F6EECF244321}">
                <p14:modId xmlns:p14="http://schemas.microsoft.com/office/powerpoint/2010/main" val="2549583801"/>
              </p:ext>
            </p:extLst>
          </p:nvPr>
        </p:nvGraphicFramePr>
        <p:xfrm>
          <a:off x="239057" y="4863353"/>
          <a:ext cx="7201646" cy="1483360"/>
        </p:xfrm>
        <a:graphic>
          <a:graphicData uri="http://schemas.openxmlformats.org/drawingml/2006/table">
            <a:tbl>
              <a:tblPr bandRow="1">
                <a:tableStyleId>{69012ECD-51FC-41F1-AA8D-1B2483CD663E}</a:tableStyleId>
              </a:tblPr>
              <a:tblGrid>
                <a:gridCol w="3193719"/>
                <a:gridCol w="1607378"/>
                <a:gridCol w="2400549"/>
              </a:tblGrid>
              <a:tr h="370840">
                <a:tc>
                  <a:txBody>
                    <a:bodyPr/>
                    <a:lstStyle/>
                    <a:p>
                      <a:pPr marL="285750" indent="-285750">
                        <a:buFont typeface="Arial"/>
                        <a:buChar char="•"/>
                      </a:pPr>
                      <a:r>
                        <a:rPr lang="en-US" dirty="0" smtClean="0">
                          <a:latin typeface="Times"/>
                          <a:cs typeface="Times"/>
                        </a:rPr>
                        <a:t>Stock</a:t>
                      </a:r>
                      <a:r>
                        <a:rPr lang="en-US" baseline="0" dirty="0" smtClean="0">
                          <a:latin typeface="Times"/>
                          <a:cs typeface="Times"/>
                        </a:rPr>
                        <a:t> Symbol</a:t>
                      </a:r>
                      <a:endParaRPr lang="en-US" dirty="0">
                        <a:latin typeface="Times"/>
                        <a:cs typeface="Times"/>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r>
                        <a:rPr lang="en-US" dirty="0" smtClean="0">
                          <a:latin typeface="Times"/>
                          <a:cs typeface="Times"/>
                        </a:rPr>
                        <a:t>PWT</a:t>
                      </a:r>
                      <a:endParaRPr lang="en-US" dirty="0">
                        <a:latin typeface="Times"/>
                        <a:cs typeface="Times"/>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Times"/>
                          <a:cs typeface="Times"/>
                        </a:rPr>
                        <a:t>PWE</a:t>
                      </a:r>
                      <a:endParaRPr lang="en-US" dirty="0">
                        <a:latin typeface="Times"/>
                        <a:cs typeface="Times"/>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370840">
                <a:tc>
                  <a:txBody>
                    <a:bodyPr/>
                    <a:lstStyle/>
                    <a:p>
                      <a:pPr marL="285750" indent="-285750">
                        <a:buFont typeface="Arial"/>
                        <a:buChar char="•"/>
                      </a:pPr>
                      <a:r>
                        <a:rPr lang="en-US" dirty="0" smtClean="0">
                          <a:latin typeface="Times"/>
                          <a:cs typeface="Times"/>
                        </a:rPr>
                        <a:t>Share Price</a:t>
                      </a:r>
                      <a:endParaRPr lang="en-US" dirty="0">
                        <a:latin typeface="Times"/>
                        <a:cs typeface="Time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dirty="0" smtClean="0">
                          <a:latin typeface="Times"/>
                          <a:cs typeface="Times"/>
                        </a:rPr>
                        <a:t>CDN $21.85</a:t>
                      </a:r>
                      <a:endParaRPr lang="en-US" dirty="0">
                        <a:latin typeface="Times"/>
                        <a:cs typeface="Time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Times"/>
                          <a:cs typeface="Times"/>
                        </a:rPr>
                        <a:t>US $21.76</a:t>
                      </a:r>
                      <a:endParaRPr lang="en-US" dirty="0">
                        <a:latin typeface="Times"/>
                        <a:cs typeface="Time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pPr marL="285750" indent="-285750">
                        <a:buFont typeface="Arial"/>
                        <a:buChar char="•"/>
                      </a:pPr>
                      <a:r>
                        <a:rPr lang="en-US" dirty="0" err="1" smtClean="0">
                          <a:latin typeface="Times"/>
                          <a:cs typeface="Times"/>
                        </a:rPr>
                        <a:t>Avg</a:t>
                      </a:r>
                      <a:r>
                        <a:rPr lang="en-US" dirty="0" smtClean="0">
                          <a:latin typeface="Times"/>
                          <a:cs typeface="Times"/>
                        </a:rPr>
                        <a:t> Daily </a:t>
                      </a:r>
                      <a:r>
                        <a:rPr lang="en-US" dirty="0" err="1" smtClean="0">
                          <a:latin typeface="Times"/>
                          <a:cs typeface="Times"/>
                        </a:rPr>
                        <a:t>Vol</a:t>
                      </a:r>
                      <a:r>
                        <a:rPr lang="en-US" dirty="0" smtClean="0">
                          <a:latin typeface="Times"/>
                          <a:cs typeface="Times"/>
                        </a:rPr>
                        <a:t> (6mo))</a:t>
                      </a:r>
                      <a:endParaRPr lang="en-US" dirty="0">
                        <a:latin typeface="Times"/>
                        <a:cs typeface="Times"/>
                      </a:endParaRPr>
                    </a:p>
                  </a:txBody>
                  <a:tcPr>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dirty="0" smtClean="0">
                          <a:latin typeface="Times"/>
                          <a:cs typeface="Times"/>
                        </a:rPr>
                        <a:t>1.4 M</a:t>
                      </a:r>
                      <a:endParaRPr lang="en-US" dirty="0">
                        <a:latin typeface="Times"/>
                        <a:cs typeface="Times"/>
                      </a:endParaRP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r>
                        <a:rPr lang="en-US" dirty="0" smtClean="0">
                          <a:latin typeface="Times"/>
                          <a:cs typeface="Times"/>
                        </a:rPr>
                        <a:t>2.3 M</a:t>
                      </a:r>
                      <a:endParaRPr lang="en-US" dirty="0">
                        <a:latin typeface="Times"/>
                        <a:cs typeface="Times"/>
                      </a:endParaRPr>
                    </a:p>
                  </a:txBody>
                  <a:tcPr>
                    <a:lnL>
                      <a:noFill/>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pPr marL="285750" indent="-285750">
                        <a:buFont typeface="Arial"/>
                        <a:buChar char="•"/>
                      </a:pPr>
                      <a:r>
                        <a:rPr lang="en-US" dirty="0" err="1" smtClean="0">
                          <a:latin typeface="Times"/>
                          <a:cs typeface="Times"/>
                        </a:rPr>
                        <a:t>Avg</a:t>
                      </a:r>
                      <a:r>
                        <a:rPr lang="en-US" dirty="0" smtClean="0">
                          <a:latin typeface="Times"/>
                          <a:cs typeface="Times"/>
                        </a:rPr>
                        <a:t> Daily Traded Value</a:t>
                      </a:r>
                      <a:endParaRPr lang="en-US" dirty="0">
                        <a:latin typeface="Times"/>
                        <a:cs typeface="Times"/>
                      </a:endParaRPr>
                    </a:p>
                  </a:txBody>
                  <a:tcPr>
                    <a:lnL w="12700" cap="flat" cmpd="sng" algn="ctr">
                      <a:no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Times"/>
                          <a:cs typeface="Times"/>
                        </a:rPr>
                        <a:t>CDN $27 M</a:t>
                      </a:r>
                      <a:endParaRPr lang="en-US" dirty="0">
                        <a:latin typeface="Times"/>
                        <a:cs typeface="Times"/>
                      </a:endParaRPr>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Times"/>
                          <a:cs typeface="Times"/>
                        </a:rPr>
                        <a:t>US $42 M</a:t>
                      </a:r>
                      <a:endParaRPr lang="en-US" dirty="0">
                        <a:latin typeface="Times"/>
                        <a:cs typeface="Times"/>
                      </a:endParaRPr>
                    </a:p>
                  </a:txBody>
                  <a:tcPr>
                    <a:lnL>
                      <a:noFill/>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a:xfrm>
            <a:off x="-97684" y="530357"/>
            <a:ext cx="3307330" cy="642010"/>
          </a:xfrm>
        </p:spPr>
        <p:txBody>
          <a:bodyPr>
            <a:normAutofit fontScale="90000"/>
          </a:bodyPr>
          <a:lstStyle/>
          <a:p>
            <a:r>
              <a:rPr lang="en-US" sz="3200" b="1" i="1" dirty="0">
                <a:solidFill>
                  <a:schemeClr val="tx2"/>
                </a:solidFill>
              </a:rPr>
              <a:t>Corporate</a:t>
            </a:r>
            <a:r>
              <a:rPr lang="en-US" dirty="0" smtClean="0"/>
              <a:t> </a:t>
            </a:r>
            <a:r>
              <a:rPr lang="en-US" sz="3200" b="1" i="1" dirty="0">
                <a:solidFill>
                  <a:schemeClr val="tx2"/>
                </a:solidFill>
              </a:rPr>
              <a:t>Profile</a:t>
            </a:r>
          </a:p>
        </p:txBody>
      </p:sp>
      <p:cxnSp>
        <p:nvCxnSpPr>
          <p:cNvPr id="10" name="Straight Connector 9"/>
          <p:cNvCxnSpPr/>
          <p:nvPr/>
        </p:nvCxnSpPr>
        <p:spPr>
          <a:xfrm flipH="1">
            <a:off x="0" y="1172367"/>
            <a:ext cx="2818906"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cstate="print"/>
          <a:stretch>
            <a:fillRect/>
          </a:stretch>
        </p:blipFill>
        <p:spPr>
          <a:xfrm>
            <a:off x="7603067" y="6112925"/>
            <a:ext cx="1540930" cy="724846"/>
          </a:xfrm>
          <a:prstGeom prst="rect">
            <a:avLst/>
          </a:prstGeom>
          <a:effectLst/>
        </p:spPr>
      </p:pic>
    </p:spTree>
    <p:extLst>
      <p:ext uri="{BB962C8B-B14F-4D97-AF65-F5344CB8AC3E}">
        <p14:creationId xmlns:p14="http://schemas.microsoft.com/office/powerpoint/2010/main" val="3893341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appp.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7" r="370"/>
          <a:stretch/>
        </p:blipFill>
        <p:spPr>
          <a:xfrm>
            <a:off x="0" y="0"/>
            <a:ext cx="9144000" cy="6858000"/>
          </a:xfrm>
        </p:spPr>
      </p:pic>
      <p:sp>
        <p:nvSpPr>
          <p:cNvPr id="7" name="TextBox 6"/>
          <p:cNvSpPr txBox="1"/>
          <p:nvPr/>
        </p:nvSpPr>
        <p:spPr>
          <a:xfrm>
            <a:off x="134472" y="463176"/>
            <a:ext cx="3287059" cy="461665"/>
          </a:xfrm>
          <a:prstGeom prst="rect">
            <a:avLst/>
          </a:prstGeom>
          <a:noFill/>
        </p:spPr>
        <p:txBody>
          <a:bodyPr wrap="square" rtlCol="0">
            <a:spAutoFit/>
          </a:bodyPr>
          <a:lstStyle/>
          <a:p>
            <a:r>
              <a:rPr lang="en-US" sz="2400" b="1" i="1" dirty="0" smtClean="0"/>
              <a:t>Corporate</a:t>
            </a:r>
            <a:r>
              <a:rPr lang="en-US" sz="2400" b="1" i="1" dirty="0"/>
              <a:t> Profile</a:t>
            </a:r>
          </a:p>
        </p:txBody>
      </p:sp>
      <p:sp>
        <p:nvSpPr>
          <p:cNvPr id="8" name="TextBox 7"/>
          <p:cNvSpPr txBox="1"/>
          <p:nvPr/>
        </p:nvSpPr>
        <p:spPr>
          <a:xfrm>
            <a:off x="89649" y="20641"/>
            <a:ext cx="3137649" cy="369332"/>
          </a:xfrm>
          <a:prstGeom prst="rect">
            <a:avLst/>
          </a:prstGeom>
          <a:noFill/>
        </p:spPr>
        <p:txBody>
          <a:bodyPr wrap="square" rtlCol="0">
            <a:spAutoFit/>
          </a:bodyPr>
          <a:lstStyle/>
          <a:p>
            <a:r>
              <a:rPr lang="en-US" b="1" dirty="0" smtClean="0"/>
              <a:t>PENN WEST</a:t>
            </a:r>
            <a:endParaRPr lang="en-US" b="1" dirty="0"/>
          </a:p>
        </p:txBody>
      </p:sp>
      <p:pic>
        <p:nvPicPr>
          <p:cNvPr id="9" name="Picture 8"/>
          <p:cNvPicPr>
            <a:picLocks noChangeAspect="1"/>
          </p:cNvPicPr>
          <p:nvPr/>
        </p:nvPicPr>
        <p:blipFill>
          <a:blip r:embed="rId3" cstate="print"/>
          <a:stretch>
            <a:fillRect/>
          </a:stretch>
        </p:blipFill>
        <p:spPr>
          <a:xfrm>
            <a:off x="7603067" y="6112925"/>
            <a:ext cx="1540930" cy="724846"/>
          </a:xfrm>
          <a:prstGeom prst="rect">
            <a:avLst/>
          </a:prstGeom>
          <a:effectLst/>
        </p:spPr>
      </p:pic>
    </p:spTree>
    <p:extLst>
      <p:ext uri="{BB962C8B-B14F-4D97-AF65-F5344CB8AC3E}">
        <p14:creationId xmlns:p14="http://schemas.microsoft.com/office/powerpoint/2010/main" val="1305795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73" y="274638"/>
            <a:ext cx="8516427" cy="1143000"/>
          </a:xfrm>
        </p:spPr>
        <p:txBody>
          <a:bodyPr/>
          <a:lstStyle/>
          <a:p>
            <a:pPr algn="l"/>
            <a:r>
              <a:rPr lang="en-US" sz="2900" b="1" i="1" dirty="0" smtClean="0">
                <a:solidFill>
                  <a:schemeClr val="tx2"/>
                </a:solidFill>
              </a:rPr>
              <a:t>Management</a:t>
            </a:r>
            <a:r>
              <a:rPr lang="en-US" dirty="0" smtClean="0"/>
              <a:t> </a:t>
            </a:r>
            <a:endParaRPr lang="en-US" dirty="0"/>
          </a:p>
        </p:txBody>
      </p:sp>
      <p:cxnSp>
        <p:nvCxnSpPr>
          <p:cNvPr id="5" name="Straight Connector 4"/>
          <p:cNvCxnSpPr/>
          <p:nvPr/>
        </p:nvCxnSpPr>
        <p:spPr>
          <a:xfrm flipH="1">
            <a:off x="1" y="1172367"/>
            <a:ext cx="2307780"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cstate="print"/>
          <a:stretch>
            <a:fillRect/>
          </a:stretch>
        </p:blipFill>
        <p:spPr>
          <a:xfrm>
            <a:off x="108437" y="1316546"/>
            <a:ext cx="1905063" cy="1688427"/>
          </a:xfrm>
          <a:prstGeom prst="rect">
            <a:avLst/>
          </a:prstGeom>
          <a:ln>
            <a:noFill/>
          </a:ln>
          <a:effectLst>
            <a:softEdge rad="112500"/>
          </a:effectLst>
        </p:spPr>
      </p:pic>
      <p:sp>
        <p:nvSpPr>
          <p:cNvPr id="10" name="Rectangle 9"/>
          <p:cNvSpPr/>
          <p:nvPr/>
        </p:nvSpPr>
        <p:spPr>
          <a:xfrm>
            <a:off x="2285999" y="1466626"/>
            <a:ext cx="5960627" cy="1862048"/>
          </a:xfrm>
          <a:prstGeom prst="rect">
            <a:avLst/>
          </a:prstGeom>
        </p:spPr>
        <p:txBody>
          <a:bodyPr wrap="square">
            <a:spAutoFit/>
          </a:bodyPr>
          <a:lstStyle/>
          <a:p>
            <a:r>
              <a:rPr lang="en-US" sz="1900" b="1" u="sng" dirty="0"/>
              <a:t>Murray </a:t>
            </a:r>
            <a:r>
              <a:rPr lang="en-US" sz="1900" b="1" u="sng" dirty="0" err="1"/>
              <a:t>R.Nunns</a:t>
            </a:r>
            <a:endParaRPr lang="en-US" sz="1900" b="1" u="sng" dirty="0"/>
          </a:p>
          <a:p>
            <a:pPr marL="342900" indent="-342900">
              <a:buFont typeface="Arial"/>
              <a:buChar char="•"/>
            </a:pPr>
            <a:r>
              <a:rPr lang="en-US" sz="1900" dirty="0">
                <a:latin typeface="Times"/>
                <a:cs typeface="Times"/>
              </a:rPr>
              <a:t>President &amp; CEO since 2008</a:t>
            </a:r>
          </a:p>
          <a:p>
            <a:pPr marL="342900" indent="-342900">
              <a:buFont typeface="Arial"/>
              <a:buChar char="•"/>
            </a:pPr>
            <a:r>
              <a:rPr lang="en-US" sz="1900" dirty="0">
                <a:latin typeface="Times"/>
                <a:cs typeface="Times"/>
              </a:rPr>
              <a:t>Professional Geologist </a:t>
            </a:r>
          </a:p>
          <a:p>
            <a:pPr marL="342900" indent="-342900">
              <a:buFont typeface="Arial"/>
              <a:buChar char="•"/>
            </a:pPr>
            <a:r>
              <a:rPr lang="en-US" sz="1900" dirty="0">
                <a:latin typeface="Times"/>
                <a:cs typeface="Times"/>
              </a:rPr>
              <a:t>The member of the board of </a:t>
            </a:r>
            <a:r>
              <a:rPr lang="en-US" sz="1900" dirty="0" smtClean="0">
                <a:latin typeface="Times"/>
                <a:cs typeface="Times"/>
              </a:rPr>
              <a:t>director from </a:t>
            </a:r>
            <a:r>
              <a:rPr lang="en-US" sz="1900" dirty="0">
                <a:latin typeface="Times"/>
                <a:cs typeface="Times"/>
              </a:rPr>
              <a:t>2005 to </a:t>
            </a:r>
            <a:r>
              <a:rPr lang="en-US" sz="1900" dirty="0" smtClean="0">
                <a:latin typeface="Times"/>
                <a:cs typeface="Times"/>
              </a:rPr>
              <a:t>2008</a:t>
            </a:r>
          </a:p>
          <a:p>
            <a:pPr marL="342900" lvl="0" indent="-342900">
              <a:buFont typeface="Arial"/>
              <a:buChar char="•"/>
            </a:pPr>
            <a:r>
              <a:rPr lang="en-CA" sz="2000" dirty="0" smtClean="0"/>
              <a:t>Compensation: $</a:t>
            </a:r>
            <a:r>
              <a:rPr lang="en-CA" sz="2000" dirty="0"/>
              <a:t>1,820,327</a:t>
            </a:r>
          </a:p>
          <a:p>
            <a:pPr marL="342900" indent="-342900">
              <a:buFont typeface="Arial"/>
              <a:buChar char="•"/>
            </a:pPr>
            <a:endParaRPr lang="en-US" sz="1900" dirty="0">
              <a:latin typeface="Times"/>
              <a:cs typeface="Times"/>
            </a:endParaRPr>
          </a:p>
        </p:txBody>
      </p:sp>
      <p:pic>
        <p:nvPicPr>
          <p:cNvPr id="11" name="Picture 10"/>
          <p:cNvPicPr>
            <a:picLocks noChangeAspect="1"/>
          </p:cNvPicPr>
          <p:nvPr/>
        </p:nvPicPr>
        <p:blipFill>
          <a:blip r:embed="rId3" cstate="print"/>
          <a:stretch>
            <a:fillRect/>
          </a:stretch>
        </p:blipFill>
        <p:spPr>
          <a:xfrm>
            <a:off x="170374" y="3004973"/>
            <a:ext cx="1843126" cy="1587500"/>
          </a:xfrm>
          <a:prstGeom prst="rect">
            <a:avLst/>
          </a:prstGeom>
        </p:spPr>
      </p:pic>
      <p:sp>
        <p:nvSpPr>
          <p:cNvPr id="12" name="TextBox 11"/>
          <p:cNvSpPr txBox="1"/>
          <p:nvPr/>
        </p:nvSpPr>
        <p:spPr>
          <a:xfrm>
            <a:off x="2286000" y="3299275"/>
            <a:ext cx="5752252" cy="1261884"/>
          </a:xfrm>
          <a:prstGeom prst="rect">
            <a:avLst/>
          </a:prstGeom>
          <a:noFill/>
        </p:spPr>
        <p:txBody>
          <a:bodyPr wrap="square" rtlCol="0">
            <a:spAutoFit/>
          </a:bodyPr>
          <a:lstStyle/>
          <a:p>
            <a:r>
              <a:rPr lang="en-US" sz="1900" b="1" u="sng" dirty="0" smtClean="0"/>
              <a:t>Hilary </a:t>
            </a:r>
            <a:r>
              <a:rPr lang="en-US" sz="1900" b="1" u="sng" dirty="0" err="1" smtClean="0"/>
              <a:t>Foulkes</a:t>
            </a:r>
            <a:endParaRPr lang="en-US" sz="1900" b="1" u="sng" dirty="0" smtClean="0"/>
          </a:p>
          <a:p>
            <a:pPr marL="342900" indent="-342900">
              <a:buFont typeface="Arial"/>
              <a:buChar char="•"/>
            </a:pPr>
            <a:r>
              <a:rPr lang="en-US" sz="1900" dirty="0">
                <a:latin typeface="Times"/>
                <a:cs typeface="Times"/>
              </a:rPr>
              <a:t>Executive Vice President &amp; Chief Operating Officer</a:t>
            </a:r>
          </a:p>
          <a:p>
            <a:pPr marL="342900" indent="-342900">
              <a:buFont typeface="Arial"/>
              <a:buChar char="•"/>
            </a:pPr>
            <a:r>
              <a:rPr lang="en-US" sz="1900" dirty="0">
                <a:latin typeface="Times"/>
                <a:cs typeface="Times"/>
              </a:rPr>
              <a:t>Over 30 years of oil and gas industry </a:t>
            </a:r>
            <a:r>
              <a:rPr lang="en-US" sz="1900" dirty="0" smtClean="0">
                <a:latin typeface="Times"/>
                <a:cs typeface="Times"/>
              </a:rPr>
              <a:t>experience</a:t>
            </a:r>
            <a:endParaRPr lang="en-US" sz="1900" dirty="0">
              <a:latin typeface="Times"/>
              <a:cs typeface="Times"/>
            </a:endParaRPr>
          </a:p>
          <a:p>
            <a:pPr marL="342900" indent="-342900">
              <a:buFont typeface="Arial"/>
              <a:buChar char="•"/>
            </a:pPr>
            <a:r>
              <a:rPr lang="en-US" sz="1900" dirty="0" smtClean="0">
                <a:latin typeface="Times"/>
                <a:cs typeface="Times"/>
              </a:rPr>
              <a:t>Compensation: $131,293</a:t>
            </a:r>
            <a:endParaRPr lang="en-US" sz="1900" dirty="0">
              <a:latin typeface="Times"/>
              <a:cs typeface="Times"/>
            </a:endParaRPr>
          </a:p>
        </p:txBody>
      </p:sp>
      <p:pic>
        <p:nvPicPr>
          <p:cNvPr id="13" name="Picture 12"/>
          <p:cNvPicPr>
            <a:picLocks noChangeAspect="1"/>
          </p:cNvPicPr>
          <p:nvPr/>
        </p:nvPicPr>
        <p:blipFill>
          <a:blip r:embed="rId4" cstate="print"/>
          <a:stretch>
            <a:fillRect/>
          </a:stretch>
        </p:blipFill>
        <p:spPr>
          <a:xfrm>
            <a:off x="170374" y="4859395"/>
            <a:ext cx="1843125" cy="1587500"/>
          </a:xfrm>
          <a:prstGeom prst="rect">
            <a:avLst/>
          </a:prstGeom>
        </p:spPr>
      </p:pic>
      <p:sp>
        <p:nvSpPr>
          <p:cNvPr id="14" name="TextBox 13"/>
          <p:cNvSpPr txBox="1"/>
          <p:nvPr/>
        </p:nvSpPr>
        <p:spPr>
          <a:xfrm>
            <a:off x="2286000" y="5003126"/>
            <a:ext cx="6598966" cy="1554272"/>
          </a:xfrm>
          <a:prstGeom prst="rect">
            <a:avLst/>
          </a:prstGeom>
          <a:noFill/>
        </p:spPr>
        <p:txBody>
          <a:bodyPr wrap="square" rtlCol="0">
            <a:spAutoFit/>
          </a:bodyPr>
          <a:lstStyle/>
          <a:p>
            <a:r>
              <a:rPr lang="en-US" sz="1900" b="1" u="sng" dirty="0" smtClean="0"/>
              <a:t>Todd </a:t>
            </a:r>
            <a:r>
              <a:rPr lang="en-US" sz="1900" b="1" u="sng" dirty="0" err="1" smtClean="0"/>
              <a:t>Takeyasu</a:t>
            </a:r>
            <a:endParaRPr lang="en-US" sz="1900" b="1" u="sng" dirty="0"/>
          </a:p>
          <a:p>
            <a:pPr marL="342900" indent="-342900">
              <a:buFont typeface="Arial"/>
              <a:buChar char="•"/>
            </a:pPr>
            <a:r>
              <a:rPr lang="en-US" sz="1900" dirty="0" smtClean="0">
                <a:latin typeface="Times"/>
                <a:cs typeface="Times"/>
              </a:rPr>
              <a:t>Executive </a:t>
            </a:r>
            <a:r>
              <a:rPr lang="en-US" sz="1900" dirty="0">
                <a:latin typeface="Times"/>
                <a:cs typeface="Times"/>
              </a:rPr>
              <a:t>Vice President &amp; Chief Financial Officer</a:t>
            </a:r>
          </a:p>
          <a:p>
            <a:pPr marL="342900" indent="-342900">
              <a:buFont typeface="Arial"/>
              <a:buChar char="•"/>
            </a:pPr>
            <a:r>
              <a:rPr lang="en-US" sz="1900" dirty="0">
                <a:latin typeface="Times"/>
                <a:cs typeface="Times"/>
              </a:rPr>
              <a:t>Chartered accountant with more than 25 years of experience</a:t>
            </a:r>
          </a:p>
          <a:p>
            <a:pPr marL="342900" indent="-342900">
              <a:buFont typeface="Arial"/>
              <a:buChar char="•"/>
            </a:pPr>
            <a:r>
              <a:rPr lang="en-US" sz="1900" dirty="0">
                <a:latin typeface="Times"/>
                <a:cs typeface="Times"/>
              </a:rPr>
              <a:t>Has been with Penn West since </a:t>
            </a:r>
            <a:r>
              <a:rPr lang="en-US" sz="1900" dirty="0" smtClean="0">
                <a:latin typeface="Times"/>
                <a:cs typeface="Times"/>
              </a:rPr>
              <a:t>1994</a:t>
            </a:r>
          </a:p>
          <a:p>
            <a:pPr marL="342900" indent="-342900">
              <a:buFont typeface="Arial"/>
              <a:buChar char="•"/>
            </a:pPr>
            <a:r>
              <a:rPr lang="en-US" sz="1900" dirty="0" smtClean="0">
                <a:latin typeface="Times"/>
                <a:cs typeface="Times"/>
              </a:rPr>
              <a:t>$1,320,297</a:t>
            </a:r>
            <a:endParaRPr lang="en-US" sz="1900" dirty="0">
              <a:latin typeface="Times"/>
              <a:cs typeface="Times"/>
            </a:endParaRPr>
          </a:p>
        </p:txBody>
      </p:sp>
      <p:pic>
        <p:nvPicPr>
          <p:cNvPr id="15" name="Picture 14"/>
          <p:cNvPicPr>
            <a:picLocks noChangeAspect="1"/>
          </p:cNvPicPr>
          <p:nvPr/>
        </p:nvPicPr>
        <p:blipFill>
          <a:blip r:embed="rId5" cstate="print"/>
          <a:stretch>
            <a:fillRect/>
          </a:stretch>
        </p:blipFill>
        <p:spPr>
          <a:xfrm>
            <a:off x="7603067" y="6112925"/>
            <a:ext cx="1540930" cy="724846"/>
          </a:xfrm>
          <a:prstGeom prst="rect">
            <a:avLst/>
          </a:prstGeom>
          <a:effectLst/>
        </p:spPr>
      </p:pic>
    </p:spTree>
    <p:extLst>
      <p:ext uri="{BB962C8B-B14F-4D97-AF65-F5344CB8AC3E}">
        <p14:creationId xmlns:p14="http://schemas.microsoft.com/office/powerpoint/2010/main" val="1007871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istorical prices.jpg"/>
          <p:cNvPicPr>
            <a:picLocks noGrp="1" noChangeAspect="1"/>
          </p:cNvPicPr>
          <p:nvPr>
            <p:ph idx="1"/>
          </p:nvPr>
        </p:nvPicPr>
        <p:blipFill>
          <a:blip r:embed="rId3" cstate="print">
            <a:extLst>
              <a:ext uri="{28A0092B-C50C-407E-A947-70E740481C1C}">
                <a14:useLocalDpi xmlns:a14="http://schemas.microsoft.com/office/drawing/2010/main" val="0"/>
              </a:ext>
            </a:extLst>
          </a:blip>
          <a:srcRect t="4322" b="4322"/>
          <a:stretch>
            <a:fillRect/>
          </a:stretch>
        </p:blipFill>
        <p:spPr/>
      </p:pic>
      <p:sp>
        <p:nvSpPr>
          <p:cNvPr id="2" name="TextBox 1"/>
          <p:cNvSpPr txBox="1"/>
          <p:nvPr/>
        </p:nvSpPr>
        <p:spPr>
          <a:xfrm>
            <a:off x="78442" y="655959"/>
            <a:ext cx="2824194" cy="538609"/>
          </a:xfrm>
          <a:prstGeom prst="rect">
            <a:avLst/>
          </a:prstGeom>
          <a:noFill/>
        </p:spPr>
        <p:txBody>
          <a:bodyPr wrap="square" rtlCol="0">
            <a:spAutoFit/>
          </a:bodyPr>
          <a:lstStyle/>
          <a:p>
            <a:r>
              <a:rPr lang="en-US" sz="2900" b="1" i="1" dirty="0">
                <a:solidFill>
                  <a:schemeClr val="tx2"/>
                </a:solidFill>
                <a:latin typeface="+mj-lt"/>
                <a:ea typeface="+mj-ea"/>
                <a:cs typeface="+mj-cs"/>
              </a:rPr>
              <a:t>Historical</a:t>
            </a:r>
            <a:r>
              <a:rPr lang="en-US" dirty="0" smtClean="0"/>
              <a:t> </a:t>
            </a:r>
            <a:r>
              <a:rPr lang="en-US" sz="2900" b="1" i="1" dirty="0">
                <a:solidFill>
                  <a:schemeClr val="tx2"/>
                </a:solidFill>
                <a:latin typeface="+mj-lt"/>
                <a:ea typeface="+mj-ea"/>
                <a:cs typeface="+mj-cs"/>
              </a:rPr>
              <a:t>Prices</a:t>
            </a:r>
            <a:r>
              <a:rPr lang="en-US" dirty="0" smtClean="0"/>
              <a:t> </a:t>
            </a:r>
            <a:endParaRPr lang="en-US" dirty="0"/>
          </a:p>
        </p:txBody>
      </p:sp>
      <p:cxnSp>
        <p:nvCxnSpPr>
          <p:cNvPr id="4" name="Straight Connector 3"/>
          <p:cNvCxnSpPr/>
          <p:nvPr/>
        </p:nvCxnSpPr>
        <p:spPr>
          <a:xfrm flipH="1">
            <a:off x="0" y="1194568"/>
            <a:ext cx="2553761"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cstate="print"/>
          <a:stretch>
            <a:fillRect/>
          </a:stretch>
        </p:blipFill>
        <p:spPr>
          <a:xfrm>
            <a:off x="7603067" y="6112925"/>
            <a:ext cx="1540930" cy="724846"/>
          </a:xfrm>
          <a:prstGeom prst="rect">
            <a:avLst/>
          </a:prstGeom>
          <a:effectLst/>
        </p:spPr>
      </p:pic>
    </p:spTree>
    <p:extLst>
      <p:ext uri="{BB962C8B-B14F-4D97-AF65-F5344CB8AC3E}">
        <p14:creationId xmlns:p14="http://schemas.microsoft.com/office/powerpoint/2010/main" val="257301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621" y="344423"/>
            <a:ext cx="8608359" cy="845950"/>
          </a:xfrm>
        </p:spPr>
        <p:txBody>
          <a:bodyPr/>
          <a:lstStyle/>
          <a:p>
            <a:pPr algn="l"/>
            <a:r>
              <a:rPr lang="en-US" sz="2900" b="1" i="1" dirty="0" smtClean="0">
                <a:solidFill>
                  <a:schemeClr val="tx2"/>
                </a:solidFill>
              </a:rPr>
              <a:t>STRATEGY</a:t>
            </a:r>
            <a:r>
              <a:rPr lang="en-US" sz="2900" b="1" i="1" dirty="0">
                <a:solidFill>
                  <a:schemeClr val="tx2"/>
                </a:solidFill>
              </a:rPr>
              <a:t>-</a:t>
            </a:r>
            <a:r>
              <a:rPr lang="en-US" sz="2900" b="1" i="1" dirty="0" smtClean="0">
                <a:solidFill>
                  <a:schemeClr val="tx2"/>
                </a:solidFill>
              </a:rPr>
              <a:t>2011</a:t>
            </a:r>
            <a:r>
              <a:rPr lang="en-US" b="1" i="1" dirty="0" smtClean="0"/>
              <a:t> </a:t>
            </a:r>
            <a:r>
              <a:rPr lang="en-US" sz="2900" b="1" i="1" dirty="0">
                <a:solidFill>
                  <a:schemeClr val="tx2"/>
                </a:solidFill>
              </a:rPr>
              <a:t>CAPITAL</a:t>
            </a:r>
            <a:r>
              <a:rPr lang="en-US" b="1" i="1" dirty="0"/>
              <a:t> </a:t>
            </a:r>
            <a:r>
              <a:rPr lang="en-US" sz="2900" b="1" i="1" dirty="0">
                <a:solidFill>
                  <a:schemeClr val="tx2"/>
                </a:solidFill>
              </a:rPr>
              <a:t>FOCUS</a:t>
            </a:r>
          </a:p>
        </p:txBody>
      </p:sp>
      <p:pic>
        <p:nvPicPr>
          <p:cNvPr id="4" name="Content Placeholder 3"/>
          <p:cNvPicPr>
            <a:picLocks noGrp="1" noChangeAspect="1"/>
          </p:cNvPicPr>
          <p:nvPr>
            <p:ph idx="1"/>
          </p:nvPr>
        </p:nvPicPr>
        <p:blipFill>
          <a:blip r:embed="rId3" cstate="print"/>
          <a:srcRect l="-26494" r="-26494"/>
          <a:stretch>
            <a:fillRect/>
          </a:stretch>
        </p:blipFill>
        <p:spPr>
          <a:xfrm>
            <a:off x="-1046875" y="1120588"/>
            <a:ext cx="10712824" cy="5543178"/>
          </a:xfrm>
        </p:spPr>
      </p:pic>
      <p:cxnSp>
        <p:nvCxnSpPr>
          <p:cNvPr id="8" name="Straight Connector 7"/>
          <p:cNvCxnSpPr/>
          <p:nvPr/>
        </p:nvCxnSpPr>
        <p:spPr>
          <a:xfrm flipH="1">
            <a:off x="0" y="1060714"/>
            <a:ext cx="5037747"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cstate="print"/>
          <a:stretch>
            <a:fillRect/>
          </a:stretch>
        </p:blipFill>
        <p:spPr>
          <a:xfrm>
            <a:off x="7603067" y="6112925"/>
            <a:ext cx="1540930" cy="724846"/>
          </a:xfrm>
          <a:prstGeom prst="rect">
            <a:avLst/>
          </a:prstGeom>
          <a:effectLst/>
        </p:spPr>
      </p:pic>
    </p:spTree>
    <p:extLst>
      <p:ext uri="{BB962C8B-B14F-4D97-AF65-F5344CB8AC3E}">
        <p14:creationId xmlns:p14="http://schemas.microsoft.com/office/powerpoint/2010/main" val="20148897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rcRect l="-15705" r="-15705"/>
          <a:stretch>
            <a:fillRect/>
          </a:stretch>
        </p:blipFill>
        <p:spPr>
          <a:xfrm>
            <a:off x="-1359647" y="1180354"/>
            <a:ext cx="11908118" cy="569258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stretch>
            <a:fillRect/>
          </a:stretch>
        </p:blipFill>
        <p:spPr>
          <a:xfrm>
            <a:off x="6287" y="-93224"/>
            <a:ext cx="1177078" cy="814738"/>
          </a:xfrm>
          <a:prstGeom prst="rect">
            <a:avLst/>
          </a:prstGeom>
          <a:effectLst>
            <a:reflection blurRad="6350" stA="50000" endA="275" endPos="40000" dist="101600" dir="5400000" sy="-100000" algn="bl" rotWithShape="0"/>
          </a:effectLst>
        </p:spPr>
      </p:pic>
      <p:sp>
        <p:nvSpPr>
          <p:cNvPr id="3" name="Title 2"/>
          <p:cNvSpPr>
            <a:spLocks noGrp="1"/>
          </p:cNvSpPr>
          <p:nvPr>
            <p:ph type="title"/>
          </p:nvPr>
        </p:nvSpPr>
        <p:spPr>
          <a:xfrm>
            <a:off x="0" y="274638"/>
            <a:ext cx="8686800" cy="1143000"/>
          </a:xfrm>
        </p:spPr>
        <p:txBody>
          <a:bodyPr/>
          <a:lstStyle/>
          <a:p>
            <a:pPr algn="l"/>
            <a:r>
              <a:rPr lang="en-US" sz="2900" b="1" i="1" dirty="0">
                <a:solidFill>
                  <a:schemeClr val="tx2"/>
                </a:solidFill>
              </a:rPr>
              <a:t>Business</a:t>
            </a:r>
            <a:r>
              <a:rPr lang="en-US" dirty="0" smtClean="0"/>
              <a:t> </a:t>
            </a:r>
            <a:r>
              <a:rPr lang="en-US" sz="2900" b="1" i="1" dirty="0">
                <a:solidFill>
                  <a:schemeClr val="tx2"/>
                </a:solidFill>
              </a:rPr>
              <a:t>Opportunities</a:t>
            </a:r>
          </a:p>
        </p:txBody>
      </p:sp>
      <p:cxnSp>
        <p:nvCxnSpPr>
          <p:cNvPr id="7" name="Straight Connector 6"/>
          <p:cNvCxnSpPr/>
          <p:nvPr/>
        </p:nvCxnSpPr>
        <p:spPr>
          <a:xfrm flipH="1">
            <a:off x="0" y="1180354"/>
            <a:ext cx="40696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970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0005" y="147162"/>
            <a:ext cx="8382477" cy="57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2900" b="1" i="1" dirty="0" smtClean="0">
                <a:solidFill>
                  <a:schemeClr val="tx2"/>
                </a:solidFill>
                <a:latin typeface="+mj-lt"/>
                <a:ea typeface="+mj-ea"/>
                <a:cs typeface="+mj-cs"/>
              </a:rPr>
              <a:t> Main</a:t>
            </a:r>
            <a:r>
              <a:rPr lang="en-US" sz="3900" dirty="0" smtClean="0">
                <a:solidFill>
                  <a:srgbClr val="000000"/>
                </a:solidFill>
                <a:latin typeface="Arial" charset="0"/>
              </a:rPr>
              <a:t> </a:t>
            </a:r>
            <a:r>
              <a:rPr lang="en-US" sz="2900" b="1" i="1" dirty="0">
                <a:solidFill>
                  <a:schemeClr val="tx2"/>
                </a:solidFill>
                <a:latin typeface="+mj-lt"/>
                <a:ea typeface="+mj-ea"/>
                <a:cs typeface="+mj-cs"/>
              </a:rPr>
              <a:t>Trends</a:t>
            </a:r>
            <a:r>
              <a:rPr lang="en-US" sz="3900" dirty="0">
                <a:solidFill>
                  <a:srgbClr val="000000"/>
                </a:solidFill>
                <a:latin typeface="Arial" charset="0"/>
              </a:rPr>
              <a:t> </a:t>
            </a:r>
            <a:r>
              <a:rPr lang="en-US" sz="2900" b="1" i="1" dirty="0">
                <a:solidFill>
                  <a:schemeClr val="tx2"/>
                </a:solidFill>
                <a:latin typeface="+mj-lt"/>
                <a:ea typeface="+mj-ea"/>
                <a:cs typeface="+mj-cs"/>
              </a:rPr>
              <a:t>and</a:t>
            </a:r>
            <a:r>
              <a:rPr lang="en-US" sz="3900" dirty="0">
                <a:solidFill>
                  <a:srgbClr val="000000"/>
                </a:solidFill>
                <a:latin typeface="Arial" charset="0"/>
              </a:rPr>
              <a:t> </a:t>
            </a:r>
            <a:r>
              <a:rPr lang="en-US" sz="2900" b="1" i="1" dirty="0">
                <a:solidFill>
                  <a:schemeClr val="tx2"/>
                </a:solidFill>
                <a:latin typeface="+mj-lt"/>
                <a:ea typeface="+mj-ea"/>
                <a:cs typeface="+mj-cs"/>
              </a:rPr>
              <a:t>Developments</a:t>
            </a:r>
          </a:p>
        </p:txBody>
      </p:sp>
      <p:sp>
        <p:nvSpPr>
          <p:cNvPr id="4101" name="Text Box 5"/>
          <p:cNvSpPr txBox="1">
            <a:spLocks noChangeArrowheads="1"/>
          </p:cNvSpPr>
          <p:nvPr/>
        </p:nvSpPr>
        <p:spPr bwMode="auto">
          <a:xfrm>
            <a:off x="40005" y="998383"/>
            <a:ext cx="9045417" cy="532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pPr>
            <a:r>
              <a:rPr lang="en-US" sz="2600" dirty="0">
                <a:latin typeface="Times"/>
                <a:ea typeface="+mn-ea"/>
                <a:cs typeface="Times"/>
              </a:rPr>
              <a:t>A threefold increase in gas power generation over the next decade - rising energy use at the oil sands facilities</a:t>
            </a:r>
          </a:p>
          <a:p>
            <a:pPr>
              <a:lnSpc>
                <a:spcPct val="95000"/>
              </a:lnSpc>
            </a:pPr>
            <a:endParaRPr lang="en-US" sz="2600" dirty="0">
              <a:latin typeface="Times"/>
              <a:ea typeface="+mn-ea"/>
              <a:cs typeface="Times"/>
            </a:endParaRPr>
          </a:p>
          <a:p>
            <a:pPr lvl="1">
              <a:lnSpc>
                <a:spcPct val="95000"/>
              </a:lnSpc>
              <a:buClr>
                <a:srgbClr val="000000"/>
              </a:buClr>
              <a:buSzPct val="100000"/>
              <a:buFontTx/>
              <a:buChar char="•"/>
            </a:pPr>
            <a:r>
              <a:rPr lang="en-US" sz="2600" dirty="0">
                <a:latin typeface="Times"/>
                <a:ea typeface="+mn-ea"/>
                <a:cs typeface="Times"/>
              </a:rPr>
              <a:t> Driven by the needs of oil sands industry, Canadian gas demand could rise by average of 2.3% per annum</a:t>
            </a:r>
          </a:p>
          <a:p>
            <a:pPr>
              <a:lnSpc>
                <a:spcPct val="95000"/>
              </a:lnSpc>
            </a:pPr>
            <a:endParaRPr lang="en-US" sz="2600" dirty="0">
              <a:latin typeface="Times"/>
              <a:ea typeface="+mn-ea"/>
              <a:cs typeface="Times"/>
            </a:endParaRPr>
          </a:p>
          <a:p>
            <a:pPr lvl="1">
              <a:lnSpc>
                <a:spcPct val="95000"/>
              </a:lnSpc>
              <a:buClr>
                <a:srgbClr val="000000"/>
              </a:buClr>
              <a:buSzPct val="100000"/>
              <a:buFontTx/>
              <a:buChar char="•"/>
            </a:pPr>
            <a:r>
              <a:rPr lang="en-US" sz="2600" dirty="0" smtClean="0">
                <a:latin typeface="Times"/>
                <a:ea typeface="+mn-ea"/>
                <a:cs typeface="Times"/>
              </a:rPr>
              <a:t>Consumption </a:t>
            </a:r>
            <a:r>
              <a:rPr lang="en-US" sz="2600" dirty="0">
                <a:latin typeface="Times"/>
                <a:ea typeface="+mn-ea"/>
                <a:cs typeface="Times"/>
              </a:rPr>
              <a:t>of gas at least 110 billion cubic </a:t>
            </a:r>
            <a:r>
              <a:rPr lang="en-US" sz="2600" dirty="0" err="1">
                <a:latin typeface="Times"/>
                <a:ea typeface="+mn-ea"/>
                <a:cs typeface="Times"/>
              </a:rPr>
              <a:t>metres</a:t>
            </a:r>
            <a:r>
              <a:rPr lang="en-US" sz="2600" dirty="0">
                <a:latin typeface="Times"/>
                <a:ea typeface="+mn-ea"/>
                <a:cs typeface="Times"/>
              </a:rPr>
              <a:t> by 2020</a:t>
            </a:r>
          </a:p>
          <a:p>
            <a:pPr>
              <a:lnSpc>
                <a:spcPct val="95000"/>
              </a:lnSpc>
            </a:pPr>
            <a:endParaRPr lang="en-US" sz="2600" dirty="0">
              <a:latin typeface="Times"/>
              <a:ea typeface="+mn-ea"/>
              <a:cs typeface="Times"/>
            </a:endParaRPr>
          </a:p>
          <a:p>
            <a:pPr lvl="1">
              <a:lnSpc>
                <a:spcPct val="95000"/>
              </a:lnSpc>
              <a:buClr>
                <a:srgbClr val="000000"/>
              </a:buClr>
              <a:buSzPct val="100000"/>
              <a:buFontTx/>
              <a:buChar char="•"/>
            </a:pPr>
            <a:r>
              <a:rPr lang="en-US" sz="2600" dirty="0" smtClean="0">
                <a:latin typeface="Times"/>
                <a:ea typeface="+mn-ea"/>
                <a:cs typeface="Times"/>
              </a:rPr>
              <a:t>Overall </a:t>
            </a:r>
            <a:r>
              <a:rPr lang="en-US" sz="2600" dirty="0">
                <a:latin typeface="Times"/>
                <a:ea typeface="+mn-ea"/>
                <a:cs typeface="Times"/>
              </a:rPr>
              <a:t>Canadian gas production will be largely unchanged from the current level by 2020, with increasing risk of an appreciable decline over the next 2 - 3 years</a:t>
            </a:r>
          </a:p>
          <a:p>
            <a:pPr>
              <a:lnSpc>
                <a:spcPct val="95000"/>
              </a:lnSpc>
            </a:pPr>
            <a:endParaRPr lang="en-US" sz="2600" dirty="0">
              <a:latin typeface="Times"/>
              <a:ea typeface="+mn-ea"/>
              <a:cs typeface="Times"/>
            </a:endParaRPr>
          </a:p>
          <a:p>
            <a:pPr lvl="1">
              <a:lnSpc>
                <a:spcPct val="95000"/>
              </a:lnSpc>
              <a:buClr>
                <a:srgbClr val="000000"/>
              </a:buClr>
              <a:buSzPct val="100000"/>
              <a:buFontTx/>
              <a:buChar char="•"/>
            </a:pPr>
            <a:r>
              <a:rPr lang="en-US" sz="2600" dirty="0">
                <a:latin typeface="Times"/>
                <a:ea typeface="+mn-ea"/>
                <a:cs typeface="Times"/>
              </a:rPr>
              <a:t> CAPP forecast: Significant growth in Canadian crude oil production, driven largely by oil sands</a:t>
            </a:r>
          </a:p>
        </p:txBody>
      </p:sp>
      <p:cxnSp>
        <p:nvCxnSpPr>
          <p:cNvPr id="4" name="Straight Connector 3"/>
          <p:cNvCxnSpPr/>
          <p:nvPr/>
        </p:nvCxnSpPr>
        <p:spPr>
          <a:xfrm flipH="1">
            <a:off x="0" y="754887"/>
            <a:ext cx="509715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6322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serves.jpg"/>
          <p:cNvPicPr>
            <a:picLocks noGrp="1" noChangeAspect="1"/>
          </p:cNvPicPr>
          <p:nvPr>
            <p:ph idx="1"/>
          </p:nvPr>
        </p:nvPicPr>
        <p:blipFill>
          <a:blip r:embed="rId2" cstate="print">
            <a:extLst>
              <a:ext uri="{28A0092B-C50C-407E-A947-70E740481C1C}">
                <a14:useLocalDpi xmlns:a14="http://schemas.microsoft.com/office/drawing/2010/main" val="0"/>
              </a:ext>
            </a:extLst>
          </a:blip>
          <a:srcRect t="2059" b="2059"/>
          <a:stretch>
            <a:fillRect/>
          </a:stretch>
        </p:blipFill>
        <p:spPr>
          <a:xfrm>
            <a:off x="294522" y="1300579"/>
            <a:ext cx="8559558" cy="4843989"/>
          </a:xfrm>
        </p:spPr>
      </p:pic>
      <p:sp>
        <p:nvSpPr>
          <p:cNvPr id="3" name="Title 2"/>
          <p:cNvSpPr>
            <a:spLocks noGrp="1"/>
          </p:cNvSpPr>
          <p:nvPr>
            <p:ph type="title"/>
          </p:nvPr>
        </p:nvSpPr>
        <p:spPr>
          <a:xfrm>
            <a:off x="0" y="139174"/>
            <a:ext cx="8686800" cy="1143000"/>
          </a:xfrm>
        </p:spPr>
        <p:txBody>
          <a:bodyPr>
            <a:normAutofit/>
          </a:bodyPr>
          <a:lstStyle/>
          <a:p>
            <a:pPr algn="l"/>
            <a:r>
              <a:rPr lang="en-US" sz="3400" b="1" i="1" dirty="0">
                <a:solidFill>
                  <a:schemeClr val="tx2"/>
                </a:solidFill>
              </a:rPr>
              <a:t>Reserves</a:t>
            </a:r>
          </a:p>
        </p:txBody>
      </p:sp>
      <p:cxnSp>
        <p:nvCxnSpPr>
          <p:cNvPr id="7" name="Straight Connector 6"/>
          <p:cNvCxnSpPr/>
          <p:nvPr/>
        </p:nvCxnSpPr>
        <p:spPr>
          <a:xfrm flipH="1" flipV="1">
            <a:off x="1" y="959116"/>
            <a:ext cx="1632732" cy="13956"/>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stretch>
            <a:fillRect/>
          </a:stretch>
        </p:blipFill>
        <p:spPr>
          <a:xfrm>
            <a:off x="7603067" y="6112925"/>
            <a:ext cx="1540930" cy="724846"/>
          </a:xfrm>
          <a:prstGeom prst="rect">
            <a:avLst/>
          </a:prstGeom>
          <a:effectLst/>
        </p:spPr>
      </p:pic>
    </p:spTree>
    <p:extLst>
      <p:ext uri="{BB962C8B-B14F-4D97-AF65-F5344CB8AC3E}">
        <p14:creationId xmlns:p14="http://schemas.microsoft.com/office/powerpoint/2010/main" val="3536270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99000">
              <a:schemeClr val="bg1"/>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rcRect l="-40915" r="-40915"/>
          <a:stretch>
            <a:fillRect/>
          </a:stretch>
        </p:blipFill>
        <p:spPr>
          <a:xfrm>
            <a:off x="1325345" y="1030661"/>
            <a:ext cx="6313824" cy="3221756"/>
          </a:xfrm>
        </p:spPr>
      </p:pic>
      <p:sp>
        <p:nvSpPr>
          <p:cNvPr id="3" name="Title 2"/>
          <p:cNvSpPr>
            <a:spLocks noGrp="1"/>
          </p:cNvSpPr>
          <p:nvPr>
            <p:ph type="title"/>
          </p:nvPr>
        </p:nvSpPr>
        <p:spPr>
          <a:xfrm>
            <a:off x="82186" y="274638"/>
            <a:ext cx="8604614" cy="1143000"/>
          </a:xfrm>
        </p:spPr>
        <p:txBody>
          <a:bodyPr/>
          <a:lstStyle/>
          <a:p>
            <a:pPr algn="l"/>
            <a:r>
              <a:rPr lang="en-US" sz="3200" b="1" i="1" dirty="0" smtClean="0">
                <a:solidFill>
                  <a:schemeClr val="tx2"/>
                </a:solidFill>
              </a:rPr>
              <a:t>Production Breakdown</a:t>
            </a:r>
            <a:endParaRPr lang="en-US" sz="3200" b="1" i="1" dirty="0">
              <a:solidFill>
                <a:schemeClr val="tx2"/>
              </a:solidFill>
            </a:endParaRPr>
          </a:p>
        </p:txBody>
      </p:sp>
      <p:cxnSp>
        <p:nvCxnSpPr>
          <p:cNvPr id="9" name="Straight Connector 8"/>
          <p:cNvCxnSpPr/>
          <p:nvPr/>
        </p:nvCxnSpPr>
        <p:spPr>
          <a:xfrm flipH="1">
            <a:off x="2" y="1053412"/>
            <a:ext cx="4019174"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2186" y="3738553"/>
            <a:ext cx="3772638" cy="477054"/>
          </a:xfrm>
          <a:prstGeom prst="rect">
            <a:avLst/>
          </a:prstGeom>
          <a:noFill/>
        </p:spPr>
        <p:txBody>
          <a:bodyPr wrap="square" rtlCol="0">
            <a:spAutoFit/>
          </a:bodyPr>
          <a:lstStyle/>
          <a:p>
            <a:r>
              <a:rPr lang="en-US" sz="2500" b="1" i="1" u="sng" dirty="0" smtClean="0">
                <a:solidFill>
                  <a:schemeClr val="tx2"/>
                </a:solidFill>
              </a:rPr>
              <a:t>Production Revenues </a:t>
            </a:r>
            <a:endParaRPr lang="en-US" sz="2500" b="1" i="1" u="sng" dirty="0">
              <a:solidFill>
                <a:schemeClr val="tx2"/>
              </a:solidFill>
            </a:endParaRPr>
          </a:p>
        </p:txBody>
      </p:sp>
      <p:pic>
        <p:nvPicPr>
          <p:cNvPr id="12" name="Picture 11"/>
          <p:cNvPicPr>
            <a:picLocks noChangeAspect="1"/>
          </p:cNvPicPr>
          <p:nvPr/>
        </p:nvPicPr>
        <p:blipFill>
          <a:blip r:embed="rId3" cstate="print"/>
          <a:stretch>
            <a:fillRect/>
          </a:stretch>
        </p:blipFill>
        <p:spPr>
          <a:xfrm>
            <a:off x="7603067" y="6163724"/>
            <a:ext cx="1540930" cy="724846"/>
          </a:xfrm>
          <a:prstGeom prst="rect">
            <a:avLst/>
          </a:prstGeom>
          <a:effectLst/>
        </p:spPr>
      </p:pic>
      <p:pic>
        <p:nvPicPr>
          <p:cNvPr id="2" name="Picture 1" descr="pro.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561" y="4398690"/>
            <a:ext cx="8401479" cy="1969289"/>
          </a:xfrm>
          <a:prstGeom prst="rect">
            <a:avLst/>
          </a:prstGeom>
        </p:spPr>
      </p:pic>
      <p:cxnSp>
        <p:nvCxnSpPr>
          <p:cNvPr id="6" name="Straight Connector 5"/>
          <p:cNvCxnSpPr/>
          <p:nvPr/>
        </p:nvCxnSpPr>
        <p:spPr>
          <a:xfrm>
            <a:off x="8686800" y="5907864"/>
            <a:ext cx="0" cy="2558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595926" y="5907864"/>
            <a:ext cx="309087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595926" y="5907864"/>
            <a:ext cx="0" cy="2558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595926" y="6163724"/>
            <a:ext cx="309087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3806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lang="en-US" sz="3200" b="1" i="1" dirty="0">
                <a:solidFill>
                  <a:schemeClr val="tx2"/>
                </a:solidFill>
              </a:rPr>
              <a:t>Production</a:t>
            </a:r>
            <a:r>
              <a:rPr lang="en-US" dirty="0" smtClean="0"/>
              <a:t> </a:t>
            </a:r>
            <a:r>
              <a:rPr lang="en-US" sz="3200" b="1" i="1" dirty="0">
                <a:solidFill>
                  <a:schemeClr val="tx2"/>
                </a:solidFill>
              </a:rPr>
              <a:t>Revenues</a:t>
            </a:r>
            <a:r>
              <a:rPr lang="en-US" dirty="0" smtClean="0"/>
              <a:t> </a:t>
            </a:r>
            <a:endParaRPr lang="en-US" dirty="0"/>
          </a:p>
        </p:txBody>
      </p:sp>
      <p:pic>
        <p:nvPicPr>
          <p:cNvPr id="4" name="Content Placeholder 3" descr="Untitled.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1163" b="942"/>
          <a:stretch/>
        </p:blipFill>
        <p:spPr>
          <a:xfrm>
            <a:off x="457200" y="1822053"/>
            <a:ext cx="8229600" cy="2999942"/>
          </a:xfrm>
        </p:spPr>
      </p:pic>
      <p:cxnSp>
        <p:nvCxnSpPr>
          <p:cNvPr id="6" name="Straight Connector 5"/>
          <p:cNvCxnSpPr/>
          <p:nvPr/>
        </p:nvCxnSpPr>
        <p:spPr>
          <a:xfrm flipH="1">
            <a:off x="2" y="1219057"/>
            <a:ext cx="368152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rame 7"/>
          <p:cNvSpPr/>
          <p:nvPr/>
        </p:nvSpPr>
        <p:spPr>
          <a:xfrm>
            <a:off x="276115" y="4196238"/>
            <a:ext cx="8246627" cy="552137"/>
          </a:xfrm>
          <a:prstGeom prst="fram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9732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99000">
              <a:schemeClr val="bg1"/>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Content Placeholder 2" descr="bs.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59" t="2164" r="-1159"/>
          <a:stretch/>
        </p:blipFill>
        <p:spPr>
          <a:xfrm>
            <a:off x="524585" y="717899"/>
            <a:ext cx="7634092" cy="6140102"/>
          </a:xfrm>
        </p:spPr>
      </p:pic>
      <p:pic>
        <p:nvPicPr>
          <p:cNvPr id="7" name="Picture 6" descr="titl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490" y="50831"/>
            <a:ext cx="3430630" cy="667067"/>
          </a:xfrm>
          <a:prstGeom prst="rect">
            <a:avLst/>
          </a:prstGeom>
        </p:spPr>
      </p:pic>
      <p:sp>
        <p:nvSpPr>
          <p:cNvPr id="24" name="Frame 23"/>
          <p:cNvSpPr/>
          <p:nvPr/>
        </p:nvSpPr>
        <p:spPr>
          <a:xfrm flipV="1">
            <a:off x="681084" y="3956983"/>
            <a:ext cx="7363062" cy="349686"/>
          </a:xfrm>
          <a:prstGeom prst="fra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25" name="Frame 24"/>
          <p:cNvSpPr/>
          <p:nvPr/>
        </p:nvSpPr>
        <p:spPr>
          <a:xfrm>
            <a:off x="681084" y="4895614"/>
            <a:ext cx="7363062" cy="257663"/>
          </a:xfrm>
          <a:prstGeom prst="fra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03684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99000">
              <a:schemeClr val="bg1"/>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descr="Untitle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9" y="13808"/>
            <a:ext cx="6405459" cy="680872"/>
          </a:xfrm>
          <a:prstGeom prst="rect">
            <a:avLst/>
          </a:prstGeom>
        </p:spPr>
      </p:pic>
      <p:pic>
        <p:nvPicPr>
          <p:cNvPr id="5" name="Content Placeholder 4" descr="income.tiff"/>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9" r="-704"/>
          <a:stretch/>
        </p:blipFill>
        <p:spPr>
          <a:xfrm>
            <a:off x="313765" y="582706"/>
            <a:ext cx="8411882" cy="6051176"/>
          </a:xfrm>
        </p:spPr>
      </p:pic>
      <p:sp>
        <p:nvSpPr>
          <p:cNvPr id="3" name="Frame 2"/>
          <p:cNvSpPr/>
          <p:nvPr/>
        </p:nvSpPr>
        <p:spPr>
          <a:xfrm>
            <a:off x="644268" y="3183989"/>
            <a:ext cx="8081379" cy="220855"/>
          </a:xfrm>
          <a:prstGeom prst="fra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cxnSp>
        <p:nvCxnSpPr>
          <p:cNvPr id="26" name="Straight Connector 25"/>
          <p:cNvCxnSpPr/>
          <p:nvPr/>
        </p:nvCxnSpPr>
        <p:spPr>
          <a:xfrm flipH="1" flipV="1">
            <a:off x="313766" y="1527580"/>
            <a:ext cx="8411881" cy="55212"/>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a:off x="8725647" y="1582792"/>
            <a:ext cx="0" cy="625755"/>
          </a:xfrm>
          <a:prstGeom prst="line">
            <a:avLst/>
          </a:prstGeom>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flipH="1">
            <a:off x="313766" y="2208547"/>
            <a:ext cx="841188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flipV="1">
            <a:off x="313766" y="1527580"/>
            <a:ext cx="0" cy="680967"/>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09444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99000">
              <a:schemeClr val="bg1"/>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descr="cf.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50" y="125346"/>
            <a:ext cx="5121477" cy="636653"/>
          </a:xfrm>
          <a:prstGeom prst="rect">
            <a:avLst/>
          </a:prstGeom>
        </p:spPr>
      </p:pic>
      <p:pic>
        <p:nvPicPr>
          <p:cNvPr id="5" name="Content Placeholder 4" descr="cf.tiff"/>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47" t="628" r="-348" b="2"/>
          <a:stretch/>
        </p:blipFill>
        <p:spPr>
          <a:xfrm>
            <a:off x="478118" y="971176"/>
            <a:ext cx="8142941" cy="5722471"/>
          </a:xfrm>
        </p:spPr>
      </p:pic>
      <p:sp>
        <p:nvSpPr>
          <p:cNvPr id="4" name="Rectangle 3"/>
          <p:cNvSpPr/>
          <p:nvPr/>
        </p:nvSpPr>
        <p:spPr>
          <a:xfrm>
            <a:off x="548640" y="2208547"/>
            <a:ext cx="7966710" cy="18404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911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18" y="655424"/>
            <a:ext cx="5234789" cy="584776"/>
          </a:xfrm>
          <a:prstGeom prst="rect">
            <a:avLst/>
          </a:prstGeom>
          <a:noFill/>
          <a:effectLst/>
        </p:spPr>
        <p:txBody>
          <a:bodyPr wrap="none" rtlCol="0">
            <a:spAutoFit/>
          </a:bodyPr>
          <a:lstStyle/>
          <a:p>
            <a:r>
              <a:rPr lang="en-US" sz="3200" b="1" i="1" dirty="0" smtClean="0">
                <a:solidFill>
                  <a:schemeClr val="tx2"/>
                </a:solidFill>
                <a:latin typeface="+mj-lt"/>
                <a:ea typeface="+mj-ea"/>
                <a:cs typeface="+mj-cs"/>
              </a:rPr>
              <a:t>Risk Management</a:t>
            </a:r>
            <a:r>
              <a:rPr lang="en-US" dirty="0" smtClean="0"/>
              <a:t> </a:t>
            </a:r>
            <a:r>
              <a:rPr lang="en-US" sz="3200" b="1" i="1" dirty="0">
                <a:solidFill>
                  <a:schemeClr val="tx2"/>
                </a:solidFill>
                <a:latin typeface="+mj-lt"/>
                <a:ea typeface="+mj-ea"/>
                <a:cs typeface="+mj-cs"/>
              </a:rPr>
              <a:t>Philosophy</a:t>
            </a:r>
            <a:r>
              <a:rPr lang="en-US" dirty="0" smtClean="0"/>
              <a:t> </a:t>
            </a:r>
            <a:endParaRPr lang="en-US" dirty="0"/>
          </a:p>
        </p:txBody>
      </p:sp>
      <p:cxnSp>
        <p:nvCxnSpPr>
          <p:cNvPr id="10" name="Straight Connector 9"/>
          <p:cNvCxnSpPr/>
          <p:nvPr/>
        </p:nvCxnSpPr>
        <p:spPr>
          <a:xfrm flipH="1" flipV="1">
            <a:off x="1" y="1199236"/>
            <a:ext cx="5062361" cy="40964"/>
          </a:xfrm>
          <a:prstGeom prst="line">
            <a:avLst/>
          </a:prstGeom>
          <a:effectLst>
            <a:outerShdw blurRad="40000" dist="20000" dir="5400000" rotWithShape="0">
              <a:srgbClr val="000000">
                <a:alpha val="38000"/>
              </a:srgbClr>
            </a:outerShdw>
            <a:reflection blurRad="6350" stA="50000" endA="300" endPos="5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96342" y="3182638"/>
            <a:ext cx="7751187" cy="3416320"/>
          </a:xfrm>
          <a:prstGeom prst="rect">
            <a:avLst/>
          </a:prstGeom>
          <a:noFill/>
        </p:spPr>
        <p:txBody>
          <a:bodyPr wrap="square" rtlCol="0">
            <a:spAutoFit/>
          </a:bodyPr>
          <a:lstStyle/>
          <a:p>
            <a:endParaRPr lang="en-US" dirty="0"/>
          </a:p>
          <a:p>
            <a:pPr marL="285750" indent="-285750">
              <a:buFont typeface="Arial"/>
              <a:buChar char="•"/>
            </a:pPr>
            <a:endParaRPr lang="en-US" sz="2200" dirty="0" smtClean="0">
              <a:latin typeface="Times"/>
              <a:cs typeface="Times"/>
            </a:endParaRPr>
          </a:p>
          <a:p>
            <a:pPr marL="285750" indent="-285750">
              <a:buFont typeface="Arial"/>
              <a:buChar char="•"/>
            </a:pPr>
            <a:r>
              <a:rPr lang="en-US" sz="2200" dirty="0" smtClean="0">
                <a:latin typeface="Times"/>
                <a:cs typeface="Times"/>
              </a:rPr>
              <a:t>Hedging to </a:t>
            </a:r>
            <a:r>
              <a:rPr lang="en-US" sz="2200" dirty="0" smtClean="0">
                <a:solidFill>
                  <a:srgbClr val="FF0000"/>
                </a:solidFill>
                <a:latin typeface="Times"/>
                <a:cs typeface="Times"/>
              </a:rPr>
              <a:t>fix the cost of electric power</a:t>
            </a:r>
          </a:p>
          <a:p>
            <a:pPr marL="285750" indent="-285750">
              <a:buFont typeface="Arial"/>
              <a:buChar char="•"/>
            </a:pPr>
            <a:endParaRPr lang="en-US" sz="2200" dirty="0" smtClean="0">
              <a:solidFill>
                <a:srgbClr val="FF0000"/>
              </a:solidFill>
              <a:latin typeface="Times"/>
              <a:cs typeface="Times"/>
            </a:endParaRPr>
          </a:p>
          <a:p>
            <a:pPr marL="285750" indent="-285750">
              <a:buFont typeface="Arial"/>
              <a:buChar char="•"/>
            </a:pPr>
            <a:r>
              <a:rPr lang="en-US" sz="2200" dirty="0">
                <a:latin typeface="Times"/>
                <a:cs typeface="Times"/>
              </a:rPr>
              <a:t>Improving the ability to project operating costs, netbacks and cash flow </a:t>
            </a:r>
          </a:p>
          <a:p>
            <a:endParaRPr lang="en-US" sz="2200" dirty="0" smtClean="0">
              <a:solidFill>
                <a:srgbClr val="FF0000"/>
              </a:solidFill>
              <a:latin typeface="Times"/>
              <a:cs typeface="Times"/>
            </a:endParaRPr>
          </a:p>
          <a:p>
            <a:pPr marL="285750" indent="-285750">
              <a:buFont typeface="Arial"/>
              <a:buChar char="•"/>
            </a:pPr>
            <a:r>
              <a:rPr lang="en-US" sz="2200" dirty="0">
                <a:latin typeface="Times"/>
                <a:cs typeface="Times"/>
              </a:rPr>
              <a:t>“Penn west is careful and judicious in its hedging activities in order </a:t>
            </a:r>
            <a:r>
              <a:rPr lang="en-US" sz="2200" dirty="0" smtClean="0">
                <a:latin typeface="Times"/>
                <a:cs typeface="Times"/>
              </a:rPr>
              <a:t>to </a:t>
            </a:r>
            <a:r>
              <a:rPr lang="en-US" sz="2200" dirty="0">
                <a:latin typeface="Times"/>
                <a:cs typeface="Times"/>
              </a:rPr>
              <a:t>preserve exposure to commodity price upside and avoid unreasonable opportunity cost”</a:t>
            </a:r>
          </a:p>
        </p:txBody>
      </p:sp>
      <p:sp>
        <p:nvSpPr>
          <p:cNvPr id="6" name="Rectangle 5"/>
          <p:cNvSpPr/>
          <p:nvPr/>
        </p:nvSpPr>
        <p:spPr>
          <a:xfrm>
            <a:off x="496342" y="1497772"/>
            <a:ext cx="6361658" cy="2462212"/>
          </a:xfrm>
          <a:prstGeom prst="rect">
            <a:avLst/>
          </a:prstGeom>
        </p:spPr>
        <p:txBody>
          <a:bodyPr wrap="square">
            <a:spAutoFit/>
          </a:bodyPr>
          <a:lstStyle/>
          <a:p>
            <a:pPr marL="342900" indent="-342900">
              <a:buFont typeface="Arial"/>
              <a:buChar char="•"/>
            </a:pPr>
            <a:r>
              <a:rPr lang="en-US" sz="2200" dirty="0">
                <a:latin typeface="Times"/>
                <a:cs typeface="Times"/>
              </a:rPr>
              <a:t>“Penn West considers </a:t>
            </a:r>
            <a:r>
              <a:rPr lang="en-US" sz="2200" dirty="0">
                <a:solidFill>
                  <a:srgbClr val="FF0000"/>
                </a:solidFill>
                <a:latin typeface="Times"/>
                <a:cs typeface="Times"/>
              </a:rPr>
              <a:t>price hedging of oil and natural </a:t>
            </a:r>
            <a:r>
              <a:rPr lang="en-US" sz="2200" dirty="0">
                <a:latin typeface="Times"/>
                <a:cs typeface="Times"/>
              </a:rPr>
              <a:t>gas production </a:t>
            </a:r>
            <a:r>
              <a:rPr lang="en-US" sz="2200" dirty="0" smtClean="0">
                <a:latin typeface="Times"/>
                <a:cs typeface="Times"/>
              </a:rPr>
              <a:t>to </a:t>
            </a:r>
            <a:r>
              <a:rPr lang="en-US" sz="2200" dirty="0">
                <a:latin typeface="Times"/>
                <a:cs typeface="Times"/>
              </a:rPr>
              <a:t>be a careful tool of risk management. Its uses include protecting planned capital budgets, safeguarding the economics of acquisitions and providing downside cash flow protection to support planned distributions</a:t>
            </a:r>
            <a:r>
              <a:rPr lang="en-US" sz="2200" dirty="0" smtClean="0">
                <a:latin typeface="Times"/>
                <a:cs typeface="Times"/>
              </a:rPr>
              <a:t>”</a:t>
            </a:r>
          </a:p>
          <a:p>
            <a:endParaRPr lang="en-US" sz="2200" dirty="0">
              <a:latin typeface="Times"/>
              <a:cs typeface="Times"/>
            </a:endParaRPr>
          </a:p>
        </p:txBody>
      </p:sp>
      <p:pic>
        <p:nvPicPr>
          <p:cNvPr id="9" name="Picture 8"/>
          <p:cNvPicPr>
            <a:picLocks noChangeAspect="1"/>
          </p:cNvPicPr>
          <p:nvPr/>
        </p:nvPicPr>
        <p:blipFill>
          <a:blip r:embed="rId2" cstate="print"/>
          <a:stretch>
            <a:fillRect/>
          </a:stretch>
        </p:blipFill>
        <p:spPr>
          <a:xfrm>
            <a:off x="7603067" y="6112925"/>
            <a:ext cx="1540930" cy="724846"/>
          </a:xfrm>
          <a:prstGeom prst="rect">
            <a:avLst/>
          </a:prstGeom>
          <a:effectLst/>
        </p:spPr>
      </p:pic>
    </p:spTree>
    <p:extLst>
      <p:ext uri="{BB962C8B-B14F-4D97-AF65-F5344CB8AC3E}">
        <p14:creationId xmlns:p14="http://schemas.microsoft.com/office/powerpoint/2010/main" val="1546092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6937"/>
            <a:ext cx="8686800" cy="748565"/>
          </a:xfrm>
        </p:spPr>
        <p:txBody>
          <a:bodyPr>
            <a:normAutofit/>
          </a:bodyPr>
          <a:lstStyle/>
          <a:p>
            <a:pPr algn="l"/>
            <a:r>
              <a:rPr lang="en-US" sz="3200" b="1" i="1" dirty="0">
                <a:solidFill>
                  <a:schemeClr val="tx2"/>
                </a:solidFill>
              </a:rPr>
              <a:t>Business</a:t>
            </a:r>
            <a:r>
              <a:rPr lang="en-US" sz="3200" dirty="0" smtClean="0"/>
              <a:t> </a:t>
            </a:r>
            <a:r>
              <a:rPr lang="en-US" sz="3200" b="1" i="1" dirty="0">
                <a:solidFill>
                  <a:schemeClr val="tx2"/>
                </a:solidFill>
              </a:rPr>
              <a:t>Risk</a:t>
            </a:r>
            <a:r>
              <a:rPr lang="en-US" sz="3200" dirty="0" smtClean="0"/>
              <a:t> </a:t>
            </a:r>
            <a:r>
              <a:rPr lang="en-US" sz="3200" b="1" i="1" dirty="0">
                <a:solidFill>
                  <a:schemeClr val="tx2"/>
                </a:solidFill>
              </a:rPr>
              <a:t>Factors</a:t>
            </a:r>
          </a:p>
        </p:txBody>
      </p:sp>
      <p:cxnSp>
        <p:nvCxnSpPr>
          <p:cNvPr id="6" name="Straight Connector 5"/>
          <p:cNvCxnSpPr/>
          <p:nvPr/>
        </p:nvCxnSpPr>
        <p:spPr>
          <a:xfrm flipH="1">
            <a:off x="2" y="1078710"/>
            <a:ext cx="3591369"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9" name="Diagram 8"/>
          <p:cNvGraphicFramePr/>
          <p:nvPr>
            <p:extLst>
              <p:ext uri="{D42A27DB-BD31-4B8C-83A1-F6EECF244321}">
                <p14:modId xmlns:p14="http://schemas.microsoft.com/office/powerpoint/2010/main" val="2806273022"/>
              </p:ext>
            </p:extLst>
          </p:nvPr>
        </p:nvGraphicFramePr>
        <p:xfrm>
          <a:off x="696430" y="1335702"/>
          <a:ext cx="7771897" cy="5015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stretch>
            <a:fillRect/>
          </a:stretch>
        </p:blipFill>
        <p:spPr>
          <a:xfrm>
            <a:off x="7603067" y="6112925"/>
            <a:ext cx="1540930" cy="724846"/>
          </a:xfrm>
          <a:prstGeom prst="rect">
            <a:avLst/>
          </a:prstGeom>
          <a:effectLst/>
        </p:spPr>
      </p:pic>
    </p:spTree>
    <p:extLst>
      <p:ext uri="{BB962C8B-B14F-4D97-AF65-F5344CB8AC3E}">
        <p14:creationId xmlns:p14="http://schemas.microsoft.com/office/powerpoint/2010/main" val="3859490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03" y="587137"/>
            <a:ext cx="3871685" cy="584776"/>
          </a:xfrm>
          <a:prstGeom prst="rect">
            <a:avLst/>
          </a:prstGeom>
          <a:noFill/>
        </p:spPr>
        <p:txBody>
          <a:bodyPr wrap="none" rtlCol="0">
            <a:spAutoFit/>
          </a:bodyPr>
          <a:lstStyle/>
          <a:p>
            <a:r>
              <a:rPr lang="en-US" sz="3200" b="1" i="1" dirty="0">
                <a:solidFill>
                  <a:schemeClr val="tx2"/>
                </a:solidFill>
                <a:latin typeface="+mj-lt"/>
                <a:ea typeface="+mj-ea"/>
                <a:cs typeface="+mj-cs"/>
              </a:rPr>
              <a:t>Commodity</a:t>
            </a:r>
            <a:r>
              <a:rPr lang="en-US" dirty="0" smtClean="0"/>
              <a:t> </a:t>
            </a:r>
            <a:r>
              <a:rPr lang="en-US" sz="3200" b="1" i="1" dirty="0">
                <a:solidFill>
                  <a:schemeClr val="tx2"/>
                </a:solidFill>
                <a:latin typeface="+mj-lt"/>
                <a:ea typeface="+mj-ea"/>
                <a:cs typeface="+mj-cs"/>
              </a:rPr>
              <a:t>Price</a:t>
            </a:r>
            <a:r>
              <a:rPr lang="en-US" dirty="0" smtClean="0"/>
              <a:t> </a:t>
            </a:r>
            <a:r>
              <a:rPr lang="en-US" sz="3200" b="1" i="1" dirty="0">
                <a:solidFill>
                  <a:schemeClr val="tx2"/>
                </a:solidFill>
                <a:latin typeface="+mj-lt"/>
                <a:ea typeface="+mj-ea"/>
                <a:cs typeface="+mj-cs"/>
              </a:rPr>
              <a:t>Risk</a:t>
            </a:r>
          </a:p>
        </p:txBody>
      </p:sp>
      <p:cxnSp>
        <p:nvCxnSpPr>
          <p:cNvPr id="5" name="Straight Connector 4"/>
          <p:cNvCxnSpPr/>
          <p:nvPr/>
        </p:nvCxnSpPr>
        <p:spPr>
          <a:xfrm flipH="1">
            <a:off x="41003" y="1171913"/>
            <a:ext cx="368692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1003" y="1597588"/>
            <a:ext cx="7769888" cy="5509199"/>
          </a:xfrm>
          <a:prstGeom prst="rect">
            <a:avLst/>
          </a:prstGeom>
          <a:noFill/>
        </p:spPr>
        <p:txBody>
          <a:bodyPr wrap="square" rtlCol="0">
            <a:spAutoFit/>
          </a:bodyPr>
          <a:lstStyle/>
          <a:p>
            <a:pPr marL="285750" indent="-285750">
              <a:buFont typeface="Wingdings" charset="2"/>
              <a:buChar char="§"/>
            </a:pPr>
            <a:r>
              <a:rPr lang="en-US" sz="2200" b="1" dirty="0">
                <a:latin typeface="Times"/>
                <a:cs typeface="Times"/>
              </a:rPr>
              <a:t>Crude oil </a:t>
            </a:r>
            <a:r>
              <a:rPr lang="en-US" sz="2200" b="1" dirty="0" smtClean="0">
                <a:latin typeface="Times"/>
                <a:cs typeface="Times"/>
              </a:rPr>
              <a:t>prices: </a:t>
            </a:r>
            <a:r>
              <a:rPr lang="en-US" sz="2200" dirty="0" smtClean="0">
                <a:latin typeface="Times"/>
                <a:cs typeface="Times"/>
              </a:rPr>
              <a:t> </a:t>
            </a:r>
            <a:r>
              <a:rPr lang="en-US" sz="2200" dirty="0">
                <a:latin typeface="Times"/>
                <a:cs typeface="Times"/>
              </a:rPr>
              <a:t>are influenced by worldwide </a:t>
            </a:r>
            <a:r>
              <a:rPr lang="en-US" sz="2200" dirty="0" smtClean="0">
                <a:latin typeface="Times"/>
                <a:cs typeface="Times"/>
              </a:rPr>
              <a:t>factors </a:t>
            </a:r>
            <a:r>
              <a:rPr lang="en-US" sz="2200" dirty="0">
                <a:latin typeface="Times"/>
                <a:cs typeface="Times"/>
              </a:rPr>
              <a:t>such as </a:t>
            </a:r>
            <a:r>
              <a:rPr lang="en-US" sz="2200" dirty="0">
                <a:solidFill>
                  <a:srgbClr val="FF0000"/>
                </a:solidFill>
                <a:latin typeface="Times"/>
                <a:cs typeface="Times"/>
              </a:rPr>
              <a:t>OPEC actions</a:t>
            </a:r>
            <a:r>
              <a:rPr lang="en-US" sz="2200" dirty="0">
                <a:solidFill>
                  <a:srgbClr val="FF6600"/>
                </a:solidFill>
                <a:latin typeface="Times"/>
                <a:cs typeface="Times"/>
              </a:rPr>
              <a:t>, </a:t>
            </a:r>
            <a:r>
              <a:rPr lang="en-US" sz="2200" dirty="0">
                <a:solidFill>
                  <a:srgbClr val="FF0000"/>
                </a:solidFill>
                <a:latin typeface="Times"/>
                <a:cs typeface="Times"/>
              </a:rPr>
              <a:t>world supply and demand </a:t>
            </a:r>
            <a:r>
              <a:rPr lang="en-US" sz="2200" dirty="0">
                <a:latin typeface="Times"/>
                <a:cs typeface="Times"/>
              </a:rPr>
              <a:t>fundamentals, and geopolitical </a:t>
            </a:r>
            <a:r>
              <a:rPr lang="en-US" sz="2200" dirty="0" smtClean="0">
                <a:latin typeface="Times"/>
                <a:cs typeface="Times"/>
              </a:rPr>
              <a:t>events</a:t>
            </a:r>
          </a:p>
          <a:p>
            <a:endParaRPr lang="en-US" sz="2200" dirty="0" smtClean="0">
              <a:latin typeface="Times"/>
              <a:cs typeface="Times"/>
            </a:endParaRPr>
          </a:p>
          <a:p>
            <a:pPr marL="285750" indent="-285750">
              <a:buFont typeface="Wingdings" charset="2"/>
              <a:buChar char="§"/>
            </a:pPr>
            <a:r>
              <a:rPr lang="en-US" sz="2200" b="1" dirty="0">
                <a:latin typeface="Times"/>
                <a:cs typeface="Times"/>
              </a:rPr>
              <a:t>Natural gas </a:t>
            </a:r>
            <a:r>
              <a:rPr lang="en-US" sz="2200" b="1" dirty="0" smtClean="0">
                <a:latin typeface="Times"/>
                <a:cs typeface="Times"/>
              </a:rPr>
              <a:t>prices: </a:t>
            </a:r>
            <a:r>
              <a:rPr lang="en-US" sz="2200" dirty="0" smtClean="0">
                <a:latin typeface="Times"/>
                <a:cs typeface="Times"/>
              </a:rPr>
              <a:t>are influenced </a:t>
            </a:r>
            <a:r>
              <a:rPr lang="en-US" sz="2200" dirty="0">
                <a:latin typeface="Times"/>
                <a:cs typeface="Times"/>
              </a:rPr>
              <a:t>by the </a:t>
            </a:r>
            <a:r>
              <a:rPr lang="en-US" sz="2200" dirty="0">
                <a:solidFill>
                  <a:srgbClr val="FF0000"/>
                </a:solidFill>
                <a:latin typeface="Times"/>
                <a:cs typeface="Times"/>
              </a:rPr>
              <a:t>price of alternative fuel sources </a:t>
            </a:r>
            <a:r>
              <a:rPr lang="en-US" sz="2200" dirty="0">
                <a:latin typeface="Times"/>
                <a:cs typeface="Times"/>
              </a:rPr>
              <a:t>such as oil or coal and by North American natural gas supply and </a:t>
            </a:r>
            <a:r>
              <a:rPr lang="en-US" sz="2200" dirty="0" smtClean="0">
                <a:latin typeface="Times"/>
                <a:cs typeface="Times"/>
              </a:rPr>
              <a:t>demand fundamentals </a:t>
            </a:r>
            <a:r>
              <a:rPr lang="en-US" sz="2200" dirty="0">
                <a:latin typeface="Times"/>
                <a:cs typeface="Times"/>
              </a:rPr>
              <a:t>including </a:t>
            </a:r>
            <a:r>
              <a:rPr lang="en-US" sz="2200" dirty="0">
                <a:solidFill>
                  <a:srgbClr val="FF0000"/>
                </a:solidFill>
                <a:latin typeface="Times"/>
                <a:cs typeface="Times"/>
              </a:rPr>
              <a:t>the levels of industrial activity</a:t>
            </a:r>
            <a:r>
              <a:rPr lang="en-US" sz="2200" dirty="0">
                <a:latin typeface="Times"/>
                <a:cs typeface="Times"/>
              </a:rPr>
              <a:t>, weather, storage levels and liquefied natural gas </a:t>
            </a:r>
            <a:r>
              <a:rPr lang="en-US" sz="2200" dirty="0" smtClean="0">
                <a:latin typeface="Times"/>
                <a:cs typeface="Times"/>
              </a:rPr>
              <a:t>activity</a:t>
            </a:r>
          </a:p>
          <a:p>
            <a:endParaRPr lang="en-US" sz="2200" dirty="0" smtClean="0">
              <a:latin typeface="Times"/>
              <a:cs typeface="Times"/>
            </a:endParaRPr>
          </a:p>
          <a:p>
            <a:pPr marL="285750" indent="-285750">
              <a:buFont typeface="Wingdings" charset="2"/>
              <a:buChar char="§"/>
            </a:pPr>
            <a:r>
              <a:rPr lang="en-US" sz="2200" b="1" dirty="0" smtClean="0">
                <a:latin typeface="Times"/>
                <a:cs typeface="Times"/>
              </a:rPr>
              <a:t>Risks Management Strategy</a:t>
            </a:r>
            <a:r>
              <a:rPr lang="en-US" sz="2200" dirty="0">
                <a:solidFill>
                  <a:srgbClr val="FF0000"/>
                </a:solidFill>
                <a:latin typeface="Times"/>
                <a:cs typeface="Times"/>
              </a:rPr>
              <a:t>: swaps, collars </a:t>
            </a:r>
            <a:r>
              <a:rPr lang="en-US" sz="2200" dirty="0">
                <a:latin typeface="Times"/>
                <a:cs typeface="Times"/>
              </a:rPr>
              <a:t>or </a:t>
            </a:r>
            <a:r>
              <a:rPr lang="en-US" sz="2200" dirty="0">
                <a:solidFill>
                  <a:srgbClr val="FF0000"/>
                </a:solidFill>
                <a:latin typeface="Times"/>
                <a:cs typeface="Times"/>
              </a:rPr>
              <a:t>other financial instruments </a:t>
            </a:r>
            <a:r>
              <a:rPr lang="en-US" sz="2200" dirty="0">
                <a:latin typeface="Times"/>
                <a:cs typeface="Times"/>
              </a:rPr>
              <a:t>up </a:t>
            </a:r>
            <a:r>
              <a:rPr lang="en-US" sz="2200" b="1" dirty="0">
                <a:solidFill>
                  <a:srgbClr val="FF0000"/>
                </a:solidFill>
                <a:latin typeface="Times"/>
                <a:cs typeface="Times"/>
              </a:rPr>
              <a:t>to a maximum of 50 percent of forecast sales volumes</a:t>
            </a:r>
            <a:r>
              <a:rPr lang="en-US" sz="2200" dirty="0">
                <a:latin typeface="Times"/>
                <a:cs typeface="Times"/>
              </a:rPr>
              <a:t>, net of </a:t>
            </a:r>
            <a:r>
              <a:rPr lang="en-US" sz="2200" dirty="0" smtClean="0">
                <a:latin typeface="Times"/>
                <a:cs typeface="Times"/>
              </a:rPr>
              <a:t>royalties</a:t>
            </a:r>
            <a:r>
              <a:rPr lang="en-US" sz="2200" dirty="0">
                <a:latin typeface="Times"/>
                <a:cs typeface="Times"/>
              </a:rPr>
              <a:t>, for the balance of any current year plus one additional year forward and up to a maximum of 25 percent, net of </a:t>
            </a:r>
            <a:r>
              <a:rPr lang="en-US" sz="2200" dirty="0" smtClean="0">
                <a:latin typeface="Times"/>
                <a:cs typeface="Times"/>
              </a:rPr>
              <a:t>royalties </a:t>
            </a:r>
            <a:r>
              <a:rPr lang="en-US" sz="2200" dirty="0">
                <a:latin typeface="Times"/>
                <a:cs typeface="Times"/>
              </a:rPr>
              <a:t>for one additional year thereafter</a:t>
            </a:r>
            <a:endParaRPr lang="en-US" sz="2200" dirty="0" smtClean="0">
              <a:latin typeface="Times"/>
              <a:cs typeface="Times"/>
            </a:endParaRPr>
          </a:p>
          <a:p>
            <a:pPr marL="285750" indent="-285750">
              <a:buFont typeface="Wingdings" charset="2"/>
              <a:buChar char="§"/>
            </a:pPr>
            <a:endParaRPr lang="en-US" sz="2200" dirty="0"/>
          </a:p>
        </p:txBody>
      </p:sp>
      <p:pic>
        <p:nvPicPr>
          <p:cNvPr id="7" name="Picture 6"/>
          <p:cNvPicPr>
            <a:picLocks noChangeAspect="1"/>
          </p:cNvPicPr>
          <p:nvPr/>
        </p:nvPicPr>
        <p:blipFill>
          <a:blip r:embed="rId2" cstate="print"/>
          <a:stretch>
            <a:fillRect/>
          </a:stretch>
        </p:blipFill>
        <p:spPr>
          <a:xfrm>
            <a:off x="7603067" y="6112925"/>
            <a:ext cx="1540930" cy="724846"/>
          </a:xfrm>
          <a:prstGeom prst="rect">
            <a:avLst/>
          </a:prstGeom>
          <a:effectLst/>
        </p:spPr>
      </p:pic>
    </p:spTree>
    <p:extLst>
      <p:ext uri="{BB962C8B-B14F-4D97-AF65-F5344CB8AC3E}">
        <p14:creationId xmlns:p14="http://schemas.microsoft.com/office/powerpoint/2010/main" val="1512212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EDGING.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70" b="174"/>
          <a:stretch/>
        </p:blipFill>
        <p:spPr>
          <a:xfrm>
            <a:off x="457200" y="1673423"/>
            <a:ext cx="8432800" cy="2345755"/>
          </a:xfrm>
        </p:spPr>
      </p:pic>
      <p:sp>
        <p:nvSpPr>
          <p:cNvPr id="9" name="TextBox 8"/>
          <p:cNvSpPr txBox="1"/>
          <p:nvPr/>
        </p:nvSpPr>
        <p:spPr>
          <a:xfrm>
            <a:off x="2035712" y="1299894"/>
            <a:ext cx="3884773" cy="369332"/>
          </a:xfrm>
          <a:prstGeom prst="rect">
            <a:avLst/>
          </a:prstGeom>
          <a:noFill/>
        </p:spPr>
        <p:txBody>
          <a:bodyPr wrap="square" rtlCol="0">
            <a:spAutoFit/>
          </a:bodyPr>
          <a:lstStyle/>
          <a:p>
            <a:pPr algn="ctr"/>
            <a:r>
              <a:rPr lang="en-US" dirty="0" smtClean="0"/>
              <a:t>(As </a:t>
            </a:r>
            <a:r>
              <a:rPr lang="en-US" dirty="0"/>
              <a:t>of February 22, </a:t>
            </a:r>
            <a:r>
              <a:rPr lang="en-US" dirty="0" smtClean="0"/>
              <a:t>2012)</a:t>
            </a:r>
            <a:endParaRPr lang="en-US" dirty="0"/>
          </a:p>
        </p:txBody>
      </p:sp>
      <p:sp>
        <p:nvSpPr>
          <p:cNvPr id="10" name="TextBox 9"/>
          <p:cNvSpPr txBox="1"/>
          <p:nvPr/>
        </p:nvSpPr>
        <p:spPr>
          <a:xfrm>
            <a:off x="537885" y="1240127"/>
            <a:ext cx="3006680" cy="430887"/>
          </a:xfrm>
          <a:prstGeom prst="rect">
            <a:avLst/>
          </a:prstGeom>
          <a:noFill/>
        </p:spPr>
        <p:txBody>
          <a:bodyPr wrap="square" rtlCol="0">
            <a:spAutoFit/>
          </a:bodyPr>
          <a:lstStyle/>
          <a:p>
            <a:pPr marL="342900" indent="-342900">
              <a:buFont typeface="Wingdings" charset="2"/>
              <a:buChar char="Ø"/>
            </a:pPr>
            <a:r>
              <a:rPr lang="en-US" sz="2200" i="1" dirty="0" smtClean="0">
                <a:solidFill>
                  <a:schemeClr val="tx2"/>
                </a:solidFill>
              </a:rPr>
              <a:t>Liquids Hedging</a:t>
            </a:r>
            <a:endParaRPr lang="en-US" sz="2200" i="1" dirty="0">
              <a:solidFill>
                <a:schemeClr val="tx2"/>
              </a:solidFill>
            </a:endParaRPr>
          </a:p>
        </p:txBody>
      </p:sp>
      <p:sp>
        <p:nvSpPr>
          <p:cNvPr id="3" name="Title 2"/>
          <p:cNvSpPr>
            <a:spLocks noGrp="1"/>
          </p:cNvSpPr>
          <p:nvPr>
            <p:ph type="title"/>
          </p:nvPr>
        </p:nvSpPr>
        <p:spPr>
          <a:xfrm>
            <a:off x="78441" y="274638"/>
            <a:ext cx="8608359" cy="1143000"/>
          </a:xfrm>
        </p:spPr>
        <p:txBody>
          <a:bodyPr>
            <a:normAutofit/>
          </a:bodyPr>
          <a:lstStyle/>
          <a:p>
            <a:pPr algn="l"/>
            <a:r>
              <a:rPr lang="en-US" sz="3200" b="1" i="1" dirty="0" smtClean="0">
                <a:solidFill>
                  <a:schemeClr val="tx2"/>
                </a:solidFill>
              </a:rPr>
              <a:t>Commodity Price Hedging </a:t>
            </a:r>
            <a:endParaRPr lang="en-US" sz="3200" b="1" i="1" dirty="0">
              <a:solidFill>
                <a:schemeClr val="tx2"/>
              </a:solidFill>
            </a:endParaRPr>
          </a:p>
        </p:txBody>
      </p:sp>
      <p:cxnSp>
        <p:nvCxnSpPr>
          <p:cNvPr id="6" name="Straight Connector 5"/>
          <p:cNvCxnSpPr/>
          <p:nvPr/>
        </p:nvCxnSpPr>
        <p:spPr>
          <a:xfrm flipH="1">
            <a:off x="0" y="1102581"/>
            <a:ext cx="4482353" cy="0"/>
          </a:xfrm>
          <a:prstGeom prst="line">
            <a:avLst/>
          </a:prstGeom>
          <a:effectLst>
            <a:outerShdw blurRad="40000" dist="20000" dir="5400000" rotWithShape="0">
              <a:srgbClr val="000000">
                <a:alpha val="38000"/>
              </a:srgbClr>
            </a:outerShdw>
            <a:reflection blurRad="6350" stA="50000" endA="295" endPos="92000" dist="101600" dir="5400000" sy="-100000" algn="bl" rotWithShape="0"/>
          </a:effectLst>
        </p:spPr>
        <p:style>
          <a:lnRef idx="2">
            <a:schemeClr val="accent1"/>
          </a:lnRef>
          <a:fillRef idx="0">
            <a:schemeClr val="accent1"/>
          </a:fillRef>
          <a:effectRef idx="1">
            <a:schemeClr val="accent1"/>
          </a:effectRef>
          <a:fontRef idx="minor">
            <a:schemeClr val="tx1"/>
          </a:fontRef>
        </p:style>
      </p:cxnSp>
      <p:pic>
        <p:nvPicPr>
          <p:cNvPr id="5" name="Picture 4" descr="gas.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02" y="4461062"/>
            <a:ext cx="8358098" cy="2044700"/>
          </a:xfrm>
          <a:prstGeom prst="rect">
            <a:avLst/>
          </a:prstGeom>
        </p:spPr>
      </p:pic>
      <p:sp>
        <p:nvSpPr>
          <p:cNvPr id="7" name="Rectangle 6"/>
          <p:cNvSpPr/>
          <p:nvPr/>
        </p:nvSpPr>
        <p:spPr>
          <a:xfrm>
            <a:off x="454838" y="4036207"/>
            <a:ext cx="5083443" cy="769441"/>
          </a:xfrm>
          <a:prstGeom prst="rect">
            <a:avLst/>
          </a:prstGeom>
        </p:spPr>
        <p:txBody>
          <a:bodyPr wrap="none">
            <a:spAutoFit/>
          </a:bodyPr>
          <a:lstStyle/>
          <a:p>
            <a:pPr marL="285750" indent="-285750">
              <a:buFont typeface="Wingdings" charset="2"/>
              <a:buChar char="Ø"/>
            </a:pPr>
            <a:r>
              <a:rPr lang="en-US" sz="2200" i="1" dirty="0">
                <a:solidFill>
                  <a:schemeClr val="tx2"/>
                </a:solidFill>
              </a:rPr>
              <a:t>Natural</a:t>
            </a:r>
            <a:r>
              <a:rPr lang="en-US" sz="2200" dirty="0"/>
              <a:t> </a:t>
            </a:r>
            <a:r>
              <a:rPr lang="en-US" sz="2200" i="1" dirty="0">
                <a:solidFill>
                  <a:schemeClr val="tx2"/>
                </a:solidFill>
              </a:rPr>
              <a:t>Gas</a:t>
            </a:r>
            <a:r>
              <a:rPr lang="en-US" sz="2200" dirty="0"/>
              <a:t> </a:t>
            </a:r>
            <a:r>
              <a:rPr lang="en-US" sz="2200" i="1" dirty="0">
                <a:solidFill>
                  <a:schemeClr val="tx2"/>
                </a:solidFill>
              </a:rPr>
              <a:t>Hedging</a:t>
            </a:r>
            <a:r>
              <a:rPr lang="en-US" sz="2200" dirty="0"/>
              <a:t> </a:t>
            </a:r>
            <a:r>
              <a:rPr lang="en-US" dirty="0"/>
              <a:t>(as of January 12,2012)</a:t>
            </a:r>
          </a:p>
          <a:p>
            <a:pPr marL="285750" indent="-285750">
              <a:buFont typeface="Wingdings" charset="2"/>
              <a:buChar char="Ø"/>
            </a:pPr>
            <a:endParaRPr lang="en-US" sz="2200" dirty="0"/>
          </a:p>
        </p:txBody>
      </p:sp>
    </p:spTree>
    <p:extLst>
      <p:ext uri="{BB962C8B-B14F-4D97-AF65-F5344CB8AC3E}">
        <p14:creationId xmlns:p14="http://schemas.microsoft.com/office/powerpoint/2010/main" val="2381957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463" y="911543"/>
            <a:ext cx="4484847" cy="3981927"/>
          </a:xfrm>
          <a:prstGeom prst="rect">
            <a:avLst/>
          </a:prstGeom>
          <a:noFill/>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114899" y="260033"/>
            <a:ext cx="6649402" cy="42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2900" b="1" i="1" dirty="0">
                <a:solidFill>
                  <a:schemeClr val="tx2"/>
                </a:solidFill>
                <a:latin typeface="+mj-lt"/>
                <a:ea typeface="+mj-ea"/>
                <a:cs typeface="+mj-cs"/>
              </a:rPr>
              <a:t>Global</a:t>
            </a:r>
            <a:r>
              <a:rPr lang="en-US" dirty="0">
                <a:solidFill>
                  <a:srgbClr val="000000"/>
                </a:solidFill>
                <a:latin typeface="Arial" charset="0"/>
              </a:rPr>
              <a:t> </a:t>
            </a:r>
            <a:r>
              <a:rPr lang="en-US" sz="2900" b="1" i="1" dirty="0">
                <a:solidFill>
                  <a:schemeClr val="tx2"/>
                </a:solidFill>
                <a:latin typeface="+mj-lt"/>
                <a:ea typeface="+mj-ea"/>
                <a:cs typeface="+mj-cs"/>
              </a:rPr>
              <a:t>Energy</a:t>
            </a:r>
            <a:r>
              <a:rPr lang="en-US" dirty="0">
                <a:solidFill>
                  <a:srgbClr val="000000"/>
                </a:solidFill>
                <a:latin typeface="Arial" charset="0"/>
              </a:rPr>
              <a:t> </a:t>
            </a:r>
            <a:r>
              <a:rPr lang="en-US" sz="2900" b="1" i="1" dirty="0">
                <a:solidFill>
                  <a:schemeClr val="tx2"/>
                </a:solidFill>
                <a:latin typeface="+mj-lt"/>
                <a:ea typeface="+mj-ea"/>
                <a:cs typeface="+mj-cs"/>
              </a:rPr>
              <a:t>Market</a:t>
            </a:r>
            <a:r>
              <a:rPr lang="en-US" dirty="0">
                <a:solidFill>
                  <a:srgbClr val="000000"/>
                </a:solidFill>
                <a:latin typeface="Arial" charset="0"/>
              </a:rPr>
              <a:t> </a:t>
            </a:r>
            <a:r>
              <a:rPr lang="en-US" sz="2900" b="1" i="1" dirty="0">
                <a:solidFill>
                  <a:schemeClr val="tx2"/>
                </a:solidFill>
                <a:latin typeface="+mj-lt"/>
                <a:ea typeface="+mj-ea"/>
                <a:cs typeface="+mj-cs"/>
              </a:rPr>
              <a:t>Outlook</a:t>
            </a:r>
          </a:p>
        </p:txBody>
      </p:sp>
      <p:sp>
        <p:nvSpPr>
          <p:cNvPr id="6150" name="Text Box 6"/>
          <p:cNvSpPr txBox="1">
            <a:spLocks noChangeArrowheads="1"/>
          </p:cNvSpPr>
          <p:nvPr/>
        </p:nvSpPr>
        <p:spPr bwMode="auto">
          <a:xfrm>
            <a:off x="4762974" y="1021557"/>
            <a:ext cx="4537710" cy="456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pPr>
            <a:r>
              <a:rPr lang="en-US" dirty="0">
                <a:latin typeface="Times"/>
                <a:ea typeface="+mn-ea"/>
                <a:cs typeface="Times"/>
              </a:rPr>
              <a:t>Loss of Libyan volumes in February, worries over demand outlook </a:t>
            </a:r>
          </a:p>
          <a:p>
            <a:pPr>
              <a:lnSpc>
                <a:spcPct val="95000"/>
              </a:lnSpc>
            </a:pPr>
            <a:endParaRPr lang="en-US" dirty="0">
              <a:latin typeface="Times"/>
              <a:ea typeface="+mn-ea"/>
              <a:cs typeface="Times"/>
            </a:endParaRPr>
          </a:p>
          <a:p>
            <a:pPr lvl="1">
              <a:lnSpc>
                <a:spcPct val="95000"/>
              </a:lnSpc>
              <a:buClr>
                <a:srgbClr val="000000"/>
              </a:buClr>
              <a:buSzPct val="100000"/>
              <a:buFontTx/>
              <a:buChar char="•"/>
            </a:pPr>
            <a:r>
              <a:rPr lang="en-US" dirty="0">
                <a:latin typeface="Times"/>
                <a:ea typeface="+mn-ea"/>
                <a:cs typeface="Times"/>
              </a:rPr>
              <a:t>Macroeconomic weakness feeds through into oil demand</a:t>
            </a:r>
          </a:p>
          <a:p>
            <a:pPr>
              <a:lnSpc>
                <a:spcPct val="95000"/>
              </a:lnSpc>
            </a:pPr>
            <a:endParaRPr lang="en-US" dirty="0">
              <a:latin typeface="Times"/>
              <a:ea typeface="+mn-ea"/>
              <a:cs typeface="Times"/>
            </a:endParaRPr>
          </a:p>
          <a:p>
            <a:pPr lvl="1">
              <a:lnSpc>
                <a:spcPct val="95000"/>
              </a:lnSpc>
              <a:buClr>
                <a:srgbClr val="000000"/>
              </a:buClr>
              <a:buSzPct val="100000"/>
              <a:buFontTx/>
              <a:buChar char="•"/>
            </a:pPr>
            <a:r>
              <a:rPr lang="en-US" dirty="0">
                <a:latin typeface="Times"/>
                <a:ea typeface="+mn-ea"/>
                <a:cs typeface="Times"/>
              </a:rPr>
              <a:t>Worsening macroeconomic conditions and demand destruction resulting from high oil prices, that hit oil consumption</a:t>
            </a:r>
          </a:p>
          <a:p>
            <a:pPr>
              <a:lnSpc>
                <a:spcPct val="95000"/>
              </a:lnSpc>
              <a:buClr>
                <a:srgbClr val="000000"/>
              </a:buClr>
              <a:buSzPct val="100000"/>
            </a:pPr>
            <a:endParaRPr lang="en-US" dirty="0">
              <a:solidFill>
                <a:srgbClr val="000000"/>
              </a:solidFill>
              <a:latin typeface="Arial" charset="0"/>
            </a:endParaRPr>
          </a:p>
        </p:txBody>
      </p:sp>
      <p:sp>
        <p:nvSpPr>
          <p:cNvPr id="6151" name="Text Box 7"/>
          <p:cNvSpPr txBox="1">
            <a:spLocks noChangeArrowheads="1"/>
          </p:cNvSpPr>
          <p:nvPr/>
        </p:nvSpPr>
        <p:spPr bwMode="auto">
          <a:xfrm>
            <a:off x="131445" y="5486400"/>
            <a:ext cx="8303895" cy="70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pPr>
            <a:r>
              <a:rPr lang="en-US" dirty="0">
                <a:latin typeface="Times"/>
                <a:ea typeface="+mn-ea"/>
                <a:cs typeface="Times"/>
              </a:rPr>
              <a:t>Despite of low growth in Western economies, demand remained robust in emerging economies, led by China</a:t>
            </a:r>
          </a:p>
        </p:txBody>
      </p:sp>
      <p:cxnSp>
        <p:nvCxnSpPr>
          <p:cNvPr id="6" name="Straight Connector 5"/>
          <p:cNvCxnSpPr/>
          <p:nvPr/>
        </p:nvCxnSpPr>
        <p:spPr>
          <a:xfrm flipH="1">
            <a:off x="0" y="687714"/>
            <a:ext cx="4992776" cy="3238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9940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477890"/>
            <a:ext cx="4705936" cy="584776"/>
          </a:xfrm>
          <a:prstGeom prst="rect">
            <a:avLst/>
          </a:prstGeom>
          <a:noFill/>
        </p:spPr>
        <p:txBody>
          <a:bodyPr wrap="none" rtlCol="0">
            <a:spAutoFit/>
          </a:bodyPr>
          <a:lstStyle/>
          <a:p>
            <a:r>
              <a:rPr lang="en-US" sz="3200" b="1" i="1" dirty="0">
                <a:solidFill>
                  <a:schemeClr val="tx2"/>
                </a:solidFill>
                <a:latin typeface="+mj-lt"/>
                <a:ea typeface="+mj-ea"/>
                <a:cs typeface="+mj-cs"/>
              </a:rPr>
              <a:t>Foreign</a:t>
            </a:r>
            <a:r>
              <a:rPr lang="en-US" dirty="0" smtClean="0"/>
              <a:t> </a:t>
            </a:r>
            <a:r>
              <a:rPr lang="en-US" sz="3200" b="1" i="1" dirty="0">
                <a:solidFill>
                  <a:schemeClr val="tx2"/>
                </a:solidFill>
                <a:latin typeface="+mj-lt"/>
                <a:ea typeface="+mj-ea"/>
                <a:cs typeface="+mj-cs"/>
              </a:rPr>
              <a:t>Currency</a:t>
            </a:r>
            <a:r>
              <a:rPr lang="en-US" dirty="0" smtClean="0"/>
              <a:t> </a:t>
            </a:r>
            <a:r>
              <a:rPr lang="en-US" sz="3200" b="1" i="1" dirty="0">
                <a:solidFill>
                  <a:schemeClr val="tx2"/>
                </a:solidFill>
                <a:latin typeface="+mj-lt"/>
                <a:ea typeface="+mj-ea"/>
                <a:cs typeface="+mj-cs"/>
              </a:rPr>
              <a:t>Rate</a:t>
            </a:r>
            <a:r>
              <a:rPr lang="en-US" dirty="0" smtClean="0"/>
              <a:t> </a:t>
            </a:r>
            <a:r>
              <a:rPr lang="en-US" sz="3200" b="1" i="1" dirty="0">
                <a:solidFill>
                  <a:schemeClr val="tx2"/>
                </a:solidFill>
                <a:latin typeface="+mj-lt"/>
                <a:ea typeface="+mj-ea"/>
                <a:cs typeface="+mj-cs"/>
              </a:rPr>
              <a:t>Risk</a:t>
            </a:r>
          </a:p>
        </p:txBody>
      </p:sp>
      <p:cxnSp>
        <p:nvCxnSpPr>
          <p:cNvPr id="4" name="Straight Connector 3"/>
          <p:cNvCxnSpPr/>
          <p:nvPr/>
        </p:nvCxnSpPr>
        <p:spPr>
          <a:xfrm flipH="1">
            <a:off x="0" y="1035356"/>
            <a:ext cx="4478973"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7314" y="1515644"/>
            <a:ext cx="7906482" cy="2400657"/>
          </a:xfrm>
          <a:prstGeom prst="rect">
            <a:avLst/>
          </a:prstGeom>
          <a:noFill/>
        </p:spPr>
        <p:txBody>
          <a:bodyPr wrap="square" rtlCol="0">
            <a:spAutoFit/>
          </a:bodyPr>
          <a:lstStyle/>
          <a:p>
            <a:pPr marL="285750" indent="-285750">
              <a:buFont typeface="Wingdings" charset="2"/>
              <a:buChar char="§"/>
            </a:pPr>
            <a:r>
              <a:rPr lang="en-US" sz="2100" dirty="0"/>
              <a:t>Prices received for crude oil are </a:t>
            </a:r>
            <a:r>
              <a:rPr lang="en-US" sz="2100" dirty="0" smtClean="0"/>
              <a:t>denominated </a:t>
            </a:r>
            <a:r>
              <a:rPr lang="en-US" sz="2100" dirty="0"/>
              <a:t>directly in US dollars, </a:t>
            </a:r>
            <a:r>
              <a:rPr lang="en-US" sz="2100" dirty="0" smtClean="0"/>
              <a:t>therefore realized </a:t>
            </a:r>
            <a:r>
              <a:rPr lang="en-US" sz="2100" dirty="0"/>
              <a:t>oil prices </a:t>
            </a:r>
            <a:r>
              <a:rPr lang="en-US" sz="2100" dirty="0" smtClean="0"/>
              <a:t>are impacted </a:t>
            </a:r>
            <a:r>
              <a:rPr lang="en-US" sz="2100" dirty="0"/>
              <a:t>by </a:t>
            </a:r>
            <a:r>
              <a:rPr lang="en-US" sz="2100" dirty="0">
                <a:solidFill>
                  <a:srgbClr val="FF0000"/>
                </a:solidFill>
              </a:rPr>
              <a:t>Canadian dollar to US dollar exchange rates</a:t>
            </a:r>
            <a:r>
              <a:rPr lang="en-US" dirty="0">
                <a:solidFill>
                  <a:srgbClr val="FF0000"/>
                </a:solidFill>
              </a:rPr>
              <a:t>. </a:t>
            </a:r>
          </a:p>
          <a:p>
            <a:pPr marL="285750" indent="-285750">
              <a:buFont typeface="Wingdings" charset="2"/>
              <a:buChar char="§"/>
            </a:pPr>
            <a:endParaRPr lang="en-US" dirty="0" smtClean="0">
              <a:solidFill>
                <a:srgbClr val="000000"/>
              </a:solidFill>
            </a:endParaRPr>
          </a:p>
          <a:p>
            <a:pPr marL="342900" indent="-342900">
              <a:buFont typeface="Wingdings" charset="2"/>
              <a:buChar char="Ø"/>
            </a:pPr>
            <a:r>
              <a:rPr lang="en-US" sz="2000" i="1" dirty="0">
                <a:solidFill>
                  <a:schemeClr val="tx2"/>
                </a:solidFill>
              </a:rPr>
              <a:t>Foreign</a:t>
            </a:r>
            <a:r>
              <a:rPr lang="en-US" sz="2000" dirty="0"/>
              <a:t> </a:t>
            </a:r>
            <a:r>
              <a:rPr lang="en-US" sz="2200" i="1" dirty="0">
                <a:solidFill>
                  <a:schemeClr val="tx2"/>
                </a:solidFill>
              </a:rPr>
              <a:t>Exchange</a:t>
            </a:r>
            <a:r>
              <a:rPr lang="en-US" sz="2000" dirty="0"/>
              <a:t> </a:t>
            </a:r>
            <a:r>
              <a:rPr lang="en-US" sz="2200" i="1" dirty="0">
                <a:solidFill>
                  <a:schemeClr val="tx2"/>
                </a:solidFill>
              </a:rPr>
              <a:t>Forward</a:t>
            </a:r>
            <a:r>
              <a:rPr lang="en-US" sz="2000" dirty="0"/>
              <a:t> </a:t>
            </a:r>
            <a:r>
              <a:rPr lang="en-US" sz="2200" i="1" dirty="0">
                <a:solidFill>
                  <a:schemeClr val="tx2"/>
                </a:solidFill>
              </a:rPr>
              <a:t>on</a:t>
            </a:r>
            <a:r>
              <a:rPr lang="en-US" sz="2000" dirty="0"/>
              <a:t> </a:t>
            </a:r>
            <a:r>
              <a:rPr lang="en-US" sz="2200" i="1" dirty="0">
                <a:solidFill>
                  <a:schemeClr val="tx2"/>
                </a:solidFill>
              </a:rPr>
              <a:t>Revenues</a:t>
            </a:r>
            <a:r>
              <a:rPr lang="en-US" sz="2000" i="1" dirty="0" smtClean="0">
                <a:solidFill>
                  <a:schemeClr val="tx2"/>
                </a:solidFill>
              </a:rPr>
              <a:t> </a:t>
            </a:r>
            <a:r>
              <a:rPr lang="en-US" sz="1600" dirty="0" smtClean="0"/>
              <a:t>(As</a:t>
            </a:r>
            <a:r>
              <a:rPr lang="en-US" sz="1600" dirty="0" smtClean="0">
                <a:solidFill>
                  <a:prstClr val="black"/>
                </a:solidFill>
              </a:rPr>
              <a:t> </a:t>
            </a:r>
            <a:r>
              <a:rPr lang="en-US" sz="1600" dirty="0"/>
              <a:t>of</a:t>
            </a:r>
            <a:r>
              <a:rPr lang="en-US" sz="1600" dirty="0">
                <a:solidFill>
                  <a:prstClr val="black"/>
                </a:solidFill>
              </a:rPr>
              <a:t> </a:t>
            </a:r>
            <a:r>
              <a:rPr lang="en-US" sz="1600" dirty="0"/>
              <a:t>December</a:t>
            </a:r>
            <a:r>
              <a:rPr lang="en-US" sz="1600" dirty="0">
                <a:solidFill>
                  <a:prstClr val="black"/>
                </a:solidFill>
              </a:rPr>
              <a:t> </a:t>
            </a:r>
            <a:r>
              <a:rPr lang="en-US" sz="1600" dirty="0"/>
              <a:t>31</a:t>
            </a:r>
            <a:r>
              <a:rPr lang="en-US" sz="1600" dirty="0">
                <a:solidFill>
                  <a:prstClr val="black"/>
                </a:solidFill>
              </a:rPr>
              <a:t> </a:t>
            </a:r>
            <a:r>
              <a:rPr lang="en-US" sz="1600" dirty="0" smtClean="0"/>
              <a:t>2011</a:t>
            </a:r>
            <a:r>
              <a:rPr lang="en-US" sz="1600" dirty="0"/>
              <a:t>)</a:t>
            </a:r>
          </a:p>
          <a:p>
            <a:r>
              <a:rPr lang="en-US" sz="1100" dirty="0">
                <a:solidFill>
                  <a:prstClr val="black"/>
                </a:solidFill>
              </a:rPr>
              <a:t>          </a:t>
            </a:r>
            <a:endParaRPr lang="en-US" dirty="0"/>
          </a:p>
          <a:p>
            <a:pPr marL="285750" indent="-285750">
              <a:buFont typeface="Wingdings" charset="2"/>
              <a:buChar char="§"/>
            </a:pPr>
            <a:endParaRPr lang="en-US" dirty="0">
              <a:solidFill>
                <a:srgbClr val="000000"/>
              </a:solidFill>
            </a:endParaRPr>
          </a:p>
          <a:p>
            <a:pPr marL="285750" indent="-285750">
              <a:buFont typeface="Wingdings" charset="2"/>
              <a:buChar char="§"/>
            </a:pPr>
            <a:endParaRPr lang="en-US" dirty="0">
              <a:solidFill>
                <a:srgbClr val="000000"/>
              </a:solidFill>
            </a:endParaRPr>
          </a:p>
        </p:txBody>
      </p:sp>
      <p:pic>
        <p:nvPicPr>
          <p:cNvPr id="8" name="Picture 7" descr="f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995" y="2633396"/>
            <a:ext cx="7518400" cy="914400"/>
          </a:xfrm>
          <a:prstGeom prst="rect">
            <a:avLst/>
          </a:prstGeom>
        </p:spPr>
      </p:pic>
      <p:pic>
        <p:nvPicPr>
          <p:cNvPr id="9" name="Picture 8" descr="for.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230" y="3963654"/>
            <a:ext cx="7542937" cy="800100"/>
          </a:xfrm>
          <a:prstGeom prst="rect">
            <a:avLst/>
          </a:prstGeom>
        </p:spPr>
      </p:pic>
      <p:sp>
        <p:nvSpPr>
          <p:cNvPr id="3" name="Rectangle 2"/>
          <p:cNvSpPr/>
          <p:nvPr/>
        </p:nvSpPr>
        <p:spPr>
          <a:xfrm>
            <a:off x="-27314" y="3520152"/>
            <a:ext cx="8185196" cy="430887"/>
          </a:xfrm>
          <a:prstGeom prst="rect">
            <a:avLst/>
          </a:prstGeom>
        </p:spPr>
        <p:txBody>
          <a:bodyPr wrap="square">
            <a:spAutoFit/>
          </a:bodyPr>
          <a:lstStyle/>
          <a:p>
            <a:pPr marL="342900" indent="-342900">
              <a:buFont typeface="Wingdings" charset="2"/>
              <a:buChar char="Ø"/>
            </a:pPr>
            <a:r>
              <a:rPr lang="en-US" sz="2200" b="1" i="1" dirty="0" smtClean="0">
                <a:solidFill>
                  <a:schemeClr val="tx2"/>
                </a:solidFill>
              </a:rPr>
              <a:t>Foreign</a:t>
            </a:r>
            <a:r>
              <a:rPr lang="en-US" sz="2200" b="1" dirty="0" smtClean="0"/>
              <a:t> </a:t>
            </a:r>
            <a:r>
              <a:rPr lang="en-US" sz="2200" b="1" i="1" dirty="0" smtClean="0">
                <a:solidFill>
                  <a:schemeClr val="tx2"/>
                </a:solidFill>
              </a:rPr>
              <a:t>Exchange</a:t>
            </a:r>
            <a:r>
              <a:rPr lang="en-US" sz="2200" b="1" dirty="0" smtClean="0"/>
              <a:t> </a:t>
            </a:r>
            <a:r>
              <a:rPr lang="en-US" sz="2200" b="1" i="1" dirty="0" smtClean="0">
                <a:solidFill>
                  <a:schemeClr val="tx2"/>
                </a:solidFill>
              </a:rPr>
              <a:t>Forwards</a:t>
            </a:r>
            <a:r>
              <a:rPr lang="en-US" sz="2200" b="1" dirty="0" smtClean="0"/>
              <a:t> </a:t>
            </a:r>
            <a:r>
              <a:rPr lang="en-US" sz="2200" b="1" i="1" dirty="0" smtClean="0">
                <a:solidFill>
                  <a:schemeClr val="tx2"/>
                </a:solidFill>
              </a:rPr>
              <a:t>on</a:t>
            </a:r>
            <a:r>
              <a:rPr lang="en-US" sz="2200" b="1" dirty="0" smtClean="0"/>
              <a:t> </a:t>
            </a:r>
            <a:r>
              <a:rPr lang="en-US" sz="2200" b="1" i="1" dirty="0" smtClean="0">
                <a:solidFill>
                  <a:schemeClr val="tx2"/>
                </a:solidFill>
              </a:rPr>
              <a:t>Senior</a:t>
            </a:r>
            <a:r>
              <a:rPr lang="en-US" sz="2200" b="1" dirty="0" smtClean="0"/>
              <a:t> </a:t>
            </a:r>
            <a:r>
              <a:rPr lang="en-US" sz="2200" b="1" i="1" dirty="0" smtClean="0">
                <a:solidFill>
                  <a:schemeClr val="tx2"/>
                </a:solidFill>
              </a:rPr>
              <a:t>No</a:t>
            </a:r>
            <a:r>
              <a:rPr lang="en-US" sz="2200" i="1" dirty="0" smtClean="0">
                <a:solidFill>
                  <a:schemeClr val="tx2"/>
                </a:solidFill>
              </a:rPr>
              <a:t>tes</a:t>
            </a:r>
            <a:r>
              <a:rPr lang="en-US" sz="2200" dirty="0" smtClean="0">
                <a:solidFill>
                  <a:prstClr val="black"/>
                </a:solidFill>
              </a:rPr>
              <a:t>  </a:t>
            </a:r>
            <a:r>
              <a:rPr lang="en-US" sz="1600" dirty="0" smtClean="0">
                <a:solidFill>
                  <a:prstClr val="black"/>
                </a:solidFill>
              </a:rPr>
              <a:t>(As </a:t>
            </a:r>
            <a:r>
              <a:rPr lang="en-US" sz="1600" dirty="0">
                <a:solidFill>
                  <a:prstClr val="black"/>
                </a:solidFill>
              </a:rPr>
              <a:t>of December 31 </a:t>
            </a:r>
            <a:r>
              <a:rPr lang="en-US" sz="1600" dirty="0" smtClean="0">
                <a:solidFill>
                  <a:prstClr val="black"/>
                </a:solidFill>
              </a:rPr>
              <a:t>2011)</a:t>
            </a:r>
            <a:endParaRPr lang="en-US" sz="1600" dirty="0"/>
          </a:p>
        </p:txBody>
      </p:sp>
      <p:pic>
        <p:nvPicPr>
          <p:cNvPr id="10" name="Picture 9" descr="fx.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349" y="5227543"/>
            <a:ext cx="8381573" cy="1481044"/>
          </a:xfrm>
          <a:prstGeom prst="rect">
            <a:avLst/>
          </a:prstGeom>
        </p:spPr>
      </p:pic>
      <p:sp>
        <p:nvSpPr>
          <p:cNvPr id="11" name="TextBox 10"/>
          <p:cNvSpPr txBox="1"/>
          <p:nvPr/>
        </p:nvSpPr>
        <p:spPr>
          <a:xfrm>
            <a:off x="-27313" y="4852403"/>
            <a:ext cx="7423196" cy="430887"/>
          </a:xfrm>
          <a:prstGeom prst="rect">
            <a:avLst/>
          </a:prstGeom>
          <a:noFill/>
        </p:spPr>
        <p:txBody>
          <a:bodyPr wrap="square" rtlCol="0">
            <a:spAutoFit/>
          </a:bodyPr>
          <a:lstStyle/>
          <a:p>
            <a:pPr marL="342900" indent="-342900">
              <a:buFont typeface="Wingdings" charset="2"/>
              <a:buChar char="Ø"/>
            </a:pPr>
            <a:r>
              <a:rPr lang="en-US" sz="2200" b="1" i="1" dirty="0">
                <a:solidFill>
                  <a:schemeClr val="tx2"/>
                </a:solidFill>
              </a:rPr>
              <a:t>Cross Currency </a:t>
            </a:r>
            <a:r>
              <a:rPr lang="en-US" sz="2200" b="1" i="1" dirty="0" smtClean="0">
                <a:solidFill>
                  <a:schemeClr val="tx2"/>
                </a:solidFill>
              </a:rPr>
              <a:t>Swaps </a:t>
            </a:r>
            <a:r>
              <a:rPr lang="en-US" sz="1600" dirty="0">
                <a:solidFill>
                  <a:prstClr val="black"/>
                </a:solidFill>
              </a:rPr>
              <a:t>(as</a:t>
            </a:r>
            <a:r>
              <a:rPr lang="en-US" sz="2200" i="1" dirty="0" smtClean="0">
                <a:solidFill>
                  <a:schemeClr val="tx2"/>
                </a:solidFill>
              </a:rPr>
              <a:t> </a:t>
            </a:r>
            <a:r>
              <a:rPr lang="en-US" sz="1600" dirty="0">
                <a:solidFill>
                  <a:prstClr val="black"/>
                </a:solidFill>
              </a:rPr>
              <a:t>of</a:t>
            </a:r>
            <a:r>
              <a:rPr lang="en-US" sz="2200" i="1" dirty="0" smtClean="0">
                <a:solidFill>
                  <a:schemeClr val="tx2"/>
                </a:solidFill>
              </a:rPr>
              <a:t> </a:t>
            </a:r>
            <a:r>
              <a:rPr lang="en-US" sz="1600" dirty="0">
                <a:solidFill>
                  <a:prstClr val="black"/>
                </a:solidFill>
              </a:rPr>
              <a:t>December</a:t>
            </a:r>
            <a:r>
              <a:rPr lang="en-US" sz="2200" i="1" dirty="0" smtClean="0">
                <a:solidFill>
                  <a:schemeClr val="tx2"/>
                </a:solidFill>
              </a:rPr>
              <a:t> </a:t>
            </a:r>
            <a:r>
              <a:rPr lang="en-US" sz="1600" dirty="0">
                <a:solidFill>
                  <a:prstClr val="black"/>
                </a:solidFill>
              </a:rPr>
              <a:t>31,2011)</a:t>
            </a:r>
          </a:p>
        </p:txBody>
      </p:sp>
    </p:spTree>
    <p:extLst>
      <p:ext uri="{BB962C8B-B14F-4D97-AF65-F5344CB8AC3E}">
        <p14:creationId xmlns:p14="http://schemas.microsoft.com/office/powerpoint/2010/main" val="4112519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52" y="614454"/>
            <a:ext cx="1990311" cy="584776"/>
          </a:xfrm>
          <a:prstGeom prst="rect">
            <a:avLst/>
          </a:prstGeom>
          <a:noFill/>
        </p:spPr>
        <p:txBody>
          <a:bodyPr wrap="none" rtlCol="0">
            <a:spAutoFit/>
          </a:bodyPr>
          <a:lstStyle/>
          <a:p>
            <a:r>
              <a:rPr lang="en-US" sz="3200" b="1" i="1" dirty="0">
                <a:solidFill>
                  <a:schemeClr val="tx2"/>
                </a:solidFill>
                <a:latin typeface="+mj-lt"/>
                <a:ea typeface="+mj-ea"/>
                <a:cs typeface="+mj-cs"/>
              </a:rPr>
              <a:t>Credit</a:t>
            </a:r>
            <a:r>
              <a:rPr lang="en-US" dirty="0" smtClean="0"/>
              <a:t> </a:t>
            </a:r>
            <a:r>
              <a:rPr lang="en-US" sz="3200" b="1" i="1" dirty="0">
                <a:solidFill>
                  <a:schemeClr val="tx2"/>
                </a:solidFill>
                <a:latin typeface="+mj-lt"/>
                <a:ea typeface="+mj-ea"/>
                <a:cs typeface="+mj-cs"/>
              </a:rPr>
              <a:t>Risk</a:t>
            </a:r>
            <a:r>
              <a:rPr lang="en-US" dirty="0" smtClean="0"/>
              <a:t> </a:t>
            </a:r>
            <a:endParaRPr lang="en-US" dirty="0"/>
          </a:p>
        </p:txBody>
      </p:sp>
      <p:cxnSp>
        <p:nvCxnSpPr>
          <p:cNvPr id="5" name="Straight Connector 4"/>
          <p:cNvCxnSpPr/>
          <p:nvPr/>
        </p:nvCxnSpPr>
        <p:spPr>
          <a:xfrm flipH="1">
            <a:off x="40997" y="1199230"/>
            <a:ext cx="187076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0998" y="1284035"/>
            <a:ext cx="8475473" cy="5493812"/>
          </a:xfrm>
          <a:prstGeom prst="rect">
            <a:avLst/>
          </a:prstGeom>
          <a:noFill/>
        </p:spPr>
        <p:txBody>
          <a:bodyPr wrap="square" rtlCol="0">
            <a:spAutoFit/>
          </a:bodyPr>
          <a:lstStyle/>
          <a:p>
            <a:pPr marL="285750" indent="-285750">
              <a:buFont typeface="Wingdings" charset="2"/>
              <a:buChar char="§"/>
            </a:pPr>
            <a:r>
              <a:rPr lang="en-US" sz="2100" dirty="0" smtClean="0">
                <a:latin typeface="Times"/>
                <a:cs typeface="Times"/>
              </a:rPr>
              <a:t>Credit risk is the risk of loss if purchasers or counterparties do not fulfill their contractual obligations</a:t>
            </a:r>
          </a:p>
          <a:p>
            <a:endParaRPr lang="en-US" sz="2100" dirty="0" smtClean="0">
              <a:latin typeface="Times"/>
              <a:cs typeface="Times"/>
            </a:endParaRPr>
          </a:p>
          <a:p>
            <a:pPr marL="285750" indent="-285750">
              <a:buFont typeface="Wingdings" charset="2"/>
              <a:buChar char="§"/>
            </a:pPr>
            <a:r>
              <a:rPr lang="en-US" sz="2100" dirty="0" smtClean="0">
                <a:latin typeface="Times"/>
                <a:cs typeface="Times"/>
              </a:rPr>
              <a:t>Penn  West’s accounts receivable is subject to normal Credit risk, which includes the ability to recover unpaid receivables by retaining the partner’s share of production when Penn West is the operator.</a:t>
            </a:r>
          </a:p>
          <a:p>
            <a:pPr marL="285750" indent="-285750">
              <a:buFont typeface="Wingdings" charset="2"/>
              <a:buChar char="§"/>
            </a:pPr>
            <a:endParaRPr lang="en-US" sz="2100" dirty="0" smtClean="0">
              <a:latin typeface="Times"/>
              <a:cs typeface="Times"/>
            </a:endParaRPr>
          </a:p>
          <a:p>
            <a:pPr marL="285750" indent="-285750">
              <a:buFont typeface="Wingdings" charset="2"/>
              <a:buChar char="§"/>
            </a:pPr>
            <a:r>
              <a:rPr lang="en-US" sz="2100" dirty="0" smtClean="0">
                <a:latin typeface="Times"/>
                <a:cs typeface="Times"/>
              </a:rPr>
              <a:t>For oil and natural gas sales and financial derivatives, counterparty risk is followed whereby each counterparty is reviewed on a regular basis for the purpose of assigning a </a:t>
            </a:r>
            <a:r>
              <a:rPr lang="en-US" sz="2100" dirty="0" smtClean="0">
                <a:solidFill>
                  <a:srgbClr val="FF0000"/>
                </a:solidFill>
                <a:latin typeface="Times"/>
                <a:cs typeface="Times"/>
              </a:rPr>
              <a:t>credit limit </a:t>
            </a:r>
            <a:r>
              <a:rPr lang="en-US" sz="2100" dirty="0" smtClean="0">
                <a:latin typeface="Times"/>
                <a:cs typeface="Times"/>
              </a:rPr>
              <a:t>and may be requested </a:t>
            </a:r>
            <a:r>
              <a:rPr lang="en-US" sz="2100" dirty="0" smtClean="0">
                <a:solidFill>
                  <a:srgbClr val="FF0000"/>
                </a:solidFill>
                <a:latin typeface="Times"/>
                <a:cs typeface="Times"/>
              </a:rPr>
              <a:t>to provide security if determined to be prudent</a:t>
            </a:r>
          </a:p>
          <a:p>
            <a:endParaRPr lang="en-US" sz="2100" dirty="0" smtClean="0">
              <a:solidFill>
                <a:srgbClr val="FF0000"/>
              </a:solidFill>
              <a:latin typeface="Times"/>
              <a:cs typeface="Times"/>
            </a:endParaRPr>
          </a:p>
          <a:p>
            <a:pPr marL="285750" indent="-285750">
              <a:buFont typeface="Wingdings" charset="2"/>
              <a:buChar char="§"/>
            </a:pPr>
            <a:r>
              <a:rPr lang="en-US" sz="2100" dirty="0" smtClean="0">
                <a:latin typeface="Times"/>
                <a:cs typeface="Times"/>
              </a:rPr>
              <a:t>As as December 31, 2010, the maximum exposure to credit risk was $386 million (2009- $371 million) being carrying value of the accounts receivable. </a:t>
            </a:r>
          </a:p>
          <a:p>
            <a:pPr marL="285750" indent="-285750">
              <a:buFont typeface="Wingdings" charset="2"/>
              <a:buChar char="§"/>
            </a:pPr>
            <a:endParaRPr lang="en-US" sz="2100" dirty="0" smtClean="0">
              <a:solidFill>
                <a:srgbClr val="FF0000"/>
              </a:solidFill>
              <a:latin typeface="Times"/>
              <a:cs typeface="Times"/>
            </a:endParaRPr>
          </a:p>
          <a:p>
            <a:pPr marL="285750" indent="-285750">
              <a:buFont typeface="Wingdings" charset="2"/>
              <a:buChar char="§"/>
            </a:pPr>
            <a:endParaRPr lang="en-US" dirty="0">
              <a:solidFill>
                <a:srgbClr val="FF0000"/>
              </a:solidFill>
            </a:endParaRPr>
          </a:p>
        </p:txBody>
      </p:sp>
      <p:pic>
        <p:nvPicPr>
          <p:cNvPr id="7" name="Picture 6"/>
          <p:cNvPicPr>
            <a:picLocks noChangeAspect="1"/>
          </p:cNvPicPr>
          <p:nvPr/>
        </p:nvPicPr>
        <p:blipFill>
          <a:blip r:embed="rId2" cstate="print"/>
          <a:stretch>
            <a:fillRect/>
          </a:stretch>
        </p:blipFill>
        <p:spPr>
          <a:xfrm>
            <a:off x="7603067" y="6112925"/>
            <a:ext cx="1540930" cy="724846"/>
          </a:xfrm>
          <a:prstGeom prst="rect">
            <a:avLst/>
          </a:prstGeom>
          <a:effectLst/>
        </p:spPr>
      </p:pic>
    </p:spTree>
    <p:extLst>
      <p:ext uri="{BB962C8B-B14F-4D97-AF65-F5344CB8AC3E}">
        <p14:creationId xmlns:p14="http://schemas.microsoft.com/office/powerpoint/2010/main" val="12064888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lang="en-US" sz="3200" b="1" i="1" dirty="0" smtClean="0">
                <a:solidFill>
                  <a:schemeClr val="tx2"/>
                </a:solidFill>
              </a:rPr>
              <a:t>Interest Rate Risk</a:t>
            </a:r>
            <a:endParaRPr lang="en-US" sz="3200" b="1" i="1" dirty="0">
              <a:solidFill>
                <a:schemeClr val="tx2"/>
              </a:solidFill>
            </a:endParaRPr>
          </a:p>
        </p:txBody>
      </p:sp>
      <p:pic>
        <p:nvPicPr>
          <p:cNvPr id="4" name="Content Placeholder 3" descr="interest.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2446" b="657"/>
          <a:stretch/>
        </p:blipFill>
        <p:spPr>
          <a:xfrm>
            <a:off x="457200" y="4440465"/>
            <a:ext cx="8229600" cy="1125610"/>
          </a:xfrm>
        </p:spPr>
      </p:pic>
      <p:sp>
        <p:nvSpPr>
          <p:cNvPr id="5" name="TextBox 4"/>
          <p:cNvSpPr txBox="1"/>
          <p:nvPr/>
        </p:nvSpPr>
        <p:spPr>
          <a:xfrm>
            <a:off x="122900" y="3801033"/>
            <a:ext cx="4886938" cy="754053"/>
          </a:xfrm>
          <a:prstGeom prst="rect">
            <a:avLst/>
          </a:prstGeom>
          <a:noFill/>
        </p:spPr>
        <p:txBody>
          <a:bodyPr wrap="square" rtlCol="0">
            <a:spAutoFit/>
          </a:bodyPr>
          <a:lstStyle/>
          <a:p>
            <a:pPr marL="342900" indent="-342900">
              <a:buFont typeface="Wingdings" charset="2"/>
              <a:buChar char="Ø"/>
            </a:pPr>
            <a:r>
              <a:rPr lang="en-US" sz="2500" i="1" dirty="0" smtClean="0">
                <a:solidFill>
                  <a:schemeClr val="tx2"/>
                </a:solidFill>
              </a:rPr>
              <a:t>Interest</a:t>
            </a:r>
            <a:r>
              <a:rPr lang="en-US" sz="2500" dirty="0" smtClean="0"/>
              <a:t> </a:t>
            </a:r>
            <a:r>
              <a:rPr lang="en-US" sz="2500" i="1" dirty="0" smtClean="0">
                <a:solidFill>
                  <a:schemeClr val="tx2"/>
                </a:solidFill>
              </a:rPr>
              <a:t>Rate</a:t>
            </a:r>
            <a:r>
              <a:rPr lang="en-US" sz="2500" dirty="0" smtClean="0"/>
              <a:t> </a:t>
            </a:r>
            <a:r>
              <a:rPr lang="en-US" sz="2500" i="1" dirty="0" smtClean="0">
                <a:solidFill>
                  <a:schemeClr val="tx2"/>
                </a:solidFill>
              </a:rPr>
              <a:t>Swap</a:t>
            </a:r>
            <a:endParaRPr lang="en-US" sz="2500" i="1" dirty="0">
              <a:solidFill>
                <a:schemeClr val="tx2"/>
              </a:solidFill>
            </a:endParaRPr>
          </a:p>
          <a:p>
            <a:r>
              <a:rPr lang="en-US" sz="1400" dirty="0" smtClean="0"/>
              <a:t>          </a:t>
            </a:r>
            <a:r>
              <a:rPr lang="en-US" dirty="0" smtClean="0"/>
              <a:t>As of December 31 2011</a:t>
            </a:r>
            <a:endParaRPr lang="en-US" dirty="0"/>
          </a:p>
        </p:txBody>
      </p:sp>
      <p:cxnSp>
        <p:nvCxnSpPr>
          <p:cNvPr id="6" name="Straight Connector 5"/>
          <p:cNvCxnSpPr/>
          <p:nvPr/>
        </p:nvCxnSpPr>
        <p:spPr>
          <a:xfrm flipH="1" flipV="1">
            <a:off x="0" y="1130497"/>
            <a:ext cx="3605027" cy="27914"/>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83882" y="1598706"/>
            <a:ext cx="7175234" cy="1785104"/>
          </a:xfrm>
          <a:prstGeom prst="rect">
            <a:avLst/>
          </a:prstGeom>
          <a:noFill/>
        </p:spPr>
        <p:txBody>
          <a:bodyPr wrap="square" rtlCol="0">
            <a:spAutoFit/>
          </a:bodyPr>
          <a:lstStyle/>
          <a:p>
            <a:pPr marL="285750" indent="-285750">
              <a:buFont typeface="Wingdings" charset="2"/>
              <a:buChar char="Ø"/>
            </a:pPr>
            <a:r>
              <a:rPr lang="en-US" dirty="0" smtClean="0"/>
              <a:t> </a:t>
            </a:r>
            <a:r>
              <a:rPr lang="en-US" sz="2200" dirty="0" smtClean="0">
                <a:latin typeface="Times"/>
                <a:cs typeface="Times"/>
              </a:rPr>
              <a:t>Maintains a portion of debt capital in </a:t>
            </a:r>
            <a:r>
              <a:rPr lang="en-US" sz="2200" dirty="0" smtClean="0">
                <a:solidFill>
                  <a:srgbClr val="FF0000"/>
                </a:solidFill>
                <a:latin typeface="Times"/>
                <a:cs typeface="Times"/>
              </a:rPr>
              <a:t>floating-rate</a:t>
            </a:r>
            <a:r>
              <a:rPr lang="en-US" sz="2200" dirty="0" smtClean="0">
                <a:latin typeface="Times"/>
                <a:cs typeface="Times"/>
              </a:rPr>
              <a:t> bank facilities</a:t>
            </a:r>
          </a:p>
          <a:p>
            <a:pPr marL="285750" indent="-285750">
              <a:buFont typeface="Wingdings" charset="2"/>
              <a:buChar char="Ø"/>
            </a:pPr>
            <a:r>
              <a:rPr lang="en-US" sz="2200" dirty="0" smtClean="0">
                <a:latin typeface="Times"/>
                <a:cs typeface="Times"/>
              </a:rPr>
              <a:t>Uses financial instruments to </a:t>
            </a:r>
            <a:r>
              <a:rPr lang="en-US" sz="2200" dirty="0" smtClean="0">
                <a:solidFill>
                  <a:srgbClr val="FF0000"/>
                </a:solidFill>
                <a:latin typeface="Times"/>
                <a:cs typeface="Times"/>
              </a:rPr>
              <a:t>swap</a:t>
            </a:r>
            <a:r>
              <a:rPr lang="en-US" sz="2200" dirty="0" smtClean="0">
                <a:latin typeface="Times"/>
                <a:cs typeface="Times"/>
              </a:rPr>
              <a:t> floating interest rate for fixed rate</a:t>
            </a:r>
          </a:p>
          <a:p>
            <a:pPr marL="285750" indent="-285750">
              <a:buFont typeface="Wingdings" charset="2"/>
              <a:buChar char="Ø"/>
            </a:pPr>
            <a:r>
              <a:rPr lang="en-US" sz="2200" dirty="0" smtClean="0">
                <a:solidFill>
                  <a:srgbClr val="000000"/>
                </a:solidFill>
                <a:latin typeface="Times"/>
                <a:cs typeface="Times"/>
              </a:rPr>
              <a:t>Collar interest rates </a:t>
            </a:r>
            <a:endParaRPr lang="en-US" sz="2200" dirty="0">
              <a:solidFill>
                <a:srgbClr val="000000"/>
              </a:solidFill>
              <a:latin typeface="Times"/>
              <a:cs typeface="Times"/>
            </a:endParaRPr>
          </a:p>
        </p:txBody>
      </p:sp>
      <p:pic>
        <p:nvPicPr>
          <p:cNvPr id="8" name="Picture 7"/>
          <p:cNvPicPr>
            <a:picLocks noChangeAspect="1"/>
          </p:cNvPicPr>
          <p:nvPr/>
        </p:nvPicPr>
        <p:blipFill>
          <a:blip r:embed="rId3" cstate="print"/>
          <a:stretch>
            <a:fillRect/>
          </a:stretch>
        </p:blipFill>
        <p:spPr>
          <a:xfrm>
            <a:off x="7603067" y="6112925"/>
            <a:ext cx="1540930" cy="724846"/>
          </a:xfrm>
          <a:prstGeom prst="rect">
            <a:avLst/>
          </a:prstGeom>
          <a:effectLst/>
        </p:spPr>
      </p:pic>
    </p:spTree>
    <p:extLst>
      <p:ext uri="{BB962C8B-B14F-4D97-AF65-F5344CB8AC3E}">
        <p14:creationId xmlns:p14="http://schemas.microsoft.com/office/powerpoint/2010/main" val="7463922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99000">
              <a:schemeClr val="bg1"/>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29897" y="567770"/>
            <a:ext cx="2426328" cy="584776"/>
          </a:xfrm>
          <a:prstGeom prst="rect">
            <a:avLst/>
          </a:prstGeom>
          <a:noFill/>
        </p:spPr>
        <p:txBody>
          <a:bodyPr wrap="none" rtlCol="0">
            <a:spAutoFit/>
          </a:bodyPr>
          <a:lstStyle/>
          <a:p>
            <a:r>
              <a:rPr lang="en-US" sz="3200" b="1" i="1" dirty="0">
                <a:solidFill>
                  <a:schemeClr val="tx2"/>
                </a:solidFill>
                <a:latin typeface="+mj-lt"/>
                <a:ea typeface="+mj-ea"/>
                <a:cs typeface="+mj-cs"/>
              </a:rPr>
              <a:t>Liquidity</a:t>
            </a:r>
            <a:r>
              <a:rPr lang="en-US" dirty="0" smtClean="0"/>
              <a:t> </a:t>
            </a:r>
            <a:r>
              <a:rPr lang="en-US" sz="3200" b="1" i="1" dirty="0">
                <a:solidFill>
                  <a:schemeClr val="tx2"/>
                </a:solidFill>
                <a:latin typeface="+mj-lt"/>
                <a:ea typeface="+mj-ea"/>
                <a:cs typeface="+mj-cs"/>
              </a:rPr>
              <a:t>Risk</a:t>
            </a:r>
            <a:r>
              <a:rPr lang="en-US" dirty="0" smtClean="0"/>
              <a:t> </a:t>
            </a:r>
            <a:endParaRPr lang="en-US" dirty="0"/>
          </a:p>
        </p:txBody>
      </p:sp>
      <p:cxnSp>
        <p:nvCxnSpPr>
          <p:cNvPr id="3" name="Straight Connector 2"/>
          <p:cNvCxnSpPr/>
          <p:nvPr/>
        </p:nvCxnSpPr>
        <p:spPr>
          <a:xfrm flipH="1" flipV="1">
            <a:off x="1" y="1130497"/>
            <a:ext cx="2345764" cy="22049"/>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0" y="1628588"/>
            <a:ext cx="8322235" cy="2739211"/>
          </a:xfrm>
          <a:prstGeom prst="rect">
            <a:avLst/>
          </a:prstGeom>
          <a:noFill/>
        </p:spPr>
        <p:txBody>
          <a:bodyPr wrap="square" rtlCol="0">
            <a:spAutoFit/>
          </a:bodyPr>
          <a:lstStyle/>
          <a:p>
            <a:pPr marL="285750" indent="-285750">
              <a:buFont typeface="Wingdings" charset="2"/>
              <a:buChar char="Ø"/>
            </a:pPr>
            <a:r>
              <a:rPr lang="en-US" sz="2200" dirty="0" smtClean="0">
                <a:latin typeface="Times"/>
                <a:cs typeface="Times"/>
              </a:rPr>
              <a:t>The risk of not being able to meet the financial liabilities as they come due.</a:t>
            </a:r>
          </a:p>
          <a:p>
            <a:endParaRPr lang="en-US" sz="2200" dirty="0" smtClean="0">
              <a:latin typeface="Times"/>
              <a:cs typeface="Times"/>
            </a:endParaRPr>
          </a:p>
          <a:p>
            <a:pPr marL="285750" indent="-285750">
              <a:buFont typeface="Wingdings" charset="2"/>
              <a:buChar char="Ø"/>
            </a:pPr>
            <a:r>
              <a:rPr lang="en-US" sz="2200" dirty="0" smtClean="0">
                <a:latin typeface="Times"/>
                <a:cs typeface="Times"/>
              </a:rPr>
              <a:t>“Management utilizes short and long-term financial and capital forecasting programs </a:t>
            </a:r>
            <a:r>
              <a:rPr lang="en-US" sz="2200" dirty="0" smtClean="0">
                <a:solidFill>
                  <a:srgbClr val="FF0000"/>
                </a:solidFill>
                <a:latin typeface="Times"/>
                <a:cs typeface="Times"/>
              </a:rPr>
              <a:t>to ensure credit facilities are relatively sufficient relative to forecast debt levels</a:t>
            </a:r>
            <a:r>
              <a:rPr lang="en-US" sz="2200" dirty="0">
                <a:solidFill>
                  <a:srgbClr val="FF0000"/>
                </a:solidFill>
                <a:latin typeface="Times"/>
                <a:cs typeface="Times"/>
              </a:rPr>
              <a:t>,</a:t>
            </a:r>
            <a:r>
              <a:rPr lang="en-US" sz="2200" dirty="0">
                <a:latin typeface="Times"/>
                <a:cs typeface="Times"/>
              </a:rPr>
              <a:t> dividend and capital program levels are appropriate, </a:t>
            </a:r>
            <a:r>
              <a:rPr lang="en-US" sz="2100" dirty="0">
                <a:latin typeface="Times"/>
                <a:cs typeface="Times"/>
              </a:rPr>
              <a:t>and that </a:t>
            </a:r>
            <a:r>
              <a:rPr lang="en-US" sz="2100" dirty="0" smtClean="0">
                <a:latin typeface="Times"/>
                <a:cs typeface="Times"/>
              </a:rPr>
              <a:t>financial covenants </a:t>
            </a:r>
            <a:r>
              <a:rPr lang="en-US" sz="2100" dirty="0">
                <a:latin typeface="Times"/>
                <a:cs typeface="Times"/>
              </a:rPr>
              <a:t>will be </a:t>
            </a:r>
            <a:r>
              <a:rPr lang="en-US" sz="2100" dirty="0" smtClean="0">
                <a:latin typeface="Times"/>
                <a:cs typeface="Times"/>
              </a:rPr>
              <a:t>met”</a:t>
            </a:r>
            <a:endParaRPr lang="en-US" sz="2100" dirty="0">
              <a:latin typeface="Times"/>
              <a:cs typeface="Times"/>
            </a:endParaRPr>
          </a:p>
          <a:p>
            <a:endParaRPr lang="en-US" dirty="0"/>
          </a:p>
        </p:txBody>
      </p:sp>
      <p:pic>
        <p:nvPicPr>
          <p:cNvPr id="7" name="Picture 6" descr="liquidity.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346824"/>
            <a:ext cx="8979647" cy="3063314"/>
          </a:xfrm>
          <a:prstGeom prst="rect">
            <a:avLst/>
          </a:prstGeom>
        </p:spPr>
      </p:pic>
      <p:pic>
        <p:nvPicPr>
          <p:cNvPr id="8" name="Picture 7"/>
          <p:cNvPicPr>
            <a:picLocks noChangeAspect="1"/>
          </p:cNvPicPr>
          <p:nvPr/>
        </p:nvPicPr>
        <p:blipFill>
          <a:blip r:embed="rId3" cstate="print"/>
          <a:stretch>
            <a:fillRect/>
          </a:stretch>
        </p:blipFill>
        <p:spPr>
          <a:xfrm>
            <a:off x="7603067" y="6112925"/>
            <a:ext cx="1540930" cy="724846"/>
          </a:xfrm>
          <a:prstGeom prst="rect">
            <a:avLst/>
          </a:prstGeom>
          <a:effectLst/>
        </p:spPr>
      </p:pic>
    </p:spTree>
    <p:extLst>
      <p:ext uri="{BB962C8B-B14F-4D97-AF65-F5344CB8AC3E}">
        <p14:creationId xmlns:p14="http://schemas.microsoft.com/office/powerpoint/2010/main" val="483568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37" y="522946"/>
            <a:ext cx="6953947" cy="861774"/>
          </a:xfrm>
          <a:prstGeom prst="rect">
            <a:avLst/>
          </a:prstGeom>
          <a:noFill/>
        </p:spPr>
        <p:txBody>
          <a:bodyPr wrap="none" rtlCol="0">
            <a:spAutoFit/>
          </a:bodyPr>
          <a:lstStyle/>
          <a:p>
            <a:pPr lvl="0"/>
            <a:r>
              <a:rPr lang="en-US" sz="3200" b="1" i="1" dirty="0">
                <a:solidFill>
                  <a:schemeClr val="tx2"/>
                </a:solidFill>
                <a:latin typeface="+mj-lt"/>
                <a:ea typeface="+mj-ea"/>
                <a:cs typeface="+mj-cs"/>
              </a:rPr>
              <a:t>Environmental</a:t>
            </a:r>
            <a:r>
              <a:rPr lang="en-US" b="1" dirty="0">
                <a:solidFill>
                  <a:srgbClr val="000000"/>
                </a:solidFill>
              </a:rPr>
              <a:t> </a:t>
            </a:r>
            <a:r>
              <a:rPr lang="en-US" sz="3200" b="1" i="1" dirty="0">
                <a:solidFill>
                  <a:schemeClr val="tx2"/>
                </a:solidFill>
                <a:latin typeface="+mj-lt"/>
                <a:ea typeface="+mj-ea"/>
                <a:cs typeface="+mj-cs"/>
              </a:rPr>
              <a:t>and</a:t>
            </a:r>
            <a:r>
              <a:rPr lang="en-US" b="1" dirty="0">
                <a:solidFill>
                  <a:srgbClr val="000000"/>
                </a:solidFill>
              </a:rPr>
              <a:t> </a:t>
            </a:r>
            <a:r>
              <a:rPr lang="en-US" sz="3200" b="1" i="1" dirty="0">
                <a:solidFill>
                  <a:schemeClr val="tx2"/>
                </a:solidFill>
                <a:latin typeface="+mj-lt"/>
                <a:ea typeface="+mj-ea"/>
                <a:cs typeface="+mj-cs"/>
              </a:rPr>
              <a:t>Climate</a:t>
            </a:r>
            <a:r>
              <a:rPr lang="en-US" b="1" dirty="0">
                <a:solidFill>
                  <a:srgbClr val="000000"/>
                </a:solidFill>
              </a:rPr>
              <a:t> </a:t>
            </a:r>
            <a:r>
              <a:rPr lang="en-US" sz="3200" b="1" i="1" dirty="0" smtClean="0">
                <a:solidFill>
                  <a:schemeClr val="tx2"/>
                </a:solidFill>
                <a:latin typeface="+mj-lt"/>
                <a:ea typeface="+mj-ea"/>
                <a:cs typeface="+mj-cs"/>
              </a:rPr>
              <a:t>Change Risk</a:t>
            </a:r>
            <a:endParaRPr lang="en-US" sz="3200" b="1" i="1" dirty="0">
              <a:solidFill>
                <a:schemeClr val="tx2"/>
              </a:solidFill>
              <a:latin typeface="+mj-lt"/>
              <a:ea typeface="+mj-ea"/>
              <a:cs typeface="+mj-cs"/>
            </a:endParaRPr>
          </a:p>
          <a:p>
            <a:endParaRPr lang="en-US" dirty="0"/>
          </a:p>
        </p:txBody>
      </p:sp>
      <p:cxnSp>
        <p:nvCxnSpPr>
          <p:cNvPr id="4" name="Straight Connector 3"/>
          <p:cNvCxnSpPr/>
          <p:nvPr/>
        </p:nvCxnSpPr>
        <p:spPr>
          <a:xfrm flipH="1">
            <a:off x="3" y="1130498"/>
            <a:ext cx="6678703"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288" y="1509059"/>
            <a:ext cx="8823948" cy="4493537"/>
          </a:xfrm>
          <a:prstGeom prst="rect">
            <a:avLst/>
          </a:prstGeom>
          <a:noFill/>
        </p:spPr>
        <p:txBody>
          <a:bodyPr wrap="square" rtlCol="0">
            <a:spAutoFit/>
          </a:bodyPr>
          <a:lstStyle/>
          <a:p>
            <a:pPr marL="285750" indent="-285750">
              <a:buFont typeface="Wingdings" charset="2"/>
              <a:buChar char="Ø"/>
            </a:pPr>
            <a:r>
              <a:rPr lang="en-US" sz="2200" dirty="0">
                <a:latin typeface="Times"/>
                <a:cs typeface="Times"/>
              </a:rPr>
              <a:t>Environmental legislation includes, but is not limited to, </a:t>
            </a:r>
            <a:r>
              <a:rPr lang="en-US" sz="2200" dirty="0">
                <a:solidFill>
                  <a:srgbClr val="FF0000"/>
                </a:solidFill>
                <a:latin typeface="Times"/>
                <a:cs typeface="Times"/>
              </a:rPr>
              <a:t>operational controls</a:t>
            </a:r>
            <a:r>
              <a:rPr lang="en-US" sz="2200" dirty="0">
                <a:latin typeface="Times"/>
                <a:cs typeface="Times"/>
              </a:rPr>
              <a:t>, </a:t>
            </a:r>
            <a:r>
              <a:rPr lang="en-US" sz="2200" dirty="0">
                <a:solidFill>
                  <a:srgbClr val="FF0000"/>
                </a:solidFill>
                <a:latin typeface="Times"/>
                <a:cs typeface="Times"/>
              </a:rPr>
              <a:t>site restoration</a:t>
            </a:r>
            <a:r>
              <a:rPr lang="en-US" sz="2200" dirty="0">
                <a:latin typeface="Times"/>
                <a:cs typeface="Times"/>
              </a:rPr>
              <a:t> requirements </a:t>
            </a:r>
            <a:r>
              <a:rPr lang="en-US" sz="2200" dirty="0" smtClean="0">
                <a:latin typeface="Times"/>
                <a:cs typeface="Times"/>
              </a:rPr>
              <a:t>and </a:t>
            </a:r>
            <a:r>
              <a:rPr lang="en-US" sz="2200" dirty="0">
                <a:solidFill>
                  <a:srgbClr val="FF0000"/>
                </a:solidFill>
                <a:latin typeface="Times"/>
                <a:cs typeface="Times"/>
              </a:rPr>
              <a:t>restrictions on emissions of various substances </a:t>
            </a:r>
            <a:r>
              <a:rPr lang="en-US" sz="2200" dirty="0">
                <a:latin typeface="Times"/>
                <a:cs typeface="Times"/>
              </a:rPr>
              <a:t>produced in association with oil and natural gas operations</a:t>
            </a:r>
            <a:r>
              <a:rPr lang="en-US" sz="2200" dirty="0" smtClean="0">
                <a:latin typeface="Times"/>
                <a:cs typeface="Times"/>
              </a:rPr>
              <a:t>.</a:t>
            </a:r>
          </a:p>
          <a:p>
            <a:pPr marL="285750" indent="-285750">
              <a:buFont typeface="Wingdings" charset="2"/>
              <a:buChar char="Ø"/>
            </a:pPr>
            <a:endParaRPr lang="en-US" sz="2200" dirty="0">
              <a:latin typeface="Times"/>
              <a:cs typeface="Times"/>
            </a:endParaRPr>
          </a:p>
          <a:p>
            <a:pPr marL="285750" indent="-285750">
              <a:buFont typeface="Wingdings" charset="2"/>
              <a:buChar char="Ø"/>
            </a:pPr>
            <a:r>
              <a:rPr lang="en-US" sz="2200" dirty="0">
                <a:latin typeface="Times"/>
                <a:cs typeface="Times"/>
              </a:rPr>
              <a:t>failure to comply may result in fines and </a:t>
            </a:r>
            <a:r>
              <a:rPr lang="en-US" sz="2200" dirty="0" smtClean="0">
                <a:latin typeface="Times"/>
                <a:cs typeface="Times"/>
              </a:rPr>
              <a:t>penalties</a:t>
            </a:r>
          </a:p>
          <a:p>
            <a:endParaRPr lang="en-US" sz="2200" dirty="0" smtClean="0">
              <a:latin typeface="Times"/>
              <a:cs typeface="Times"/>
            </a:endParaRPr>
          </a:p>
          <a:p>
            <a:pPr marL="285750" indent="-285750">
              <a:buFont typeface="Wingdings" charset="2"/>
              <a:buChar char="Ø"/>
            </a:pPr>
            <a:r>
              <a:rPr lang="en-US" sz="2200" dirty="0">
                <a:latin typeface="Times"/>
                <a:cs typeface="Times"/>
              </a:rPr>
              <a:t> </a:t>
            </a:r>
            <a:r>
              <a:rPr lang="en-US" sz="2200" dirty="0" smtClean="0">
                <a:latin typeface="Times"/>
                <a:cs typeface="Times"/>
              </a:rPr>
              <a:t>Penn West environmental programs include </a:t>
            </a:r>
            <a:r>
              <a:rPr lang="en-US" sz="2200" dirty="0">
                <a:latin typeface="Times"/>
                <a:cs typeface="Times"/>
              </a:rPr>
              <a:t>resource conservation, stakeholder </a:t>
            </a:r>
            <a:r>
              <a:rPr lang="en-US" sz="2200" dirty="0" smtClean="0">
                <a:latin typeface="Times"/>
                <a:cs typeface="Times"/>
              </a:rPr>
              <a:t>communication, </a:t>
            </a:r>
            <a:r>
              <a:rPr lang="en-US" sz="2200" dirty="0">
                <a:latin typeface="Times"/>
                <a:cs typeface="Times"/>
              </a:rPr>
              <a:t>water management and site abandonment</a:t>
            </a:r>
            <a:r>
              <a:rPr lang="en-US" sz="2200" dirty="0" smtClean="0">
                <a:latin typeface="Times"/>
                <a:cs typeface="Times"/>
              </a:rPr>
              <a:t>/reclamation.</a:t>
            </a:r>
          </a:p>
          <a:p>
            <a:pPr marL="285750" indent="-285750">
              <a:buFont typeface="Wingdings" charset="2"/>
              <a:buChar char="Ø"/>
            </a:pPr>
            <a:endParaRPr lang="en-US" sz="2200" dirty="0">
              <a:latin typeface="Times"/>
              <a:cs typeface="Times"/>
            </a:endParaRPr>
          </a:p>
          <a:p>
            <a:pPr marL="285750" indent="-285750">
              <a:buFont typeface="Wingdings" charset="2"/>
              <a:buChar char="Ø"/>
            </a:pPr>
            <a:r>
              <a:rPr lang="en-US" sz="2200" dirty="0" smtClean="0">
                <a:latin typeface="Times"/>
                <a:cs typeface="Times"/>
              </a:rPr>
              <a:t>“We </a:t>
            </a:r>
            <a:r>
              <a:rPr lang="en-US" sz="2200" dirty="0">
                <a:latin typeface="Times"/>
                <a:cs typeface="Times"/>
              </a:rPr>
              <a:t>are dedicated to reducing the environmental impact from our </a:t>
            </a:r>
            <a:r>
              <a:rPr lang="en-US" sz="2200" dirty="0" smtClean="0">
                <a:latin typeface="Times"/>
                <a:cs typeface="Times"/>
              </a:rPr>
              <a:t>operations</a:t>
            </a:r>
            <a:r>
              <a:rPr lang="en-US" sz="2100" dirty="0" smtClean="0">
                <a:latin typeface="Times"/>
                <a:cs typeface="Times"/>
              </a:rPr>
              <a:t>” </a:t>
            </a:r>
          </a:p>
        </p:txBody>
      </p:sp>
      <p:pic>
        <p:nvPicPr>
          <p:cNvPr id="6" name="Picture 5"/>
          <p:cNvPicPr>
            <a:picLocks noChangeAspect="1"/>
          </p:cNvPicPr>
          <p:nvPr/>
        </p:nvPicPr>
        <p:blipFill>
          <a:blip r:embed="rId2" cstate="print"/>
          <a:stretch>
            <a:fillRect/>
          </a:stretch>
        </p:blipFill>
        <p:spPr>
          <a:xfrm>
            <a:off x="7603067" y="6112925"/>
            <a:ext cx="1540930" cy="724846"/>
          </a:xfrm>
          <a:prstGeom prst="rect">
            <a:avLst/>
          </a:prstGeom>
          <a:effectLst/>
        </p:spPr>
      </p:pic>
    </p:spTree>
    <p:extLst>
      <p:ext uri="{BB962C8B-B14F-4D97-AF65-F5344CB8AC3E}">
        <p14:creationId xmlns:p14="http://schemas.microsoft.com/office/powerpoint/2010/main" val="675530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99000">
              <a:schemeClr val="bg1"/>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descr="fi.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231900"/>
            <a:ext cx="9024471" cy="5626100"/>
          </a:xfrm>
          <a:prstGeom prst="rect">
            <a:avLst/>
          </a:prstGeom>
        </p:spPr>
      </p:pic>
      <p:sp>
        <p:nvSpPr>
          <p:cNvPr id="3" name="TextBox 2"/>
          <p:cNvSpPr txBox="1"/>
          <p:nvPr/>
        </p:nvSpPr>
        <p:spPr>
          <a:xfrm>
            <a:off x="0" y="537884"/>
            <a:ext cx="6140824" cy="584776"/>
          </a:xfrm>
          <a:prstGeom prst="rect">
            <a:avLst/>
          </a:prstGeom>
          <a:noFill/>
        </p:spPr>
        <p:txBody>
          <a:bodyPr wrap="square" rtlCol="0">
            <a:spAutoFit/>
          </a:bodyPr>
          <a:lstStyle/>
          <a:p>
            <a:r>
              <a:rPr lang="en-US" sz="3200" b="1" i="1" dirty="0">
                <a:solidFill>
                  <a:schemeClr val="tx2"/>
                </a:solidFill>
                <a:latin typeface="+mj-lt"/>
                <a:ea typeface="+mj-ea"/>
                <a:cs typeface="+mj-cs"/>
              </a:rPr>
              <a:t>Financial</a:t>
            </a:r>
            <a:r>
              <a:rPr lang="en-US" dirty="0" smtClean="0"/>
              <a:t> </a:t>
            </a:r>
            <a:r>
              <a:rPr lang="en-US" sz="3200" b="1" i="1" dirty="0" smtClean="0">
                <a:solidFill>
                  <a:schemeClr val="tx2"/>
                </a:solidFill>
                <a:latin typeface="+mj-lt"/>
                <a:ea typeface="+mj-ea"/>
                <a:cs typeface="+mj-cs"/>
              </a:rPr>
              <a:t>Instruments</a:t>
            </a:r>
            <a:r>
              <a:rPr lang="en-US" dirty="0" smtClean="0"/>
              <a:t> (December 31,2010)</a:t>
            </a:r>
            <a:endParaRPr lang="en-US" dirty="0"/>
          </a:p>
        </p:txBody>
      </p:sp>
      <p:cxnSp>
        <p:nvCxnSpPr>
          <p:cNvPr id="4" name="Straight Connector 3"/>
          <p:cNvCxnSpPr/>
          <p:nvPr/>
        </p:nvCxnSpPr>
        <p:spPr>
          <a:xfrm flipH="1">
            <a:off x="4" y="1070734"/>
            <a:ext cx="36008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2805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99000">
              <a:schemeClr val="bg1"/>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descr="sensitivity.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775" y="1792941"/>
            <a:ext cx="8721165" cy="3137647"/>
          </a:xfrm>
          <a:prstGeom prst="rect">
            <a:avLst/>
          </a:prstGeom>
        </p:spPr>
      </p:pic>
      <p:sp>
        <p:nvSpPr>
          <p:cNvPr id="3" name="TextBox 2"/>
          <p:cNvSpPr txBox="1"/>
          <p:nvPr/>
        </p:nvSpPr>
        <p:spPr>
          <a:xfrm>
            <a:off x="-44824" y="642473"/>
            <a:ext cx="3824942" cy="646331"/>
          </a:xfrm>
          <a:prstGeom prst="rect">
            <a:avLst/>
          </a:prstGeom>
          <a:noFill/>
        </p:spPr>
        <p:txBody>
          <a:bodyPr wrap="square" rtlCol="0">
            <a:spAutoFit/>
          </a:bodyPr>
          <a:lstStyle/>
          <a:p>
            <a:r>
              <a:rPr lang="en-US" sz="3600" b="1" i="1" dirty="0">
                <a:solidFill>
                  <a:schemeClr val="tx2"/>
                </a:solidFill>
                <a:effectLst>
                  <a:outerShdw blurRad="60007" dir="2000400" sy="-30000" kx="-800400" algn="bl" rotWithShape="0">
                    <a:prstClr val="black">
                      <a:alpha val="20000"/>
                    </a:prstClr>
                  </a:outerShdw>
                </a:effectLst>
                <a:latin typeface="+mj-lt"/>
                <a:ea typeface="+mj-ea"/>
                <a:cs typeface="+mj-cs"/>
              </a:rPr>
              <a:t>Sensitivity</a:t>
            </a:r>
            <a:r>
              <a:rPr lang="en-US" sz="3600" dirty="0" smtClean="0">
                <a:effectLst>
                  <a:outerShdw blurRad="60007" dir="2000400" sy="-30000" kx="-800400" algn="bl" rotWithShape="0">
                    <a:prstClr val="black">
                      <a:alpha val="20000"/>
                    </a:prstClr>
                  </a:outerShdw>
                </a:effectLst>
              </a:rPr>
              <a:t> </a:t>
            </a:r>
            <a:r>
              <a:rPr lang="en-US" sz="3600" b="1" i="1" dirty="0">
                <a:solidFill>
                  <a:schemeClr val="tx2"/>
                </a:solidFill>
                <a:effectLst>
                  <a:outerShdw blurRad="60007" dir="2000400" sy="-30000" kx="-800400" algn="bl" rotWithShape="0">
                    <a:prstClr val="black">
                      <a:alpha val="20000"/>
                    </a:prstClr>
                  </a:outerShdw>
                </a:effectLst>
                <a:latin typeface="+mj-lt"/>
                <a:ea typeface="+mj-ea"/>
                <a:cs typeface="+mj-cs"/>
              </a:rPr>
              <a:t>Analysis</a:t>
            </a:r>
            <a:r>
              <a:rPr lang="en-US" sz="3600" dirty="0" smtClean="0">
                <a:effectLst>
                  <a:outerShdw blurRad="60007" dir="2000400" sy="-30000" kx="-800400" algn="bl" rotWithShape="0">
                    <a:prstClr val="black">
                      <a:alpha val="20000"/>
                    </a:prstClr>
                  </a:outerShdw>
                </a:effectLst>
              </a:rPr>
              <a:t> </a:t>
            </a:r>
            <a:endParaRPr lang="en-US" sz="3600" dirty="0">
              <a:effectLst>
                <a:outerShdw blurRad="60007" dir="2000400" sy="-30000" kx="-800400" algn="bl" rotWithShape="0">
                  <a:prstClr val="black">
                    <a:alpha val="20000"/>
                  </a:prstClr>
                </a:outerShdw>
              </a:effectLst>
            </a:endParaRPr>
          </a:p>
        </p:txBody>
      </p:sp>
      <p:cxnSp>
        <p:nvCxnSpPr>
          <p:cNvPr id="4" name="Straight Connector 3"/>
          <p:cNvCxnSpPr/>
          <p:nvPr/>
        </p:nvCxnSpPr>
        <p:spPr>
          <a:xfrm flipH="1" flipV="1">
            <a:off x="6" y="1220145"/>
            <a:ext cx="3780112" cy="7104"/>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stretch>
            <a:fillRect/>
          </a:stretch>
        </p:blipFill>
        <p:spPr>
          <a:xfrm>
            <a:off x="7603067" y="6112925"/>
            <a:ext cx="1540930" cy="724846"/>
          </a:xfrm>
          <a:prstGeom prst="rect">
            <a:avLst/>
          </a:prstGeom>
          <a:effectLst/>
        </p:spPr>
      </p:pic>
      <p:sp>
        <p:nvSpPr>
          <p:cNvPr id="6" name="Rectangle 5"/>
          <p:cNvSpPr/>
          <p:nvPr/>
        </p:nvSpPr>
        <p:spPr>
          <a:xfrm>
            <a:off x="183775" y="4361881"/>
            <a:ext cx="8721165" cy="23931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197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99000">
              <a:schemeClr val="bg1"/>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Picture 2" descr="rms.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2" y="1553882"/>
            <a:ext cx="9013639" cy="4701242"/>
          </a:xfrm>
          <a:prstGeom prst="rect">
            <a:avLst/>
          </a:prstGeom>
        </p:spPr>
      </p:pic>
      <p:sp>
        <p:nvSpPr>
          <p:cNvPr id="4" name="TextBox 3"/>
          <p:cNvSpPr txBox="1"/>
          <p:nvPr/>
        </p:nvSpPr>
        <p:spPr>
          <a:xfrm>
            <a:off x="74707" y="508003"/>
            <a:ext cx="4517294" cy="584776"/>
          </a:xfrm>
          <a:prstGeom prst="rect">
            <a:avLst/>
          </a:prstGeom>
          <a:noFill/>
        </p:spPr>
        <p:txBody>
          <a:bodyPr wrap="none" rtlCol="0">
            <a:spAutoFit/>
          </a:bodyPr>
          <a:lstStyle/>
          <a:p>
            <a:r>
              <a:rPr lang="en-US" sz="3200" b="1" i="1" dirty="0">
                <a:solidFill>
                  <a:schemeClr val="tx2"/>
                </a:solidFill>
                <a:latin typeface="+mj-lt"/>
                <a:ea typeface="+mj-ea"/>
                <a:cs typeface="+mj-cs"/>
              </a:rPr>
              <a:t>Risk</a:t>
            </a:r>
            <a:r>
              <a:rPr lang="en-US" dirty="0" smtClean="0"/>
              <a:t> </a:t>
            </a:r>
            <a:r>
              <a:rPr lang="en-US" sz="3200" b="1" i="1" dirty="0">
                <a:solidFill>
                  <a:schemeClr val="tx2"/>
                </a:solidFill>
                <a:latin typeface="+mj-lt"/>
                <a:ea typeface="+mj-ea"/>
                <a:cs typeface="+mj-cs"/>
              </a:rPr>
              <a:t>Management</a:t>
            </a:r>
            <a:r>
              <a:rPr lang="en-US" dirty="0" smtClean="0"/>
              <a:t> </a:t>
            </a:r>
            <a:r>
              <a:rPr lang="en-US" sz="3200" b="1" i="1" dirty="0">
                <a:solidFill>
                  <a:schemeClr val="tx2"/>
                </a:solidFill>
                <a:latin typeface="+mj-lt"/>
                <a:ea typeface="+mj-ea"/>
                <a:cs typeface="+mj-cs"/>
              </a:rPr>
              <a:t>Effects</a:t>
            </a:r>
          </a:p>
        </p:txBody>
      </p:sp>
      <p:cxnSp>
        <p:nvCxnSpPr>
          <p:cNvPr id="5" name="Straight Connector 4"/>
          <p:cNvCxnSpPr/>
          <p:nvPr/>
        </p:nvCxnSpPr>
        <p:spPr>
          <a:xfrm flipH="1">
            <a:off x="6" y="1070735"/>
            <a:ext cx="4347876" cy="0"/>
          </a:xfrm>
          <a:prstGeom prst="line">
            <a:avLst/>
          </a:prstGeom>
          <a:effectLst>
            <a:outerShdw blurRad="76200" dist="12700" dir="8100000" sy="-23000" kx="800400" algn="br" rotWithShape="0">
              <a:prstClr val="black">
                <a:alpha val="2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stretch>
            <a:fillRect/>
          </a:stretch>
        </p:blipFill>
        <p:spPr>
          <a:xfrm>
            <a:off x="7603067" y="6112925"/>
            <a:ext cx="1540930" cy="724846"/>
          </a:xfrm>
          <a:prstGeom prst="rect">
            <a:avLst/>
          </a:prstGeom>
          <a:effectLst/>
        </p:spPr>
      </p:pic>
    </p:spTree>
    <p:extLst>
      <p:ext uri="{BB962C8B-B14F-4D97-AF65-F5344CB8AC3E}">
        <p14:creationId xmlns:p14="http://schemas.microsoft.com/office/powerpoint/2010/main" val="27424057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financialpostbusiness.files.wordpress.com/2011/01/cnq.jpg?w=620"/>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2" name="Title 1"/>
          <p:cNvSpPr>
            <a:spLocks noGrp="1"/>
          </p:cNvSpPr>
          <p:nvPr>
            <p:ph type="ctrTitle"/>
          </p:nvPr>
        </p:nvSpPr>
        <p:spPr>
          <a:xfrm>
            <a:off x="685800" y="5572140"/>
            <a:ext cx="8458200" cy="85725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a:bodyPr>
          <a:lstStyle/>
          <a:p>
            <a:r>
              <a:rPr lang="en-CA" dirty="0" smtClean="0"/>
              <a:t>Canadian Natural Resources Ltd.</a:t>
            </a:r>
            <a:endParaRPr lang="en-CA" dirty="0"/>
          </a:p>
        </p:txBody>
      </p:sp>
    </p:spTree>
    <p:extLst>
      <p:ext uri="{BB962C8B-B14F-4D97-AF65-F5344CB8AC3E}">
        <p14:creationId xmlns:p14="http://schemas.microsoft.com/office/powerpoint/2010/main" val="20423999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686799" cy="1143000"/>
          </a:xfrm>
        </p:spPr>
        <p:txBody>
          <a:bodyPr/>
          <a:lstStyle/>
          <a:p>
            <a:pPr algn="l"/>
            <a:r>
              <a:rPr lang="en-CA" sz="3200" b="1" i="1" dirty="0">
                <a:solidFill>
                  <a:schemeClr val="tx2"/>
                </a:solidFill>
              </a:rPr>
              <a:t>Company</a:t>
            </a:r>
            <a:r>
              <a:rPr lang="en-CA" dirty="0" smtClean="0"/>
              <a:t> </a:t>
            </a:r>
            <a:r>
              <a:rPr lang="en-CA" sz="3200" b="1" i="1" dirty="0" smtClean="0">
                <a:solidFill>
                  <a:schemeClr val="tx2"/>
                </a:solidFill>
              </a:rPr>
              <a:t>Profile</a:t>
            </a:r>
            <a:endParaRPr lang="en-CA" sz="3200" b="1" i="1" dirty="0">
              <a:solidFill>
                <a:schemeClr val="tx2"/>
              </a:solidFill>
            </a:endParaRPr>
          </a:p>
        </p:txBody>
      </p:sp>
      <p:sp>
        <p:nvSpPr>
          <p:cNvPr id="3" name="Content Placeholder 2"/>
          <p:cNvSpPr>
            <a:spLocks noGrp="1"/>
          </p:cNvSpPr>
          <p:nvPr>
            <p:ph idx="1"/>
          </p:nvPr>
        </p:nvSpPr>
        <p:spPr/>
        <p:txBody>
          <a:bodyPr>
            <a:normAutofit/>
          </a:bodyPr>
          <a:lstStyle/>
          <a:p>
            <a:r>
              <a:rPr lang="en-CA" sz="2200" dirty="0" smtClean="0">
                <a:latin typeface="Times"/>
                <a:cs typeface="Times"/>
              </a:rPr>
              <a:t>Founded in Calgary, Alberta (1973)</a:t>
            </a:r>
          </a:p>
          <a:p>
            <a:pPr>
              <a:buNone/>
            </a:pPr>
            <a:endParaRPr lang="en-CA" sz="2200" dirty="0" smtClean="0">
              <a:latin typeface="Times"/>
              <a:cs typeface="Times"/>
            </a:endParaRPr>
          </a:p>
          <a:p>
            <a:r>
              <a:rPr lang="en-CA" sz="2200" dirty="0" smtClean="0">
                <a:latin typeface="Times"/>
                <a:cs typeface="Times"/>
              </a:rPr>
              <a:t>North America and International crude oil and natural gas exploration and production </a:t>
            </a:r>
          </a:p>
          <a:p>
            <a:pPr>
              <a:buNone/>
            </a:pPr>
            <a:endParaRPr lang="en-CA" sz="2200" dirty="0" smtClean="0">
              <a:latin typeface="Times"/>
              <a:cs typeface="Times"/>
            </a:endParaRPr>
          </a:p>
          <a:p>
            <a:r>
              <a:rPr lang="en-CA" sz="2200" dirty="0" smtClean="0">
                <a:latin typeface="Times"/>
                <a:cs typeface="Times"/>
              </a:rPr>
              <a:t>Operates across North America, and internationally</a:t>
            </a:r>
          </a:p>
          <a:p>
            <a:pPr>
              <a:buNone/>
            </a:pPr>
            <a:endParaRPr lang="en-CA" sz="2200" dirty="0" smtClean="0">
              <a:latin typeface="Times"/>
              <a:cs typeface="Times"/>
            </a:endParaRPr>
          </a:p>
          <a:p>
            <a:r>
              <a:rPr lang="en-CA" sz="2200" dirty="0" smtClean="0">
                <a:latin typeface="Times"/>
                <a:cs typeface="Times"/>
              </a:rPr>
              <a:t>One of the largest heavy oil producer in Canada – 15% production growth in crude oil over 2009 levels </a:t>
            </a:r>
          </a:p>
          <a:p>
            <a:pPr>
              <a:buNone/>
            </a:pPr>
            <a:endParaRPr lang="en-CA" sz="2200" dirty="0" smtClean="0">
              <a:latin typeface="Times"/>
              <a:cs typeface="Times"/>
            </a:endParaRPr>
          </a:p>
          <a:p>
            <a:r>
              <a:rPr lang="en-CA" sz="2200" dirty="0" smtClean="0">
                <a:latin typeface="Times"/>
                <a:cs typeface="Times"/>
              </a:rPr>
              <a:t>Second largest independent natural gas producer in Canada</a:t>
            </a:r>
          </a:p>
          <a:p>
            <a:endParaRPr lang="en-CA" dirty="0"/>
          </a:p>
        </p:txBody>
      </p:sp>
      <p:cxnSp>
        <p:nvCxnSpPr>
          <p:cNvPr id="4" name="Straight Connector 3"/>
          <p:cNvCxnSpPr/>
          <p:nvPr/>
        </p:nvCxnSpPr>
        <p:spPr>
          <a:xfrm flipH="1">
            <a:off x="2" y="1142114"/>
            <a:ext cx="2913527"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stretch>
            <a:fillRect/>
          </a:stretch>
        </p:blipFill>
        <p:spPr>
          <a:xfrm>
            <a:off x="7342878" y="6076974"/>
            <a:ext cx="1817400" cy="781025"/>
          </a:xfrm>
          <a:prstGeom prst="rect">
            <a:avLst/>
          </a:prstGeom>
        </p:spPr>
      </p:pic>
    </p:spTree>
    <p:extLst>
      <p:ext uri="{BB962C8B-B14F-4D97-AF65-F5344CB8AC3E}">
        <p14:creationId xmlns:p14="http://schemas.microsoft.com/office/powerpoint/2010/main" val="753079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1600" y="91440"/>
            <a:ext cx="6249353" cy="311467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1600" y="3291840"/>
            <a:ext cx="6219349" cy="350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5582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398"/>
            <a:ext cx="8686800" cy="1143000"/>
          </a:xfrm>
        </p:spPr>
        <p:txBody>
          <a:bodyPr>
            <a:normAutofit/>
          </a:bodyPr>
          <a:lstStyle/>
          <a:p>
            <a:pPr algn="l"/>
            <a:r>
              <a:rPr lang="en-CA" sz="3200" b="1" i="1" dirty="0">
                <a:solidFill>
                  <a:schemeClr val="tx2"/>
                </a:solidFill>
              </a:rPr>
              <a:t>Management</a:t>
            </a:r>
            <a:r>
              <a:rPr lang="en-CA" sz="3200" dirty="0"/>
              <a:t> </a:t>
            </a:r>
            <a:endParaRPr lang="en-CA" sz="3200" b="1" i="1" dirty="0">
              <a:solidFill>
                <a:schemeClr val="tx2"/>
              </a:solidFill>
            </a:endParaRPr>
          </a:p>
        </p:txBody>
      </p:sp>
      <p:pic>
        <p:nvPicPr>
          <p:cNvPr id="13" name="Picture 12"/>
          <p:cNvPicPr>
            <a:picLocks noChangeAspect="1" noChangeArrowheads="1"/>
          </p:cNvPicPr>
          <p:nvPr/>
        </p:nvPicPr>
        <p:blipFill>
          <a:blip r:embed="rId3" cstate="print"/>
          <a:stretch>
            <a:fillRect/>
          </a:stretch>
        </p:blipFill>
        <p:spPr bwMode="auto">
          <a:xfrm>
            <a:off x="5689601" y="1264563"/>
            <a:ext cx="2731942" cy="2179029"/>
          </a:xfrm>
          <a:prstGeom prst="rect">
            <a:avLst/>
          </a:prstGeom>
          <a:ln>
            <a:noFill/>
          </a:ln>
          <a:effectLst>
            <a:outerShdw blurRad="50800" dist="38100" dir="10800000" algn="r" rotWithShape="0">
              <a:prstClr val="black">
                <a:alpha val="40000"/>
              </a:prstClr>
            </a:outerShdw>
            <a:reflection blurRad="6350" stA="52000" endA="300" endPos="35000" dir="5400000" sy="-100000" algn="bl" rotWithShape="0"/>
            <a:softEdge rad="112500"/>
          </a:effectLst>
        </p:spPr>
      </p:pic>
      <p:sp>
        <p:nvSpPr>
          <p:cNvPr id="3" name="TextBox 2"/>
          <p:cNvSpPr txBox="1"/>
          <p:nvPr/>
        </p:nvSpPr>
        <p:spPr>
          <a:xfrm>
            <a:off x="3" y="1367532"/>
            <a:ext cx="5892798" cy="2108270"/>
          </a:xfrm>
          <a:prstGeom prst="rect">
            <a:avLst/>
          </a:prstGeom>
          <a:noFill/>
        </p:spPr>
        <p:txBody>
          <a:bodyPr wrap="square" rtlCol="0">
            <a:spAutoFit/>
          </a:bodyPr>
          <a:lstStyle/>
          <a:p>
            <a:r>
              <a:rPr lang="en-CA" sz="1900" b="1" i="1" u="sng" dirty="0" smtClean="0">
                <a:solidFill>
                  <a:srgbClr val="000000"/>
                </a:solidFill>
              </a:rPr>
              <a:t>Steve W. </a:t>
            </a:r>
            <a:r>
              <a:rPr lang="en-CA" sz="1900" b="1" i="1" u="sng" dirty="0" err="1" smtClean="0">
                <a:solidFill>
                  <a:srgbClr val="000000"/>
                </a:solidFill>
              </a:rPr>
              <a:t>Laut</a:t>
            </a:r>
            <a:endParaRPr lang="en-CA" sz="1900" b="1" i="1" u="sng" dirty="0" smtClean="0">
              <a:solidFill>
                <a:srgbClr val="000000"/>
              </a:solidFill>
            </a:endParaRPr>
          </a:p>
          <a:p>
            <a:pPr marL="285750" indent="-285750">
              <a:buFont typeface="Arial"/>
              <a:buChar char="•"/>
            </a:pPr>
            <a:r>
              <a:rPr lang="en-CA" sz="1900" dirty="0">
                <a:latin typeface="Times"/>
                <a:cs typeface="Times"/>
              </a:rPr>
              <a:t>President &amp; Director</a:t>
            </a:r>
          </a:p>
          <a:p>
            <a:pPr marL="285750" indent="-285750">
              <a:buFont typeface="Arial"/>
              <a:buChar char="•"/>
            </a:pPr>
            <a:r>
              <a:rPr lang="en-CA" sz="1900" dirty="0">
                <a:latin typeface="Times"/>
                <a:cs typeface="Times"/>
              </a:rPr>
              <a:t>Bachelor of Science in Mechanical Engineering</a:t>
            </a:r>
          </a:p>
          <a:p>
            <a:pPr marL="285750" indent="-285750">
              <a:buFont typeface="Arial"/>
              <a:buChar char="•"/>
            </a:pPr>
            <a:r>
              <a:rPr lang="en-CA" sz="1900" dirty="0">
                <a:latin typeface="Times"/>
                <a:cs typeface="Times"/>
              </a:rPr>
              <a:t>Joined CNR Ltd. In 1991</a:t>
            </a:r>
          </a:p>
          <a:p>
            <a:pPr marL="285750" indent="-285750">
              <a:buFont typeface="Arial"/>
              <a:buChar char="•"/>
            </a:pPr>
            <a:r>
              <a:rPr lang="en-CA" sz="1900" dirty="0">
                <a:latin typeface="Times"/>
                <a:cs typeface="Times"/>
              </a:rPr>
              <a:t>President since April 2005</a:t>
            </a:r>
          </a:p>
          <a:p>
            <a:pPr marL="285750" indent="-285750">
              <a:buFont typeface="Arial"/>
              <a:buChar char="•"/>
            </a:pPr>
            <a:r>
              <a:rPr lang="en-CA" sz="1900" dirty="0">
                <a:latin typeface="Times"/>
                <a:cs typeface="Times"/>
              </a:rPr>
              <a:t>Compensation for 2010: $13,136,280</a:t>
            </a:r>
          </a:p>
          <a:p>
            <a:endParaRPr lang="en-US" dirty="0"/>
          </a:p>
        </p:txBody>
      </p:sp>
      <p:cxnSp>
        <p:nvCxnSpPr>
          <p:cNvPr id="7" name="Straight Connector 6"/>
          <p:cNvCxnSpPr/>
          <p:nvPr/>
        </p:nvCxnSpPr>
        <p:spPr>
          <a:xfrm flipH="1">
            <a:off x="2" y="1044434"/>
            <a:ext cx="2556166"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 y="3483945"/>
            <a:ext cx="7078132" cy="4401205"/>
          </a:xfrm>
          <a:prstGeom prst="rect">
            <a:avLst/>
          </a:prstGeom>
          <a:noFill/>
        </p:spPr>
        <p:txBody>
          <a:bodyPr wrap="square" rtlCol="0">
            <a:spAutoFit/>
          </a:bodyPr>
          <a:lstStyle/>
          <a:p>
            <a:r>
              <a:rPr lang="en-CA" b="1" i="1" u="sng" dirty="0" smtClean="0"/>
              <a:t>Douglas </a:t>
            </a:r>
            <a:r>
              <a:rPr lang="en-CA" b="1" i="1" u="sng" dirty="0"/>
              <a:t>A. </a:t>
            </a:r>
            <a:r>
              <a:rPr lang="en-CA" b="1" i="1" u="sng" dirty="0" err="1" smtClean="0"/>
              <a:t>Proll</a:t>
            </a:r>
            <a:r>
              <a:rPr lang="en-CA" b="1" i="1" u="sng" dirty="0" smtClean="0"/>
              <a:t>, CA</a:t>
            </a:r>
            <a:endParaRPr lang="en-CA" b="1" i="1" u="sng" dirty="0"/>
          </a:p>
          <a:p>
            <a:pPr marL="285750" indent="-285750">
              <a:buFont typeface="Arial"/>
              <a:buChar char="•"/>
            </a:pPr>
            <a:r>
              <a:rPr lang="en-CA" sz="1900" dirty="0" smtClean="0">
                <a:latin typeface="Times"/>
                <a:cs typeface="Times"/>
              </a:rPr>
              <a:t>CFO</a:t>
            </a:r>
            <a:r>
              <a:rPr lang="en-CA" sz="1900" dirty="0">
                <a:latin typeface="Times"/>
                <a:cs typeface="Times"/>
              </a:rPr>
              <a:t>/Senior VP </a:t>
            </a:r>
            <a:r>
              <a:rPr lang="en-CA" sz="1900" dirty="0" smtClean="0">
                <a:latin typeface="Times"/>
                <a:cs typeface="Times"/>
              </a:rPr>
              <a:t>Finance Since </a:t>
            </a:r>
            <a:r>
              <a:rPr lang="en-CA" sz="1900" dirty="0">
                <a:latin typeface="Times"/>
                <a:cs typeface="Times"/>
              </a:rPr>
              <a:t>April </a:t>
            </a:r>
            <a:r>
              <a:rPr lang="en-CA" sz="1900" dirty="0" smtClean="0">
                <a:latin typeface="Times"/>
                <a:cs typeface="Times"/>
              </a:rPr>
              <a:t>2010</a:t>
            </a:r>
          </a:p>
          <a:p>
            <a:pPr marL="285750" indent="-285750">
              <a:buFont typeface="Arial"/>
              <a:buChar char="•"/>
            </a:pPr>
            <a:r>
              <a:rPr lang="en-CA" sz="1900" dirty="0" smtClean="0">
                <a:latin typeface="Times"/>
                <a:cs typeface="Times"/>
              </a:rPr>
              <a:t>Previously</a:t>
            </a:r>
            <a:r>
              <a:rPr lang="en-CA" sz="1900" dirty="0">
                <a:latin typeface="Times"/>
                <a:cs typeface="Times"/>
              </a:rPr>
              <a:t>: Senior VP Finance of Renaissance Energy (until August 2010)  and VP Finance of Husky Energy Inc. </a:t>
            </a:r>
            <a:r>
              <a:rPr lang="en-CA" dirty="0">
                <a:latin typeface="Times"/>
                <a:cs typeface="Times"/>
              </a:rPr>
              <a:t>(2000-2001</a:t>
            </a:r>
            <a:r>
              <a:rPr lang="en-CA" dirty="0" smtClean="0">
                <a:latin typeface="Times"/>
                <a:cs typeface="Times"/>
              </a:rPr>
              <a:t>)</a:t>
            </a:r>
          </a:p>
          <a:p>
            <a:pPr marL="285750" indent="-285750">
              <a:buFont typeface="Arial"/>
              <a:buChar char="•"/>
            </a:pPr>
            <a:r>
              <a:rPr lang="en-CA" sz="1900" dirty="0">
                <a:latin typeface="Times"/>
                <a:cs typeface="Times"/>
              </a:rPr>
              <a:t>Compensation for 2010: $3,691,503</a:t>
            </a:r>
          </a:p>
          <a:p>
            <a:endParaRPr lang="en-CA" b="1" dirty="0" smtClean="0">
              <a:latin typeface="Times"/>
              <a:cs typeface="Times"/>
            </a:endParaRPr>
          </a:p>
          <a:p>
            <a:r>
              <a:rPr lang="en-CA" sz="1900" b="1" u="sng" dirty="0"/>
              <a:t>Tim S. </a:t>
            </a:r>
            <a:r>
              <a:rPr lang="en-CA" sz="1900" b="1" u="sng" dirty="0" smtClean="0"/>
              <a:t>McKay</a:t>
            </a:r>
          </a:p>
          <a:p>
            <a:pPr marL="285750" indent="-285750">
              <a:buFont typeface="Arial"/>
              <a:buChar char="•"/>
            </a:pPr>
            <a:r>
              <a:rPr lang="en-CA" sz="1900" dirty="0">
                <a:latin typeface="Times"/>
                <a:cs typeface="Times"/>
              </a:rPr>
              <a:t>COO</a:t>
            </a:r>
          </a:p>
          <a:p>
            <a:pPr marL="285750" indent="-285750">
              <a:buFont typeface="Arial"/>
              <a:buChar char="•"/>
            </a:pPr>
            <a:r>
              <a:rPr lang="en-CA" sz="1900" dirty="0">
                <a:latin typeface="Times"/>
                <a:cs typeface="Times"/>
              </a:rPr>
              <a:t>Since January 2003</a:t>
            </a:r>
          </a:p>
          <a:p>
            <a:pPr marL="285750" indent="-285750">
              <a:buFont typeface="Arial"/>
              <a:buChar char="•"/>
            </a:pPr>
            <a:r>
              <a:rPr lang="en-CA" sz="1900" dirty="0">
                <a:latin typeface="Times"/>
                <a:cs typeface="Times"/>
              </a:rPr>
              <a:t>Compensation for 2010: $4,536,677</a:t>
            </a:r>
          </a:p>
          <a:p>
            <a:pPr marL="285750" indent="-285750">
              <a:buFont typeface="Arial"/>
              <a:buChar char="•"/>
            </a:pPr>
            <a:endParaRPr lang="en-CA" dirty="0">
              <a:latin typeface="Times"/>
              <a:cs typeface="Times"/>
            </a:endParaRPr>
          </a:p>
          <a:p>
            <a:pPr marL="285750" indent="-285750">
              <a:buFont typeface="Arial"/>
              <a:buChar char="•"/>
            </a:pPr>
            <a:endParaRPr lang="en-CA" sz="1900" dirty="0" smtClean="0"/>
          </a:p>
          <a:p>
            <a:pPr marL="285750" indent="-285750">
              <a:buFont typeface="Arial"/>
              <a:buChar char="•"/>
            </a:pPr>
            <a:endParaRPr lang="en-CA" sz="1900" b="1" u="sng" dirty="0"/>
          </a:p>
          <a:p>
            <a:pPr marL="285750" indent="-285750">
              <a:buFont typeface="Arial"/>
              <a:buChar char="•"/>
            </a:pPr>
            <a:endParaRPr lang="en-CA" b="1" dirty="0"/>
          </a:p>
          <a:p>
            <a:pPr marL="285750" indent="-285750">
              <a:buFont typeface="Arial"/>
              <a:buChar char="•"/>
            </a:pPr>
            <a:endParaRPr lang="en-CA" b="1" dirty="0"/>
          </a:p>
        </p:txBody>
      </p:sp>
      <p:pic>
        <p:nvPicPr>
          <p:cNvPr id="10" name="Picture 9"/>
          <p:cNvPicPr>
            <a:picLocks noChangeAspect="1"/>
          </p:cNvPicPr>
          <p:nvPr/>
        </p:nvPicPr>
        <p:blipFill>
          <a:blip r:embed="rId4" cstate="print"/>
          <a:stretch>
            <a:fillRect/>
          </a:stretch>
        </p:blipFill>
        <p:spPr>
          <a:xfrm>
            <a:off x="7342878" y="6076974"/>
            <a:ext cx="1817400" cy="781025"/>
          </a:xfrm>
          <a:prstGeom prst="rect">
            <a:avLst/>
          </a:prstGeom>
        </p:spPr>
      </p:pic>
    </p:spTree>
    <p:extLst>
      <p:ext uri="{BB962C8B-B14F-4D97-AF65-F5344CB8AC3E}">
        <p14:creationId xmlns:p14="http://schemas.microsoft.com/office/powerpoint/2010/main" val="7722697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686799" cy="1095396"/>
          </a:xfrm>
        </p:spPr>
        <p:txBody>
          <a:bodyPr/>
          <a:lstStyle/>
          <a:p>
            <a:pPr algn="l"/>
            <a:r>
              <a:rPr lang="en-CA" sz="3200" b="1" i="1" dirty="0">
                <a:solidFill>
                  <a:schemeClr val="tx2"/>
                </a:solidFill>
              </a:rPr>
              <a:t>Historical</a:t>
            </a:r>
            <a:r>
              <a:rPr lang="en-CA" dirty="0" smtClean="0"/>
              <a:t> </a:t>
            </a:r>
            <a:r>
              <a:rPr lang="en-CA" sz="3200" b="1" i="1" dirty="0">
                <a:solidFill>
                  <a:schemeClr val="tx2"/>
                </a:solidFill>
              </a:rPr>
              <a:t>Prices:</a:t>
            </a:r>
            <a:r>
              <a:rPr lang="en-CA" dirty="0" smtClean="0"/>
              <a:t> </a:t>
            </a:r>
            <a:r>
              <a:rPr lang="en-CA" sz="3200" b="1" i="1" dirty="0">
                <a:solidFill>
                  <a:schemeClr val="tx2"/>
                </a:solidFill>
              </a:rPr>
              <a:t>NYSE</a:t>
            </a:r>
          </a:p>
        </p:txBody>
      </p:sp>
      <p:pic>
        <p:nvPicPr>
          <p:cNvPr id="2050" name="Picture 2"/>
          <p:cNvPicPr>
            <a:picLocks noChangeAspect="1" noChangeArrowheads="1"/>
          </p:cNvPicPr>
          <p:nvPr/>
        </p:nvPicPr>
        <p:blipFill>
          <a:blip r:embed="rId2" cstate="print"/>
          <a:srcRect/>
          <a:stretch>
            <a:fillRect/>
          </a:stretch>
        </p:blipFill>
        <p:spPr bwMode="auto">
          <a:xfrm>
            <a:off x="899592" y="1531120"/>
            <a:ext cx="7753350" cy="4448175"/>
          </a:xfrm>
          <a:prstGeom prst="rect">
            <a:avLst/>
          </a:prstGeom>
          <a:noFill/>
          <a:ln w="9525">
            <a:noFill/>
            <a:miter lim="800000"/>
            <a:headEnd/>
            <a:tailEnd/>
          </a:ln>
        </p:spPr>
      </p:pic>
      <p:cxnSp>
        <p:nvCxnSpPr>
          <p:cNvPr id="4" name="Straight Connector 3"/>
          <p:cNvCxnSpPr/>
          <p:nvPr/>
        </p:nvCxnSpPr>
        <p:spPr>
          <a:xfrm flipH="1">
            <a:off x="2" y="1174674"/>
            <a:ext cx="4005204"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stretch>
            <a:fillRect/>
          </a:stretch>
        </p:blipFill>
        <p:spPr>
          <a:xfrm>
            <a:off x="7342878" y="6076974"/>
            <a:ext cx="1817400" cy="781025"/>
          </a:xfrm>
          <a:prstGeom prst="rect">
            <a:avLst/>
          </a:prstGeom>
        </p:spPr>
      </p:pic>
    </p:spTree>
    <p:extLst>
      <p:ext uri="{BB962C8B-B14F-4D97-AF65-F5344CB8AC3E}">
        <p14:creationId xmlns:p14="http://schemas.microsoft.com/office/powerpoint/2010/main" val="33584907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lang="en-CA" sz="3200" b="1" i="1" dirty="0">
                <a:solidFill>
                  <a:schemeClr val="tx2"/>
                </a:solidFill>
              </a:rPr>
              <a:t>Trading</a:t>
            </a:r>
            <a:r>
              <a:rPr lang="en-CA" dirty="0" smtClean="0"/>
              <a:t> </a:t>
            </a:r>
            <a:r>
              <a:rPr lang="en-CA" sz="3200" b="1" i="1" dirty="0">
                <a:solidFill>
                  <a:schemeClr val="tx2"/>
                </a:solidFill>
              </a:rPr>
              <a:t>and</a:t>
            </a:r>
            <a:r>
              <a:rPr lang="en-CA" dirty="0" smtClean="0"/>
              <a:t> </a:t>
            </a:r>
            <a:r>
              <a:rPr lang="en-CA" sz="3200" b="1" i="1" dirty="0">
                <a:solidFill>
                  <a:schemeClr val="tx2"/>
                </a:solidFill>
              </a:rPr>
              <a:t>Share</a:t>
            </a:r>
            <a:r>
              <a:rPr lang="en-CA" dirty="0" smtClean="0"/>
              <a:t> </a:t>
            </a:r>
            <a:r>
              <a:rPr lang="en-CA" sz="3200" b="1" i="1" dirty="0">
                <a:solidFill>
                  <a:schemeClr val="tx2"/>
                </a:solidFill>
              </a:rPr>
              <a:t>Statistics</a:t>
            </a:r>
          </a:p>
        </p:txBody>
      </p:sp>
      <p:pic>
        <p:nvPicPr>
          <p:cNvPr id="3075" name="Picture 3"/>
          <p:cNvPicPr>
            <a:picLocks noGrp="1" noChangeAspect="1" noChangeArrowheads="1"/>
          </p:cNvPicPr>
          <p:nvPr>
            <p:ph idx="1"/>
          </p:nvPr>
        </p:nvPicPr>
        <p:blipFill>
          <a:blip r:embed="rId2" cstate="print"/>
          <a:srcRect/>
          <a:stretch>
            <a:fillRect/>
          </a:stretch>
        </p:blipFill>
        <p:spPr bwMode="auto">
          <a:xfrm>
            <a:off x="467544" y="1556792"/>
            <a:ext cx="8099688" cy="3873252"/>
          </a:xfrm>
          <a:prstGeom prst="rect">
            <a:avLst/>
          </a:prstGeom>
          <a:noFill/>
          <a:ln w="9525">
            <a:noFill/>
            <a:miter lim="800000"/>
            <a:headEnd/>
            <a:tailEnd/>
          </a:ln>
        </p:spPr>
      </p:pic>
      <p:sp>
        <p:nvSpPr>
          <p:cNvPr id="7" name="Rectangle 6"/>
          <p:cNvSpPr/>
          <p:nvPr/>
        </p:nvSpPr>
        <p:spPr>
          <a:xfrm>
            <a:off x="6732240" y="1628800"/>
            <a:ext cx="792088" cy="352839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5" name="Straight Connector 4"/>
          <p:cNvCxnSpPr/>
          <p:nvPr/>
        </p:nvCxnSpPr>
        <p:spPr>
          <a:xfrm flipH="1">
            <a:off x="16281" y="1142114"/>
            <a:ext cx="5037747"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stretch>
            <a:fillRect/>
          </a:stretch>
        </p:blipFill>
        <p:spPr>
          <a:xfrm>
            <a:off x="7342878" y="6076974"/>
            <a:ext cx="1817400" cy="781025"/>
          </a:xfrm>
          <a:prstGeom prst="rect">
            <a:avLst/>
          </a:prstGeom>
        </p:spPr>
      </p:pic>
    </p:spTree>
    <p:extLst>
      <p:ext uri="{BB962C8B-B14F-4D97-AF65-F5344CB8AC3E}">
        <p14:creationId xmlns:p14="http://schemas.microsoft.com/office/powerpoint/2010/main" val="25884437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lang="en-CA" sz="3200" b="1" i="1" dirty="0">
                <a:solidFill>
                  <a:schemeClr val="tx2"/>
                </a:solidFill>
              </a:rPr>
              <a:t>Dividend</a:t>
            </a:r>
            <a:r>
              <a:rPr lang="en-CA" dirty="0" smtClean="0"/>
              <a:t> </a:t>
            </a:r>
            <a:r>
              <a:rPr lang="en-CA" sz="3200" b="1" i="1" dirty="0">
                <a:solidFill>
                  <a:schemeClr val="tx2"/>
                </a:solidFill>
              </a:rPr>
              <a:t>Growth</a:t>
            </a:r>
            <a:r>
              <a:rPr lang="en-CA" dirty="0" smtClean="0"/>
              <a:t> </a:t>
            </a:r>
            <a:r>
              <a:rPr lang="en-CA" sz="3200" b="1" i="1" dirty="0">
                <a:solidFill>
                  <a:schemeClr val="tx2"/>
                </a:solidFill>
              </a:rPr>
              <a:t>History</a:t>
            </a:r>
          </a:p>
        </p:txBody>
      </p:sp>
      <p:sp>
        <p:nvSpPr>
          <p:cNvPr id="3" name="Content Placeholder 2"/>
          <p:cNvSpPr>
            <a:spLocks noGrp="1"/>
          </p:cNvSpPr>
          <p:nvPr>
            <p:ph idx="1"/>
          </p:nvPr>
        </p:nvSpPr>
        <p:spPr/>
        <p:txBody>
          <a:bodyPr/>
          <a:lstStyle/>
          <a:p>
            <a:pPr>
              <a:buNone/>
            </a:pPr>
            <a:r>
              <a:rPr lang="en-CA" dirty="0" smtClean="0">
                <a:latin typeface="Times"/>
                <a:cs typeface="Times"/>
              </a:rPr>
              <a:t>11 consecutive years of dividend increases</a:t>
            </a:r>
          </a:p>
          <a:p>
            <a:pPr>
              <a:buNone/>
            </a:pPr>
            <a:endParaRPr lang="en-CA" dirty="0"/>
          </a:p>
        </p:txBody>
      </p:sp>
      <p:pic>
        <p:nvPicPr>
          <p:cNvPr id="1027" name="Picture 3"/>
          <p:cNvPicPr>
            <a:picLocks noChangeAspect="1" noChangeArrowheads="1"/>
          </p:cNvPicPr>
          <p:nvPr/>
        </p:nvPicPr>
        <p:blipFill>
          <a:blip r:embed="rId2" cstate="print"/>
          <a:srcRect/>
          <a:stretch>
            <a:fillRect/>
          </a:stretch>
        </p:blipFill>
        <p:spPr bwMode="auto">
          <a:xfrm>
            <a:off x="571472" y="2428868"/>
            <a:ext cx="7866043" cy="3357586"/>
          </a:xfrm>
          <a:prstGeom prst="rect">
            <a:avLst/>
          </a:prstGeom>
          <a:noFill/>
          <a:ln w="9525">
            <a:noFill/>
            <a:miter lim="800000"/>
            <a:headEnd/>
            <a:tailEnd/>
          </a:ln>
        </p:spPr>
      </p:pic>
      <p:cxnSp>
        <p:nvCxnSpPr>
          <p:cNvPr id="5" name="Straight Connector 4"/>
          <p:cNvCxnSpPr/>
          <p:nvPr/>
        </p:nvCxnSpPr>
        <p:spPr>
          <a:xfrm flipH="1">
            <a:off x="1" y="1158394"/>
            <a:ext cx="4314551"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stretch>
            <a:fillRect/>
          </a:stretch>
        </p:blipFill>
        <p:spPr>
          <a:xfrm>
            <a:off x="7342878" y="6076974"/>
            <a:ext cx="1817400" cy="781025"/>
          </a:xfrm>
          <a:prstGeom prst="rect">
            <a:avLst/>
          </a:prstGeom>
        </p:spPr>
      </p:pic>
    </p:spTree>
    <p:extLst>
      <p:ext uri="{BB962C8B-B14F-4D97-AF65-F5344CB8AC3E}">
        <p14:creationId xmlns:p14="http://schemas.microsoft.com/office/powerpoint/2010/main" val="30393686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lang="en-CA" sz="3600" b="1" i="1" dirty="0">
                <a:solidFill>
                  <a:schemeClr val="tx2"/>
                </a:solidFill>
              </a:rPr>
              <a:t>Growth</a:t>
            </a:r>
            <a:r>
              <a:rPr lang="en-CA" dirty="0" smtClean="0"/>
              <a:t> </a:t>
            </a:r>
            <a:r>
              <a:rPr lang="en-CA" sz="3600" b="1" i="1" dirty="0">
                <a:solidFill>
                  <a:schemeClr val="tx2"/>
                </a:solidFill>
              </a:rPr>
              <a:t>Strategy: Thermal</a:t>
            </a:r>
            <a:r>
              <a:rPr lang="en-CA" dirty="0" smtClean="0"/>
              <a:t> </a:t>
            </a:r>
            <a:r>
              <a:rPr lang="en-CA" sz="3600" b="1" i="1" dirty="0">
                <a:solidFill>
                  <a:schemeClr val="tx2"/>
                </a:solidFill>
              </a:rPr>
              <a:t>Oil</a:t>
            </a:r>
          </a:p>
        </p:txBody>
      </p:sp>
      <p:sp>
        <p:nvSpPr>
          <p:cNvPr id="3" name="Content Placeholder 2"/>
          <p:cNvSpPr>
            <a:spLocks noGrp="1"/>
          </p:cNvSpPr>
          <p:nvPr>
            <p:ph idx="1"/>
          </p:nvPr>
        </p:nvSpPr>
        <p:spPr>
          <a:xfrm>
            <a:off x="571472" y="3929065"/>
            <a:ext cx="8277252" cy="2928935"/>
          </a:xfrm>
        </p:spPr>
        <p:txBody>
          <a:bodyPr>
            <a:normAutofit/>
          </a:bodyPr>
          <a:lstStyle/>
          <a:p>
            <a:r>
              <a:rPr lang="en-CA" sz="2500" dirty="0" smtClean="0">
                <a:latin typeface="Times"/>
                <a:cs typeface="Times"/>
              </a:rPr>
              <a:t>Large, high quality land base in the Cold Lake and Athabasca region of Alberta</a:t>
            </a:r>
          </a:p>
          <a:p>
            <a:r>
              <a:rPr lang="en-CA" sz="2500" dirty="0" smtClean="0">
                <a:latin typeface="Times"/>
                <a:cs typeface="Times"/>
              </a:rPr>
              <a:t>Target to grow production capacity from 120,000 (current) to 445,000 bbl/d by 2024.</a:t>
            </a:r>
          </a:p>
          <a:p>
            <a:r>
              <a:rPr lang="en-CA" sz="2500" dirty="0" smtClean="0">
                <a:latin typeface="Times"/>
                <a:cs typeface="Times"/>
              </a:rPr>
              <a:t>30,000 to 60,000 bbl/d addition every 2-3 years</a:t>
            </a:r>
          </a:p>
          <a:p>
            <a:pPr>
              <a:buNone/>
            </a:pPr>
            <a:endParaRPr lang="en-CA" dirty="0" smtClean="0"/>
          </a:p>
          <a:p>
            <a:endParaRPr lang="en-CA" dirty="0" smtClean="0"/>
          </a:p>
          <a:p>
            <a:endParaRPr lang="en-CA" dirty="0"/>
          </a:p>
        </p:txBody>
      </p:sp>
      <p:pic>
        <p:nvPicPr>
          <p:cNvPr id="2050" name="Picture 2"/>
          <p:cNvPicPr>
            <a:picLocks noChangeAspect="1" noChangeArrowheads="1"/>
          </p:cNvPicPr>
          <p:nvPr/>
        </p:nvPicPr>
        <p:blipFill>
          <a:blip r:embed="rId3" cstate="print"/>
          <a:srcRect/>
          <a:stretch>
            <a:fillRect/>
          </a:stretch>
        </p:blipFill>
        <p:spPr bwMode="auto">
          <a:xfrm>
            <a:off x="2120513" y="1383540"/>
            <a:ext cx="4500594" cy="2531129"/>
          </a:xfrm>
          <a:prstGeom prst="rect">
            <a:avLst/>
          </a:prstGeom>
          <a:ln>
            <a:noFill/>
          </a:ln>
          <a:effectLst>
            <a:outerShdw blurRad="76200" dir="13500000" sy="23000" kx="1200000" algn="br" rotWithShape="0">
              <a:prstClr val="black">
                <a:alpha val="20000"/>
              </a:prstClr>
            </a:outerShdw>
            <a:softEdge rad="112500"/>
          </a:effectLst>
        </p:spPr>
      </p:pic>
      <p:cxnSp>
        <p:nvCxnSpPr>
          <p:cNvPr id="5" name="Straight Connector 4"/>
          <p:cNvCxnSpPr/>
          <p:nvPr/>
        </p:nvCxnSpPr>
        <p:spPr>
          <a:xfrm flipH="1">
            <a:off x="1" y="1190954"/>
            <a:ext cx="6072934"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cstate="print"/>
          <a:stretch>
            <a:fillRect/>
          </a:stretch>
        </p:blipFill>
        <p:spPr>
          <a:xfrm>
            <a:off x="7342878" y="6076974"/>
            <a:ext cx="1817400" cy="781025"/>
          </a:xfrm>
          <a:prstGeom prst="rect">
            <a:avLst/>
          </a:prstGeom>
        </p:spPr>
      </p:pic>
    </p:spTree>
    <p:extLst>
      <p:ext uri="{BB962C8B-B14F-4D97-AF65-F5344CB8AC3E}">
        <p14:creationId xmlns:p14="http://schemas.microsoft.com/office/powerpoint/2010/main" val="29192045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latin typeface="Times" pitchFamily="18" charset="0"/>
                <a:cs typeface="Times" pitchFamily="18" charset="0"/>
              </a:rPr>
              <a:t>One of the largest natural gas producers in Western Canada</a:t>
            </a:r>
          </a:p>
          <a:p>
            <a:r>
              <a:rPr lang="en-CA" dirty="0" smtClean="0">
                <a:latin typeface="Times" pitchFamily="18" charset="0"/>
                <a:cs typeface="Times" pitchFamily="18" charset="0"/>
              </a:rPr>
              <a:t>As at 2010, 1.2 billion cubic feet per day of natural gas produced</a:t>
            </a:r>
          </a:p>
          <a:p>
            <a:r>
              <a:rPr lang="en-CA" dirty="0" smtClean="0">
                <a:latin typeface="Times" pitchFamily="18" charset="0"/>
                <a:cs typeface="Times" pitchFamily="18" charset="0"/>
              </a:rPr>
              <a:t>However, due to unfavourable natural gas pricing, the company will reduce its natural gas drilling program.  </a:t>
            </a:r>
          </a:p>
          <a:p>
            <a:r>
              <a:rPr lang="en-CA" dirty="0" smtClean="0">
                <a:latin typeface="Times" pitchFamily="18" charset="0"/>
                <a:cs typeface="Times" pitchFamily="18" charset="0"/>
              </a:rPr>
              <a:t>Drilling program now is only 8% of what it used to be 5 years ago </a:t>
            </a:r>
          </a:p>
          <a:p>
            <a:endParaRPr lang="en-CA" dirty="0"/>
          </a:p>
        </p:txBody>
      </p:sp>
      <p:sp>
        <p:nvSpPr>
          <p:cNvPr id="4" name="Title 1"/>
          <p:cNvSpPr txBox="1">
            <a:spLocks/>
          </p:cNvSpPr>
          <p:nvPr/>
        </p:nvSpPr>
        <p:spPr>
          <a:xfrm>
            <a:off x="0" y="274638"/>
            <a:ext cx="868680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3600" b="1" i="1" u="none" strike="noStrike" kern="1200" cap="none" spc="0" normalizeH="0" baseline="0" noProof="0" dirty="0" smtClean="0">
                <a:ln>
                  <a:noFill/>
                </a:ln>
                <a:solidFill>
                  <a:schemeClr val="tx2"/>
                </a:solidFill>
                <a:effectLst/>
                <a:uLnTx/>
                <a:uFillTx/>
                <a:latin typeface="+mj-lt"/>
                <a:ea typeface="+mj-ea"/>
                <a:cs typeface="+mj-cs"/>
              </a:rPr>
              <a:t>Natural Gas </a:t>
            </a:r>
            <a:endParaRPr kumimoji="0" lang="en-CA" sz="3600" b="1" i="1" u="none" strike="noStrike" kern="1200" cap="none" spc="0" normalizeH="0" baseline="0" noProof="0" dirty="0">
              <a:ln>
                <a:noFill/>
              </a:ln>
              <a:solidFill>
                <a:schemeClr val="tx2"/>
              </a:solidFill>
              <a:effectLst/>
              <a:uLnTx/>
              <a:uFillTx/>
              <a:latin typeface="+mj-lt"/>
              <a:ea typeface="+mj-ea"/>
              <a:cs typeface="+mj-cs"/>
            </a:endParaRPr>
          </a:p>
        </p:txBody>
      </p:sp>
      <p:cxnSp>
        <p:nvCxnSpPr>
          <p:cNvPr id="5" name="Straight Connector 4"/>
          <p:cNvCxnSpPr/>
          <p:nvPr/>
        </p:nvCxnSpPr>
        <p:spPr>
          <a:xfrm flipH="1">
            <a:off x="1" y="1190954"/>
            <a:ext cx="6072934"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62000" y="1225909"/>
            <a:ext cx="7620000" cy="4914900"/>
          </a:xfrm>
          <a:prstGeom prst="rect">
            <a:avLst/>
          </a:prstGeom>
          <a:noFill/>
          <a:ln w="9525">
            <a:noFill/>
            <a:miter lim="800000"/>
            <a:headEnd/>
            <a:tailEnd/>
          </a:ln>
        </p:spPr>
      </p:pic>
      <p:sp>
        <p:nvSpPr>
          <p:cNvPr id="7" name="Title 1"/>
          <p:cNvSpPr txBox="1">
            <a:spLocks/>
          </p:cNvSpPr>
          <p:nvPr/>
        </p:nvSpPr>
        <p:spPr>
          <a:xfrm>
            <a:off x="0" y="48840"/>
            <a:ext cx="8697144" cy="1143000"/>
          </a:xfrm>
          <a:prstGeom prst="rect">
            <a:avLst/>
          </a:prstGeom>
        </p:spPr>
        <p:txBody>
          <a:bodyPr vert="horz" lIns="91440" tIns="45720" rIns="91440" bIns="45720" rtlCol="0" anchor="ctr">
            <a:normAutofit fontScale="82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4000" b="1" i="1" u="none" strike="noStrike" kern="1200" cap="none" spc="0" normalizeH="0" baseline="0" noProof="0" dirty="0" smtClean="0">
                <a:ln>
                  <a:noFill/>
                </a:ln>
                <a:solidFill>
                  <a:schemeClr val="tx2"/>
                </a:solidFill>
                <a:effectLst/>
                <a:uLnTx/>
                <a:uFillTx/>
                <a:latin typeface="+mj-lt"/>
                <a:ea typeface="+mj-ea"/>
                <a:cs typeface="+mj-cs"/>
              </a:rPr>
              <a:t/>
            </a:r>
            <a:br>
              <a:rPr kumimoji="0" lang="en-CA" sz="4000" b="1" i="1" u="none" strike="noStrike" kern="1200" cap="none" spc="0" normalizeH="0" baseline="0" noProof="0" dirty="0" smtClean="0">
                <a:ln>
                  <a:noFill/>
                </a:ln>
                <a:solidFill>
                  <a:schemeClr val="tx2"/>
                </a:solidFill>
                <a:effectLst/>
                <a:uLnTx/>
                <a:uFillTx/>
                <a:latin typeface="+mj-lt"/>
                <a:ea typeface="+mj-ea"/>
                <a:cs typeface="+mj-cs"/>
              </a:rPr>
            </a:br>
            <a:r>
              <a:rPr kumimoji="0" lang="en-CA" sz="4000" b="1" i="1" u="none" strike="noStrike" kern="1200" cap="none" spc="0" normalizeH="0" baseline="0" noProof="0" dirty="0" smtClean="0">
                <a:ln>
                  <a:noFill/>
                </a:ln>
                <a:solidFill>
                  <a:schemeClr val="tx2"/>
                </a:solidFill>
                <a:effectLst/>
                <a:uLnTx/>
                <a:uFillTx/>
                <a:latin typeface="+mj-lt"/>
                <a:ea typeface="+mj-ea"/>
                <a:cs typeface="+mj-cs"/>
              </a:rPr>
              <a:t>Analysis of Daily</a:t>
            </a:r>
            <a:r>
              <a:rPr kumimoji="0" lang="en-CA" sz="4000" b="1" i="1" u="none" strike="noStrike" kern="1200" cap="none" spc="0" normalizeH="0" noProof="0" dirty="0" smtClean="0">
                <a:ln>
                  <a:noFill/>
                </a:ln>
                <a:solidFill>
                  <a:schemeClr val="tx2"/>
                </a:solidFill>
                <a:effectLst/>
                <a:uLnTx/>
                <a:uFillTx/>
                <a:latin typeface="+mj-lt"/>
                <a:ea typeface="+mj-ea"/>
                <a:cs typeface="+mj-cs"/>
              </a:rPr>
              <a:t> Production</a:t>
            </a:r>
            <a:r>
              <a:rPr kumimoji="0" lang="en-CA" sz="4400" b="0" i="0" u="none" strike="noStrike" kern="1200" cap="none" spc="0" normalizeH="0" baseline="0" noProof="0" dirty="0" smtClean="0">
                <a:ln>
                  <a:noFill/>
                </a:ln>
                <a:solidFill>
                  <a:schemeClr val="tx1"/>
                </a:solidFill>
                <a:effectLst/>
                <a:uLnTx/>
                <a:uFillTx/>
                <a:latin typeface="+mj-lt"/>
                <a:ea typeface="+mj-ea"/>
                <a:cs typeface="+mj-cs"/>
              </a:rPr>
              <a:t/>
            </a:r>
            <a:br>
              <a:rPr kumimoji="0" lang="en-CA" sz="4400" b="0" i="0" u="none" strike="noStrike" kern="1200" cap="none" spc="0" normalizeH="0" baseline="0" noProof="0" dirty="0" smtClean="0">
                <a:ln>
                  <a:noFill/>
                </a:ln>
                <a:solidFill>
                  <a:schemeClr val="tx1"/>
                </a:solidFill>
                <a:effectLst/>
                <a:uLnTx/>
                <a:uFillTx/>
                <a:latin typeface="+mj-lt"/>
                <a:ea typeface="+mj-ea"/>
                <a:cs typeface="+mj-cs"/>
              </a:rPr>
            </a:br>
            <a:endParaRPr kumimoji="0" lang="en-CA" sz="2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8" name="Straight Connector 7"/>
          <p:cNvCxnSpPr/>
          <p:nvPr/>
        </p:nvCxnSpPr>
        <p:spPr>
          <a:xfrm flipH="1">
            <a:off x="1" y="904126"/>
            <a:ext cx="602409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080"/>
            <a:ext cx="8625136" cy="1143000"/>
          </a:xfrm>
        </p:spPr>
        <p:txBody>
          <a:bodyPr>
            <a:normAutofit fontScale="90000"/>
          </a:bodyPr>
          <a:lstStyle/>
          <a:p>
            <a:pPr algn="l"/>
            <a:r>
              <a:rPr lang="en-CA" sz="4000" b="1" i="1" dirty="0" smtClean="0">
                <a:solidFill>
                  <a:schemeClr val="tx2"/>
                </a:solidFill>
              </a:rPr>
              <a:t/>
            </a:r>
            <a:br>
              <a:rPr lang="en-CA" sz="4000" b="1" i="1" dirty="0" smtClean="0">
                <a:solidFill>
                  <a:schemeClr val="tx2"/>
                </a:solidFill>
              </a:rPr>
            </a:br>
            <a:r>
              <a:rPr lang="en-CA" sz="4000" b="1" i="1" dirty="0" smtClean="0">
                <a:solidFill>
                  <a:schemeClr val="tx2"/>
                </a:solidFill>
              </a:rPr>
              <a:t>Consolidated</a:t>
            </a:r>
            <a:r>
              <a:rPr lang="en-CA" dirty="0" smtClean="0"/>
              <a:t> </a:t>
            </a:r>
            <a:r>
              <a:rPr lang="en-CA" sz="4000" b="1" i="1" dirty="0">
                <a:solidFill>
                  <a:schemeClr val="tx2"/>
                </a:solidFill>
              </a:rPr>
              <a:t>Balance</a:t>
            </a:r>
            <a:r>
              <a:rPr lang="en-CA" dirty="0" smtClean="0"/>
              <a:t> </a:t>
            </a:r>
            <a:r>
              <a:rPr lang="en-CA" sz="4000" b="1" i="1" dirty="0">
                <a:solidFill>
                  <a:schemeClr val="tx2"/>
                </a:solidFill>
              </a:rPr>
              <a:t>Sheet</a:t>
            </a:r>
            <a:r>
              <a:rPr lang="en-CA" dirty="0" smtClean="0"/>
              <a:t> </a:t>
            </a:r>
            <a:br>
              <a:rPr lang="en-CA" dirty="0" smtClean="0"/>
            </a:br>
            <a:r>
              <a:rPr lang="en-CA" sz="2200" dirty="0" smtClean="0"/>
              <a:t>As </a:t>
            </a:r>
            <a:r>
              <a:rPr lang="en-CA" sz="2200" dirty="0"/>
              <a:t>at December 31, 2010</a:t>
            </a:r>
          </a:p>
        </p:txBody>
      </p:sp>
      <p:pic>
        <p:nvPicPr>
          <p:cNvPr id="2050" name="Picture 2"/>
          <p:cNvPicPr>
            <a:picLocks noGrp="1" noChangeAspect="1" noChangeArrowheads="1"/>
          </p:cNvPicPr>
          <p:nvPr>
            <p:ph idx="1"/>
          </p:nvPr>
        </p:nvPicPr>
        <p:blipFill>
          <a:blip r:embed="rId3" cstate="print"/>
          <a:stretch>
            <a:fillRect/>
          </a:stretch>
        </p:blipFill>
        <p:spPr bwMode="auto">
          <a:xfrm>
            <a:off x="1270076" y="1522352"/>
            <a:ext cx="6646717" cy="5328592"/>
          </a:xfrm>
          <a:prstGeom prst="rect">
            <a:avLst/>
          </a:prstGeom>
          <a:noFill/>
          <a:ln w="9525">
            <a:noFill/>
            <a:miter lim="800000"/>
            <a:headEnd/>
            <a:tailEnd/>
          </a:ln>
        </p:spPr>
      </p:pic>
      <p:cxnSp>
        <p:nvCxnSpPr>
          <p:cNvPr id="4" name="Straight Connector 3"/>
          <p:cNvCxnSpPr/>
          <p:nvPr/>
        </p:nvCxnSpPr>
        <p:spPr>
          <a:xfrm flipH="1">
            <a:off x="1" y="1174674"/>
            <a:ext cx="564961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99531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846"/>
            <a:ext cx="8697144" cy="1143000"/>
          </a:xfrm>
        </p:spPr>
        <p:txBody>
          <a:bodyPr>
            <a:normAutofit fontScale="90000"/>
          </a:bodyPr>
          <a:lstStyle/>
          <a:p>
            <a:pPr algn="l"/>
            <a:r>
              <a:rPr lang="en-CA" sz="4000" b="1" i="1" dirty="0" smtClean="0">
                <a:solidFill>
                  <a:schemeClr val="tx2"/>
                </a:solidFill>
              </a:rPr>
              <a:t/>
            </a:r>
            <a:br>
              <a:rPr lang="en-CA" sz="4000" b="1" i="1" dirty="0" smtClean="0">
                <a:solidFill>
                  <a:schemeClr val="tx2"/>
                </a:solidFill>
              </a:rPr>
            </a:br>
            <a:r>
              <a:rPr lang="en-CA" sz="4000" b="1" i="1" dirty="0" smtClean="0">
                <a:solidFill>
                  <a:schemeClr val="tx2"/>
                </a:solidFill>
              </a:rPr>
              <a:t>Consolidated</a:t>
            </a:r>
            <a:r>
              <a:rPr lang="en-CA" dirty="0" smtClean="0"/>
              <a:t> </a:t>
            </a:r>
            <a:r>
              <a:rPr lang="en-CA" sz="4000" b="1" i="1" dirty="0">
                <a:solidFill>
                  <a:schemeClr val="tx2"/>
                </a:solidFill>
              </a:rPr>
              <a:t>Income</a:t>
            </a:r>
            <a:r>
              <a:rPr lang="en-CA" dirty="0" smtClean="0"/>
              <a:t> </a:t>
            </a:r>
            <a:r>
              <a:rPr lang="en-CA" sz="4000" b="1" i="1" dirty="0">
                <a:solidFill>
                  <a:schemeClr val="tx2"/>
                </a:solidFill>
              </a:rPr>
              <a:t>Statement</a:t>
            </a:r>
            <a:r>
              <a:rPr lang="en-CA" dirty="0" smtClean="0"/>
              <a:t/>
            </a:r>
            <a:br>
              <a:rPr lang="en-CA" dirty="0" smtClean="0"/>
            </a:br>
            <a:r>
              <a:rPr lang="en-CA" sz="2200" dirty="0" smtClean="0"/>
              <a:t> </a:t>
            </a:r>
            <a:r>
              <a:rPr lang="en-CA" sz="2200" dirty="0"/>
              <a:t>December 31, 2010</a:t>
            </a:r>
          </a:p>
        </p:txBody>
      </p:sp>
      <p:pic>
        <p:nvPicPr>
          <p:cNvPr id="3074" name="Picture 2"/>
          <p:cNvPicPr>
            <a:picLocks noGrp="1" noChangeAspect="1" noChangeArrowheads="1"/>
          </p:cNvPicPr>
          <p:nvPr>
            <p:ph idx="1"/>
          </p:nvPr>
        </p:nvPicPr>
        <p:blipFill>
          <a:blip r:embed="rId3" cstate="print"/>
          <a:stretch>
            <a:fillRect/>
          </a:stretch>
        </p:blipFill>
        <p:spPr bwMode="auto">
          <a:xfrm>
            <a:off x="983950" y="1340768"/>
            <a:ext cx="7203022" cy="5040560"/>
          </a:xfrm>
          <a:prstGeom prst="rect">
            <a:avLst/>
          </a:prstGeom>
          <a:noFill/>
          <a:ln w="9525">
            <a:noFill/>
            <a:miter lim="800000"/>
            <a:headEnd/>
            <a:tailEnd/>
          </a:ln>
        </p:spPr>
      </p:pic>
      <p:cxnSp>
        <p:nvCxnSpPr>
          <p:cNvPr id="4" name="Straight Connector 3"/>
          <p:cNvCxnSpPr/>
          <p:nvPr/>
        </p:nvCxnSpPr>
        <p:spPr>
          <a:xfrm flipH="1">
            <a:off x="1" y="863029"/>
            <a:ext cx="602409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147476" y="4343400"/>
            <a:ext cx="6853523" cy="219873"/>
          </a:xfrm>
          <a:prstGeom prst="rect">
            <a:avLst/>
          </a:prstGeom>
          <a:noFill/>
          <a:ln>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113769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697144" cy="1514052"/>
          </a:xfrm>
        </p:spPr>
        <p:txBody>
          <a:bodyPr>
            <a:normAutofit fontScale="90000"/>
          </a:bodyPr>
          <a:lstStyle/>
          <a:p>
            <a:pPr algn="l"/>
            <a:r>
              <a:rPr lang="en-CA" b="1" i="1" dirty="0" smtClean="0">
                <a:solidFill>
                  <a:schemeClr val="tx2"/>
                </a:solidFill>
              </a:rPr>
              <a:t/>
            </a:r>
            <a:br>
              <a:rPr lang="en-CA" b="1" i="1" dirty="0" smtClean="0">
                <a:solidFill>
                  <a:schemeClr val="tx2"/>
                </a:solidFill>
              </a:rPr>
            </a:br>
            <a:r>
              <a:rPr lang="en-CA" sz="4000" b="1" i="1" dirty="0" smtClean="0">
                <a:solidFill>
                  <a:schemeClr val="tx2"/>
                </a:solidFill>
              </a:rPr>
              <a:t>Consolidated</a:t>
            </a:r>
            <a:r>
              <a:rPr lang="en-CA" sz="4000" dirty="0" smtClean="0"/>
              <a:t> </a:t>
            </a:r>
            <a:r>
              <a:rPr lang="en-CA" sz="4000" b="1" i="1" dirty="0">
                <a:solidFill>
                  <a:schemeClr val="tx2"/>
                </a:solidFill>
              </a:rPr>
              <a:t>Comprehensive</a:t>
            </a:r>
            <a:r>
              <a:rPr lang="en-CA" sz="4000" dirty="0" smtClean="0"/>
              <a:t> </a:t>
            </a:r>
            <a:r>
              <a:rPr lang="en-CA" sz="4000" b="1" i="1" dirty="0">
                <a:solidFill>
                  <a:schemeClr val="tx2"/>
                </a:solidFill>
              </a:rPr>
              <a:t>Income</a:t>
            </a:r>
            <a:r>
              <a:rPr lang="en-CA" dirty="0" smtClean="0"/>
              <a:t/>
            </a:r>
            <a:br>
              <a:rPr lang="en-CA" dirty="0" smtClean="0"/>
            </a:br>
            <a:r>
              <a:rPr lang="en-CA" sz="2200" dirty="0" smtClean="0">
                <a:solidFill>
                  <a:srgbClr val="000000"/>
                </a:solidFill>
              </a:rPr>
              <a:t>FYE </a:t>
            </a:r>
            <a:r>
              <a:rPr lang="en-CA" sz="2200" dirty="0">
                <a:solidFill>
                  <a:srgbClr val="000000"/>
                </a:solidFill>
              </a:rPr>
              <a:t>December 31, 2010</a:t>
            </a:r>
          </a:p>
        </p:txBody>
      </p:sp>
      <p:pic>
        <p:nvPicPr>
          <p:cNvPr id="5122" name="Picture 2"/>
          <p:cNvPicPr>
            <a:picLocks noGrp="1" noChangeAspect="1" noChangeArrowheads="1"/>
          </p:cNvPicPr>
          <p:nvPr>
            <p:ph idx="1"/>
          </p:nvPr>
        </p:nvPicPr>
        <p:blipFill>
          <a:blip r:embed="rId3" cstate="print"/>
          <a:stretch>
            <a:fillRect/>
          </a:stretch>
        </p:blipFill>
        <p:spPr bwMode="auto">
          <a:xfrm>
            <a:off x="746575" y="1844824"/>
            <a:ext cx="7574342" cy="3672408"/>
          </a:xfrm>
          <a:prstGeom prst="rect">
            <a:avLst/>
          </a:prstGeom>
          <a:noFill/>
          <a:ln w="9525">
            <a:noFill/>
            <a:miter lim="800000"/>
            <a:headEnd/>
            <a:tailEnd/>
          </a:ln>
        </p:spPr>
      </p:pic>
      <p:sp>
        <p:nvSpPr>
          <p:cNvPr id="4" name="Rectangle 3"/>
          <p:cNvSpPr/>
          <p:nvPr/>
        </p:nvSpPr>
        <p:spPr>
          <a:xfrm>
            <a:off x="899592" y="3717032"/>
            <a:ext cx="7272808" cy="36004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5" name="Straight Connector 4"/>
          <p:cNvCxnSpPr/>
          <p:nvPr/>
        </p:nvCxnSpPr>
        <p:spPr>
          <a:xfrm flipH="1">
            <a:off x="1" y="1190954"/>
            <a:ext cx="690328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794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78732" y="-2857"/>
            <a:ext cx="5969318" cy="348757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1600" y="3657600"/>
            <a:ext cx="5833587" cy="309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6323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97144" cy="1332972"/>
          </a:xfrm>
        </p:spPr>
        <p:txBody>
          <a:bodyPr>
            <a:normAutofit fontScale="90000"/>
          </a:bodyPr>
          <a:lstStyle/>
          <a:p>
            <a:pPr algn="l"/>
            <a:r>
              <a:rPr lang="en-CA" sz="3400" b="1" i="1" dirty="0" smtClean="0">
                <a:solidFill>
                  <a:schemeClr val="tx2"/>
                </a:solidFill>
              </a:rPr>
              <a:t/>
            </a:r>
            <a:br>
              <a:rPr lang="en-CA" sz="3400" b="1" i="1" dirty="0" smtClean="0">
                <a:solidFill>
                  <a:schemeClr val="tx2"/>
                </a:solidFill>
              </a:rPr>
            </a:br>
            <a:r>
              <a:rPr lang="en-CA" sz="3400" b="1" i="1" dirty="0" smtClean="0">
                <a:solidFill>
                  <a:schemeClr val="tx2"/>
                </a:solidFill>
              </a:rPr>
              <a:t/>
            </a:r>
            <a:br>
              <a:rPr lang="en-CA" sz="3400" b="1" i="1" dirty="0" smtClean="0">
                <a:solidFill>
                  <a:schemeClr val="tx2"/>
                </a:solidFill>
              </a:rPr>
            </a:br>
            <a:r>
              <a:rPr lang="en-CA" sz="3400" b="1" i="1" dirty="0" smtClean="0">
                <a:solidFill>
                  <a:schemeClr val="tx2"/>
                </a:solidFill>
              </a:rPr>
              <a:t>Consolidated</a:t>
            </a:r>
            <a:r>
              <a:rPr lang="en-CA" sz="3400" dirty="0" smtClean="0"/>
              <a:t> </a:t>
            </a:r>
            <a:r>
              <a:rPr lang="en-CA" sz="3400" b="1" i="1" dirty="0" smtClean="0">
                <a:solidFill>
                  <a:schemeClr val="tx2"/>
                </a:solidFill>
              </a:rPr>
              <a:t>Statement</a:t>
            </a:r>
            <a:r>
              <a:rPr lang="en-CA" sz="3400" dirty="0" smtClean="0"/>
              <a:t> </a:t>
            </a:r>
            <a:r>
              <a:rPr lang="en-CA" sz="3400" b="1" i="1" dirty="0" smtClean="0">
                <a:solidFill>
                  <a:schemeClr val="tx2"/>
                </a:solidFill>
              </a:rPr>
              <a:t>of</a:t>
            </a:r>
            <a:r>
              <a:rPr lang="en-CA" sz="3400" dirty="0" smtClean="0"/>
              <a:t> </a:t>
            </a:r>
            <a:r>
              <a:rPr lang="en-CA" sz="3400" b="1" i="1" dirty="0" smtClean="0">
                <a:solidFill>
                  <a:schemeClr val="tx2"/>
                </a:solidFill>
              </a:rPr>
              <a:t>Cash</a:t>
            </a:r>
            <a:r>
              <a:rPr lang="en-CA" sz="3400" dirty="0" smtClean="0"/>
              <a:t> </a:t>
            </a:r>
            <a:r>
              <a:rPr lang="en-CA" sz="3400" b="1" i="1" dirty="0" smtClean="0">
                <a:solidFill>
                  <a:schemeClr val="tx2"/>
                </a:solidFill>
              </a:rPr>
              <a:t>Flows</a:t>
            </a:r>
            <a:r>
              <a:rPr lang="en-CA" dirty="0" smtClean="0"/>
              <a:t/>
            </a:r>
            <a:br>
              <a:rPr lang="en-CA" dirty="0" smtClean="0"/>
            </a:br>
            <a:endParaRPr lang="en-CA" sz="2200" dirty="0">
              <a:solidFill>
                <a:srgbClr val="000000"/>
              </a:solidFill>
            </a:endParaRPr>
          </a:p>
        </p:txBody>
      </p:sp>
      <p:pic>
        <p:nvPicPr>
          <p:cNvPr id="6146" name="Picture 2"/>
          <p:cNvPicPr>
            <a:picLocks noGrp="1" noChangeAspect="1" noChangeArrowheads="1"/>
          </p:cNvPicPr>
          <p:nvPr>
            <p:ph idx="1"/>
          </p:nvPr>
        </p:nvPicPr>
        <p:blipFill>
          <a:blip r:embed="rId2" cstate="print"/>
          <a:stretch>
            <a:fillRect/>
          </a:stretch>
        </p:blipFill>
        <p:spPr bwMode="auto">
          <a:xfrm>
            <a:off x="887219" y="1332972"/>
            <a:ext cx="6993366" cy="5554677"/>
          </a:xfrm>
          <a:prstGeom prst="rect">
            <a:avLst/>
          </a:prstGeom>
          <a:noFill/>
          <a:ln w="9525">
            <a:noFill/>
            <a:miter lim="800000"/>
            <a:headEnd/>
            <a:tailEnd/>
          </a:ln>
        </p:spPr>
      </p:pic>
      <p:sp>
        <p:nvSpPr>
          <p:cNvPr id="4" name="Rectangle 3"/>
          <p:cNvSpPr/>
          <p:nvPr/>
        </p:nvSpPr>
        <p:spPr>
          <a:xfrm>
            <a:off x="1147477" y="3108954"/>
            <a:ext cx="6465674" cy="219873"/>
          </a:xfrm>
          <a:prstGeom prst="rect">
            <a:avLst/>
          </a:prstGeom>
          <a:noFill/>
          <a:ln>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5" name="Straight Connector 4"/>
          <p:cNvCxnSpPr/>
          <p:nvPr/>
        </p:nvCxnSpPr>
        <p:spPr>
          <a:xfrm flipH="1">
            <a:off x="1" y="1207234"/>
            <a:ext cx="613805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9242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4" y="448235"/>
            <a:ext cx="8229600" cy="1425243"/>
          </a:xfrm>
        </p:spPr>
        <p:txBody>
          <a:bodyPr>
            <a:normAutofit/>
          </a:bodyPr>
          <a:lstStyle/>
          <a:p>
            <a:pPr algn="l"/>
            <a:r>
              <a:rPr lang="en-CA" sz="4000" b="1" i="1" dirty="0" smtClean="0">
                <a:solidFill>
                  <a:schemeClr val="tx2"/>
                </a:solidFill>
              </a:rPr>
              <a:t>Risk Management Philosophy</a:t>
            </a:r>
            <a:r>
              <a:rPr lang="en-CA" sz="2000" dirty="0" smtClean="0"/>
              <a:t> </a:t>
            </a:r>
            <a:r>
              <a:rPr lang="en-CA" sz="4000" b="1" i="1" dirty="0">
                <a:solidFill>
                  <a:schemeClr val="tx2"/>
                </a:solidFill>
              </a:rPr>
              <a:t/>
            </a:r>
            <a:br>
              <a:rPr lang="en-CA" sz="4000" b="1" i="1" dirty="0">
                <a:solidFill>
                  <a:schemeClr val="tx2"/>
                </a:solidFill>
              </a:rPr>
            </a:br>
            <a:endParaRPr lang="en-CA" sz="2000" dirty="0"/>
          </a:p>
        </p:txBody>
      </p:sp>
      <p:sp>
        <p:nvSpPr>
          <p:cNvPr id="3" name="Content Placeholder 2"/>
          <p:cNvSpPr>
            <a:spLocks noGrp="1"/>
          </p:cNvSpPr>
          <p:nvPr>
            <p:ph idx="1"/>
          </p:nvPr>
        </p:nvSpPr>
        <p:spPr>
          <a:xfrm>
            <a:off x="500034" y="1428736"/>
            <a:ext cx="8229600" cy="4525963"/>
          </a:xfrm>
        </p:spPr>
        <p:txBody>
          <a:bodyPr/>
          <a:lstStyle/>
          <a:p>
            <a:pPr>
              <a:buNone/>
            </a:pPr>
            <a:r>
              <a:rPr lang="en-CA" dirty="0" smtClean="0"/>
              <a:t>    </a:t>
            </a:r>
          </a:p>
          <a:p>
            <a:pPr>
              <a:buNone/>
            </a:pPr>
            <a:r>
              <a:rPr lang="en-CA" dirty="0" smtClean="0"/>
              <a:t>    </a:t>
            </a:r>
            <a:r>
              <a:rPr lang="en-CA" dirty="0" smtClean="0">
                <a:latin typeface="Times"/>
                <a:cs typeface="Times"/>
              </a:rPr>
              <a:t>The company utilizes various derivative financial instruments to </a:t>
            </a:r>
            <a:r>
              <a:rPr lang="en-CA" dirty="0" smtClean="0">
                <a:solidFill>
                  <a:srgbClr val="FF0000"/>
                </a:solidFill>
                <a:latin typeface="Times"/>
                <a:cs typeface="Times"/>
              </a:rPr>
              <a:t>manage its commodity price, foreign currency and interest rate exposures</a:t>
            </a:r>
            <a:r>
              <a:rPr lang="en-CA" dirty="0" smtClean="0">
                <a:latin typeface="Times"/>
                <a:cs typeface="Times"/>
              </a:rPr>
              <a:t>.  These derivative instruments are not intended for trading or speculative purposes. </a:t>
            </a:r>
          </a:p>
          <a:p>
            <a:endParaRPr lang="en-CA" dirty="0"/>
          </a:p>
        </p:txBody>
      </p:sp>
      <p:cxnSp>
        <p:nvCxnSpPr>
          <p:cNvPr id="4" name="Straight Connector 3"/>
          <p:cNvCxnSpPr/>
          <p:nvPr/>
        </p:nvCxnSpPr>
        <p:spPr>
          <a:xfrm flipH="1">
            <a:off x="3" y="1364004"/>
            <a:ext cx="6401884"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stretch>
            <a:fillRect/>
          </a:stretch>
        </p:blipFill>
        <p:spPr>
          <a:xfrm>
            <a:off x="7342878" y="6076974"/>
            <a:ext cx="1817400" cy="781025"/>
          </a:xfrm>
          <a:prstGeom prst="rect">
            <a:avLst/>
          </a:prstGeom>
        </p:spPr>
      </p:pic>
    </p:spTree>
    <p:extLst>
      <p:ext uri="{BB962C8B-B14F-4D97-AF65-F5344CB8AC3E}">
        <p14:creationId xmlns:p14="http://schemas.microsoft.com/office/powerpoint/2010/main" val="559988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4" y="448235"/>
            <a:ext cx="8229600" cy="1425243"/>
          </a:xfrm>
        </p:spPr>
        <p:txBody>
          <a:bodyPr>
            <a:normAutofit/>
          </a:bodyPr>
          <a:lstStyle/>
          <a:p>
            <a:pPr algn="l"/>
            <a:r>
              <a:rPr lang="en-CA" sz="4000" b="1" i="1" dirty="0" smtClean="0">
                <a:solidFill>
                  <a:schemeClr val="tx2"/>
                </a:solidFill>
              </a:rPr>
              <a:t>Risk Management Gains and Losses</a:t>
            </a:r>
            <a:r>
              <a:rPr lang="en-CA" sz="2000" dirty="0" smtClean="0"/>
              <a:t> </a:t>
            </a:r>
            <a:r>
              <a:rPr lang="en-CA" sz="4000" b="1" i="1" dirty="0">
                <a:solidFill>
                  <a:schemeClr val="tx2"/>
                </a:solidFill>
              </a:rPr>
              <a:t/>
            </a:r>
            <a:br>
              <a:rPr lang="en-CA" sz="4000" b="1" i="1" dirty="0">
                <a:solidFill>
                  <a:schemeClr val="tx2"/>
                </a:solidFill>
              </a:rPr>
            </a:br>
            <a:endParaRPr lang="en-CA" sz="2000" dirty="0"/>
          </a:p>
        </p:txBody>
      </p:sp>
      <p:cxnSp>
        <p:nvCxnSpPr>
          <p:cNvPr id="4" name="Straight Connector 3"/>
          <p:cNvCxnSpPr/>
          <p:nvPr/>
        </p:nvCxnSpPr>
        <p:spPr>
          <a:xfrm rot="10800000">
            <a:off x="4" y="1364004"/>
            <a:ext cx="7664821"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stretch>
            <a:fillRect/>
          </a:stretch>
        </p:blipFill>
        <p:spPr>
          <a:xfrm>
            <a:off x="7342878" y="6076974"/>
            <a:ext cx="1817400" cy="781025"/>
          </a:xfrm>
          <a:prstGeom prst="rect">
            <a:avLst/>
          </a:prstGeom>
        </p:spPr>
      </p:pic>
      <p:sp>
        <p:nvSpPr>
          <p:cNvPr id="8" name="Content Placeholder 7"/>
          <p:cNvSpPr>
            <a:spLocks noGrp="1"/>
          </p:cNvSpPr>
          <p:nvPr>
            <p:ph idx="1"/>
          </p:nvPr>
        </p:nvSpPr>
        <p:spPr/>
        <p:txBody>
          <a:bodyPr/>
          <a:lstStyle/>
          <a:p>
            <a:pPr>
              <a:buNone/>
            </a:pPr>
            <a:r>
              <a:rPr lang="en-CA" sz="2800" dirty="0" smtClean="0"/>
              <a:t>Net Gains (losses) from risk management activities for the year ended Dec 31 in $million:</a:t>
            </a:r>
          </a:p>
          <a:p>
            <a:pPr>
              <a:buNone/>
            </a:pPr>
            <a:endParaRPr lang="en-CA" dirty="0" smtClean="0"/>
          </a:p>
          <a:p>
            <a:pPr>
              <a:buNone/>
            </a:pP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615796168"/>
              </p:ext>
            </p:extLst>
          </p:nvPr>
        </p:nvGraphicFramePr>
        <p:xfrm>
          <a:off x="457200" y="3012141"/>
          <a:ext cx="8041343" cy="2344570"/>
        </p:xfrm>
        <a:graphic>
          <a:graphicData uri="http://schemas.openxmlformats.org/drawingml/2006/table">
            <a:tbl>
              <a:tblPr firstRow="1" bandRow="1">
                <a:tableStyleId>{5C22544A-7EE6-4342-B048-85BDC9FD1C3A}</a:tableStyleId>
              </a:tblPr>
              <a:tblGrid>
                <a:gridCol w="2984464"/>
                <a:gridCol w="1805005"/>
                <a:gridCol w="1733377"/>
                <a:gridCol w="1518497"/>
              </a:tblGrid>
              <a:tr h="532205">
                <a:tc>
                  <a:txBody>
                    <a:bodyPr/>
                    <a:lstStyle/>
                    <a:p>
                      <a:endParaRPr lang="en-CA" dirty="0"/>
                    </a:p>
                  </a:txBody>
                  <a:tcPr/>
                </a:tc>
                <a:tc>
                  <a:txBody>
                    <a:bodyPr/>
                    <a:lstStyle/>
                    <a:p>
                      <a:pPr algn="ctr"/>
                      <a:r>
                        <a:rPr lang="en-CA" dirty="0" smtClean="0"/>
                        <a:t>2010</a:t>
                      </a:r>
                      <a:endParaRPr lang="en-CA" dirty="0"/>
                    </a:p>
                  </a:txBody>
                  <a:tcPr/>
                </a:tc>
                <a:tc>
                  <a:txBody>
                    <a:bodyPr/>
                    <a:lstStyle/>
                    <a:p>
                      <a:pPr algn="ctr"/>
                      <a:r>
                        <a:rPr lang="en-CA" dirty="0" smtClean="0"/>
                        <a:t>2009</a:t>
                      </a:r>
                      <a:endParaRPr lang="en-CA" dirty="0"/>
                    </a:p>
                  </a:txBody>
                  <a:tcPr/>
                </a:tc>
                <a:tc>
                  <a:txBody>
                    <a:bodyPr/>
                    <a:lstStyle/>
                    <a:p>
                      <a:pPr algn="ctr"/>
                      <a:r>
                        <a:rPr lang="en-CA" dirty="0" smtClean="0"/>
                        <a:t>2008</a:t>
                      </a:r>
                      <a:endParaRPr lang="en-CA" dirty="0"/>
                    </a:p>
                  </a:txBody>
                  <a:tcPr/>
                </a:tc>
              </a:tr>
              <a:tr h="532205">
                <a:tc>
                  <a:txBody>
                    <a:bodyPr/>
                    <a:lstStyle/>
                    <a:p>
                      <a:r>
                        <a:rPr lang="en-CA" dirty="0" smtClean="0"/>
                        <a:t>Net realized risk management gain</a:t>
                      </a:r>
                      <a:r>
                        <a:rPr lang="en-CA" baseline="0" dirty="0" smtClean="0"/>
                        <a:t> (loss)</a:t>
                      </a:r>
                      <a:endParaRPr lang="en-CA" dirty="0"/>
                    </a:p>
                  </a:txBody>
                  <a:tcPr/>
                </a:tc>
                <a:tc>
                  <a:txBody>
                    <a:bodyPr/>
                    <a:lstStyle/>
                    <a:p>
                      <a:pPr algn="ctr"/>
                      <a:r>
                        <a:rPr lang="en-CA" dirty="0" smtClean="0"/>
                        <a:t>(96)</a:t>
                      </a:r>
                      <a:endParaRPr lang="en-CA" dirty="0"/>
                    </a:p>
                  </a:txBody>
                  <a:tcPr/>
                </a:tc>
                <a:tc>
                  <a:txBody>
                    <a:bodyPr/>
                    <a:lstStyle/>
                    <a:p>
                      <a:pPr algn="ctr"/>
                      <a:r>
                        <a:rPr lang="en-CA" dirty="0" smtClean="0"/>
                        <a:t>(1,253)</a:t>
                      </a:r>
                      <a:endParaRPr lang="en-CA" dirty="0"/>
                    </a:p>
                  </a:txBody>
                  <a:tcPr/>
                </a:tc>
                <a:tc>
                  <a:txBody>
                    <a:bodyPr/>
                    <a:lstStyle/>
                    <a:p>
                      <a:pPr algn="ctr"/>
                      <a:r>
                        <a:rPr lang="en-CA" dirty="0" smtClean="0"/>
                        <a:t>1,860</a:t>
                      </a:r>
                      <a:endParaRPr lang="en-CA" dirty="0"/>
                    </a:p>
                  </a:txBody>
                  <a:tcPr/>
                </a:tc>
              </a:tr>
              <a:tr h="5322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Net unrealized risk management gain</a:t>
                      </a:r>
                      <a:r>
                        <a:rPr lang="en-CA" baseline="0" dirty="0" smtClean="0"/>
                        <a:t> (loss)</a:t>
                      </a:r>
                      <a:endParaRPr lang="en-CA" dirty="0" smtClean="0"/>
                    </a:p>
                  </a:txBody>
                  <a:tcPr/>
                </a:tc>
                <a:tc>
                  <a:txBody>
                    <a:bodyPr/>
                    <a:lstStyle/>
                    <a:p>
                      <a:pPr algn="ctr"/>
                      <a:r>
                        <a:rPr lang="en-CA" dirty="0" smtClean="0"/>
                        <a:t>(25)</a:t>
                      </a:r>
                      <a:endParaRPr lang="en-CA" dirty="0"/>
                    </a:p>
                  </a:txBody>
                  <a:tcPr/>
                </a:tc>
                <a:tc>
                  <a:txBody>
                    <a:bodyPr/>
                    <a:lstStyle/>
                    <a:p>
                      <a:pPr algn="ctr"/>
                      <a:r>
                        <a:rPr lang="en-CA" dirty="0" smtClean="0"/>
                        <a:t>1,991</a:t>
                      </a:r>
                      <a:endParaRPr lang="en-CA" dirty="0"/>
                    </a:p>
                  </a:txBody>
                  <a:tcPr/>
                </a:tc>
                <a:tc>
                  <a:txBody>
                    <a:bodyPr/>
                    <a:lstStyle/>
                    <a:p>
                      <a:pPr algn="ctr"/>
                      <a:r>
                        <a:rPr lang="en-CA" dirty="0" smtClean="0"/>
                        <a:t>(3,090)</a:t>
                      </a:r>
                      <a:endParaRPr lang="en-CA" dirty="0"/>
                    </a:p>
                  </a:txBody>
                  <a:tcPr/>
                </a:tc>
              </a:tr>
              <a:tr h="532205">
                <a:tc>
                  <a:txBody>
                    <a:bodyPr/>
                    <a:lstStyle/>
                    <a:p>
                      <a:endParaRPr lang="en-CA"/>
                    </a:p>
                  </a:txBody>
                  <a:tcPr/>
                </a:tc>
                <a:tc>
                  <a:txBody>
                    <a:bodyPr/>
                    <a:lstStyle/>
                    <a:p>
                      <a:pPr algn="ctr"/>
                      <a:r>
                        <a:rPr lang="en-CA" dirty="0" smtClean="0"/>
                        <a:t>(121)</a:t>
                      </a:r>
                      <a:endParaRPr lang="en-CA" dirty="0"/>
                    </a:p>
                  </a:txBody>
                  <a:tcPr/>
                </a:tc>
                <a:tc>
                  <a:txBody>
                    <a:bodyPr/>
                    <a:lstStyle/>
                    <a:p>
                      <a:pPr algn="ctr"/>
                      <a:r>
                        <a:rPr lang="en-CA" dirty="0" smtClean="0"/>
                        <a:t>738</a:t>
                      </a:r>
                      <a:endParaRPr lang="en-CA" dirty="0"/>
                    </a:p>
                  </a:txBody>
                  <a:tcPr/>
                </a:tc>
                <a:tc>
                  <a:txBody>
                    <a:bodyPr/>
                    <a:lstStyle/>
                    <a:p>
                      <a:pPr algn="ctr"/>
                      <a:r>
                        <a:rPr lang="en-CA" dirty="0" smtClean="0"/>
                        <a:t>(1,230)</a:t>
                      </a:r>
                      <a:endParaRPr lang="en-CA" dirty="0"/>
                    </a:p>
                  </a:txBody>
                  <a:tcPr/>
                </a:tc>
              </a:tr>
            </a:tbl>
          </a:graphicData>
        </a:graphic>
      </p:graphicFrame>
    </p:spTree>
    <p:extLst>
      <p:ext uri="{BB962C8B-B14F-4D97-AF65-F5344CB8AC3E}">
        <p14:creationId xmlns:p14="http://schemas.microsoft.com/office/powerpoint/2010/main" val="559988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1" y="274638"/>
            <a:ext cx="8670519" cy="1143000"/>
          </a:xfrm>
        </p:spPr>
        <p:txBody>
          <a:bodyPr/>
          <a:lstStyle/>
          <a:p>
            <a:pPr algn="l"/>
            <a:r>
              <a:rPr lang="en-CA" sz="3600" b="1" i="1" dirty="0">
                <a:solidFill>
                  <a:schemeClr val="tx2"/>
                </a:solidFill>
              </a:rPr>
              <a:t>Financial</a:t>
            </a:r>
            <a:r>
              <a:rPr lang="en-CA" dirty="0" smtClean="0"/>
              <a:t> </a:t>
            </a:r>
            <a:r>
              <a:rPr lang="en-CA" sz="3600" b="1" i="1" dirty="0">
                <a:solidFill>
                  <a:schemeClr val="tx2"/>
                </a:solidFill>
              </a:rPr>
              <a:t>Risk</a:t>
            </a:r>
            <a:r>
              <a:rPr lang="en-CA" dirty="0" smtClean="0"/>
              <a:t> </a:t>
            </a:r>
            <a:r>
              <a:rPr lang="en-CA" sz="3600" b="1" i="1" dirty="0">
                <a:solidFill>
                  <a:schemeClr val="tx2"/>
                </a:solidFill>
              </a:rPr>
              <a:t>Factors</a:t>
            </a:r>
          </a:p>
        </p:txBody>
      </p:sp>
      <p:sp>
        <p:nvSpPr>
          <p:cNvPr id="3" name="Content Placeholder 2"/>
          <p:cNvSpPr>
            <a:spLocks noGrp="1"/>
          </p:cNvSpPr>
          <p:nvPr>
            <p:ph idx="1"/>
          </p:nvPr>
        </p:nvSpPr>
        <p:spPr/>
        <p:txBody>
          <a:bodyPr>
            <a:normAutofit fontScale="92500" lnSpcReduction="20000"/>
          </a:bodyPr>
          <a:lstStyle/>
          <a:p>
            <a:r>
              <a:rPr lang="en-CA" dirty="0" smtClean="0"/>
              <a:t>Market Risk – Risk that the fair value or future cash flows of a financial instrument will fluctuate due to changes in market prices.  Commodity Price Risk, Interest Rate Risk, Foreign Currency Exchange Risk </a:t>
            </a:r>
          </a:p>
          <a:p>
            <a:endParaRPr lang="en-CA" dirty="0" smtClean="0"/>
          </a:p>
          <a:p>
            <a:r>
              <a:rPr lang="en-CA" dirty="0" smtClean="0"/>
              <a:t>Credit Risk – Risk that a party to a financial instrument will fail to discharge an obligation</a:t>
            </a:r>
          </a:p>
          <a:p>
            <a:endParaRPr lang="en-CA" dirty="0" smtClean="0"/>
          </a:p>
          <a:p>
            <a:r>
              <a:rPr lang="en-CA" dirty="0" smtClean="0"/>
              <a:t>Liquidity Risk – Risk that the company will have difficulties meeting its financial liabilities </a:t>
            </a:r>
            <a:endParaRPr lang="en-CA" dirty="0"/>
          </a:p>
        </p:txBody>
      </p:sp>
      <p:cxnSp>
        <p:nvCxnSpPr>
          <p:cNvPr id="4" name="Straight Connector 3"/>
          <p:cNvCxnSpPr/>
          <p:nvPr/>
        </p:nvCxnSpPr>
        <p:spPr>
          <a:xfrm flipH="1">
            <a:off x="16282" y="1281944"/>
            <a:ext cx="4402412"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stretch>
            <a:fillRect/>
          </a:stretch>
        </p:blipFill>
        <p:spPr>
          <a:xfrm>
            <a:off x="7342878" y="6093254"/>
            <a:ext cx="1817400" cy="781025"/>
          </a:xfrm>
          <a:prstGeom prst="rect">
            <a:avLst/>
          </a:prstGeom>
        </p:spPr>
      </p:pic>
    </p:spTree>
    <p:extLst>
      <p:ext uri="{BB962C8B-B14F-4D97-AF65-F5344CB8AC3E}">
        <p14:creationId xmlns:p14="http://schemas.microsoft.com/office/powerpoint/2010/main" val="14856889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lang="en-CA" sz="3000" b="1" i="1" dirty="0" smtClean="0">
                <a:solidFill>
                  <a:schemeClr val="tx2"/>
                </a:solidFill>
              </a:rPr>
              <a:t>Derivative Instruments for Hedging Market Risk </a:t>
            </a:r>
            <a:endParaRPr lang="en-CA" sz="3000" dirty="0"/>
          </a:p>
        </p:txBody>
      </p:sp>
      <p:sp>
        <p:nvSpPr>
          <p:cNvPr id="3" name="Content Placeholder 2"/>
          <p:cNvSpPr>
            <a:spLocks noGrp="1"/>
          </p:cNvSpPr>
          <p:nvPr>
            <p:ph idx="1"/>
          </p:nvPr>
        </p:nvSpPr>
        <p:spPr/>
        <p:txBody>
          <a:bodyPr/>
          <a:lstStyle/>
          <a:p>
            <a:r>
              <a:rPr lang="en-CA" dirty="0" smtClean="0">
                <a:latin typeface="Times"/>
                <a:cs typeface="Times"/>
              </a:rPr>
              <a:t>Commodity Risk</a:t>
            </a:r>
          </a:p>
          <a:p>
            <a:pPr lvl="2">
              <a:buFont typeface="Wingdings" pitchFamily="2" charset="2"/>
              <a:buChar char="Ø"/>
            </a:pPr>
            <a:r>
              <a:rPr lang="en-CA" dirty="0" smtClean="0">
                <a:latin typeface="Times"/>
                <a:cs typeface="Times"/>
              </a:rPr>
              <a:t> Commodity Hedging </a:t>
            </a:r>
          </a:p>
          <a:p>
            <a:pPr>
              <a:buNone/>
            </a:pPr>
            <a:endParaRPr lang="en-CA" sz="2000" dirty="0" smtClean="0">
              <a:latin typeface="Times"/>
              <a:cs typeface="Times"/>
            </a:endParaRPr>
          </a:p>
          <a:p>
            <a:r>
              <a:rPr lang="en-CA" dirty="0" smtClean="0">
                <a:latin typeface="Times"/>
                <a:cs typeface="Times"/>
              </a:rPr>
              <a:t>Interest Rate Risk</a:t>
            </a:r>
          </a:p>
          <a:p>
            <a:pPr lvl="2">
              <a:buFont typeface="Wingdings" pitchFamily="2" charset="2"/>
              <a:buChar char="Ø"/>
            </a:pPr>
            <a:r>
              <a:rPr lang="en-CA" dirty="0" smtClean="0">
                <a:latin typeface="Times"/>
                <a:cs typeface="Times"/>
              </a:rPr>
              <a:t> Interest Rate Swaps</a:t>
            </a:r>
          </a:p>
          <a:p>
            <a:pPr lvl="2">
              <a:buNone/>
            </a:pPr>
            <a:endParaRPr lang="en-CA" dirty="0" smtClean="0">
              <a:latin typeface="Times"/>
              <a:cs typeface="Times"/>
            </a:endParaRPr>
          </a:p>
          <a:p>
            <a:r>
              <a:rPr lang="en-CA" dirty="0" smtClean="0">
                <a:latin typeface="Times"/>
                <a:cs typeface="Times"/>
              </a:rPr>
              <a:t>Foreign Exchange Risk</a:t>
            </a:r>
          </a:p>
          <a:p>
            <a:pPr lvl="2">
              <a:buFont typeface="Wingdings" pitchFamily="2" charset="2"/>
              <a:buChar char="Ø"/>
            </a:pPr>
            <a:r>
              <a:rPr lang="en-CA" dirty="0" smtClean="0">
                <a:latin typeface="Times"/>
                <a:cs typeface="Times"/>
              </a:rPr>
              <a:t> Cross Currency Swaps</a:t>
            </a:r>
          </a:p>
          <a:p>
            <a:pPr>
              <a:buNone/>
            </a:pPr>
            <a:endParaRPr lang="en-CA" dirty="0"/>
          </a:p>
        </p:txBody>
      </p:sp>
      <p:pic>
        <p:nvPicPr>
          <p:cNvPr id="4" name="Picture 3"/>
          <p:cNvPicPr>
            <a:picLocks noChangeAspect="1"/>
          </p:cNvPicPr>
          <p:nvPr/>
        </p:nvPicPr>
        <p:blipFill>
          <a:blip r:embed="rId3" cstate="print"/>
          <a:stretch>
            <a:fillRect/>
          </a:stretch>
        </p:blipFill>
        <p:spPr>
          <a:xfrm>
            <a:off x="7342878" y="6076974"/>
            <a:ext cx="1817400" cy="781025"/>
          </a:xfrm>
          <a:prstGeom prst="rect">
            <a:avLst/>
          </a:prstGeom>
        </p:spPr>
      </p:pic>
      <p:cxnSp>
        <p:nvCxnSpPr>
          <p:cNvPr id="5" name="Straight Connector 4"/>
          <p:cNvCxnSpPr/>
          <p:nvPr/>
        </p:nvCxnSpPr>
        <p:spPr>
          <a:xfrm flipH="1">
            <a:off x="2" y="1207234"/>
            <a:ext cx="792900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9418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lang="en-CA" sz="3600" b="1" i="1" dirty="0">
                <a:solidFill>
                  <a:schemeClr val="tx2"/>
                </a:solidFill>
              </a:rPr>
              <a:t>Commodity</a:t>
            </a:r>
            <a:r>
              <a:rPr lang="en-CA" dirty="0" smtClean="0"/>
              <a:t> </a:t>
            </a:r>
            <a:r>
              <a:rPr lang="en-CA" sz="3600" b="1" i="1" dirty="0" smtClean="0">
                <a:solidFill>
                  <a:schemeClr val="tx2"/>
                </a:solidFill>
              </a:rPr>
              <a:t>Price Hedging</a:t>
            </a:r>
            <a:r>
              <a:rPr lang="en-CA" dirty="0" smtClean="0"/>
              <a:t> </a:t>
            </a:r>
            <a:endParaRPr lang="en-CA" dirty="0"/>
          </a:p>
        </p:txBody>
      </p:sp>
      <p:pic>
        <p:nvPicPr>
          <p:cNvPr id="5122" name="Picture 2"/>
          <p:cNvPicPr>
            <a:picLocks noGrp="1" noChangeAspect="1" noChangeArrowheads="1"/>
          </p:cNvPicPr>
          <p:nvPr>
            <p:ph idx="1"/>
          </p:nvPr>
        </p:nvPicPr>
        <p:blipFill>
          <a:blip r:embed="rId3" cstate="print"/>
          <a:stretch>
            <a:fillRect/>
          </a:stretch>
        </p:blipFill>
        <p:spPr bwMode="auto">
          <a:xfrm>
            <a:off x="323529" y="3104964"/>
            <a:ext cx="8041853" cy="144016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323529" y="4852838"/>
            <a:ext cx="8136904" cy="1224136"/>
          </a:xfrm>
          <a:prstGeom prst="rect">
            <a:avLst/>
          </a:prstGeom>
          <a:noFill/>
          <a:ln w="9525">
            <a:noFill/>
            <a:miter lim="800000"/>
            <a:headEnd/>
            <a:tailEnd/>
          </a:ln>
        </p:spPr>
      </p:pic>
      <p:pic>
        <p:nvPicPr>
          <p:cNvPr id="5" name="Picture 4"/>
          <p:cNvPicPr>
            <a:picLocks noChangeAspect="1"/>
          </p:cNvPicPr>
          <p:nvPr/>
        </p:nvPicPr>
        <p:blipFill>
          <a:blip r:embed="rId5" cstate="print"/>
          <a:stretch>
            <a:fillRect/>
          </a:stretch>
        </p:blipFill>
        <p:spPr>
          <a:xfrm>
            <a:off x="7342878" y="6076974"/>
            <a:ext cx="1817400" cy="781025"/>
          </a:xfrm>
          <a:prstGeom prst="rect">
            <a:avLst/>
          </a:prstGeom>
        </p:spPr>
      </p:pic>
      <p:cxnSp>
        <p:nvCxnSpPr>
          <p:cNvPr id="6" name="Straight Connector 5"/>
          <p:cNvCxnSpPr/>
          <p:nvPr/>
        </p:nvCxnSpPr>
        <p:spPr>
          <a:xfrm flipH="1">
            <a:off x="1" y="1208349"/>
            <a:ext cx="4923189"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23529" y="1435715"/>
            <a:ext cx="8041853" cy="1477328"/>
          </a:xfrm>
          <a:prstGeom prst="rect">
            <a:avLst/>
          </a:prstGeom>
          <a:noFill/>
        </p:spPr>
        <p:txBody>
          <a:bodyPr wrap="square" rtlCol="0">
            <a:spAutoFit/>
          </a:bodyPr>
          <a:lstStyle/>
          <a:p>
            <a:r>
              <a:rPr lang="en-CA" dirty="0" smtClean="0"/>
              <a:t>Commodity derivative instruments are used to hedge exposure to commodity price risk associated with the sale of future crude oil and natural gas production, and with natural gas purchases.</a:t>
            </a:r>
          </a:p>
          <a:p>
            <a:endParaRPr lang="en-CA" dirty="0" smtClean="0"/>
          </a:p>
          <a:p>
            <a:r>
              <a:rPr lang="en-CA" dirty="0" smtClean="0"/>
              <a:t>Outstanding derivatives as at December 31, 2010:</a:t>
            </a:r>
          </a:p>
        </p:txBody>
      </p:sp>
    </p:spTree>
    <p:extLst>
      <p:ext uri="{BB962C8B-B14F-4D97-AF65-F5344CB8AC3E}">
        <p14:creationId xmlns:p14="http://schemas.microsoft.com/office/powerpoint/2010/main" val="15884093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The Company’s commodity hedging program reduces the risk of volatility in commodity prices and supports the Company’s cash flow for its capital expenditures programs.</a:t>
            </a:r>
          </a:p>
          <a:p>
            <a:endParaRPr lang="en-CA" dirty="0" smtClean="0"/>
          </a:p>
          <a:p>
            <a:r>
              <a:rPr lang="en-CA" dirty="0" smtClean="0"/>
              <a:t>Hedging up to 60% of near 12 months budgeted production and up to 40% of the following 13 to 24 months estimated production</a:t>
            </a:r>
          </a:p>
          <a:p>
            <a:endParaRPr lang="en-CA" dirty="0"/>
          </a:p>
        </p:txBody>
      </p:sp>
      <p:sp>
        <p:nvSpPr>
          <p:cNvPr id="4" name="Title 1"/>
          <p:cNvSpPr txBox="1">
            <a:spLocks/>
          </p:cNvSpPr>
          <p:nvPr/>
        </p:nvSpPr>
        <p:spPr>
          <a:xfrm>
            <a:off x="0" y="274638"/>
            <a:ext cx="868680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3600" b="1" i="1" u="none" strike="noStrike" kern="1200" cap="none" spc="0" normalizeH="0" baseline="0" noProof="0" dirty="0" smtClean="0">
                <a:ln>
                  <a:noFill/>
                </a:ln>
                <a:solidFill>
                  <a:schemeClr val="tx2"/>
                </a:solidFill>
                <a:effectLst/>
                <a:uLnTx/>
                <a:uFillTx/>
                <a:latin typeface="+mj-lt"/>
                <a:ea typeface="+mj-ea"/>
                <a:cs typeface="+mj-cs"/>
              </a:rPr>
              <a:t>Commodity</a:t>
            </a:r>
            <a:r>
              <a:rPr kumimoji="0" lang="en-CA"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CA" sz="3600" b="1" i="1" u="none" strike="noStrike" kern="1200" cap="none" spc="0" normalizeH="0" baseline="0" noProof="0" dirty="0" smtClean="0">
                <a:ln>
                  <a:noFill/>
                </a:ln>
                <a:solidFill>
                  <a:schemeClr val="tx2"/>
                </a:solidFill>
                <a:effectLst/>
                <a:uLnTx/>
                <a:uFillTx/>
                <a:latin typeface="+mj-lt"/>
                <a:ea typeface="+mj-ea"/>
                <a:cs typeface="+mj-cs"/>
              </a:rPr>
              <a:t>Price Hedging</a:t>
            </a:r>
            <a:r>
              <a:rPr kumimoji="0" lang="en-CA"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CA"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5" name="Straight Connector 4"/>
          <p:cNvCxnSpPr/>
          <p:nvPr/>
        </p:nvCxnSpPr>
        <p:spPr>
          <a:xfrm flipH="1">
            <a:off x="1" y="1208349"/>
            <a:ext cx="4923189"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lang="en-CA" sz="3600" b="1" i="1" dirty="0" smtClean="0">
                <a:solidFill>
                  <a:schemeClr val="tx2"/>
                </a:solidFill>
              </a:rPr>
              <a:t>Interest Rate Management </a:t>
            </a:r>
            <a:endParaRPr lang="en-CA" sz="3600" b="1" i="1" dirty="0">
              <a:solidFill>
                <a:schemeClr val="tx2"/>
              </a:solidFill>
            </a:endParaRPr>
          </a:p>
        </p:txBody>
      </p:sp>
      <p:pic>
        <p:nvPicPr>
          <p:cNvPr id="10244" name="Picture 4"/>
          <p:cNvPicPr>
            <a:picLocks noGrp="1" noChangeAspect="1" noChangeArrowheads="1"/>
          </p:cNvPicPr>
          <p:nvPr>
            <p:ph idx="1"/>
          </p:nvPr>
        </p:nvPicPr>
        <p:blipFill>
          <a:blip r:embed="rId3" cstate="print"/>
          <a:stretch>
            <a:fillRect/>
          </a:stretch>
        </p:blipFill>
        <p:spPr bwMode="auto">
          <a:xfrm>
            <a:off x="746052" y="1949531"/>
            <a:ext cx="7391400" cy="4152900"/>
          </a:xfrm>
          <a:prstGeom prst="rect">
            <a:avLst/>
          </a:prstGeom>
          <a:noFill/>
          <a:ln w="9525">
            <a:noFill/>
            <a:miter lim="800000"/>
            <a:headEnd/>
            <a:tailEnd/>
          </a:ln>
        </p:spPr>
      </p:pic>
      <p:sp>
        <p:nvSpPr>
          <p:cNvPr id="7" name="TextBox 6"/>
          <p:cNvSpPr txBox="1"/>
          <p:nvPr/>
        </p:nvSpPr>
        <p:spPr>
          <a:xfrm>
            <a:off x="325627" y="1268760"/>
            <a:ext cx="7990789" cy="646331"/>
          </a:xfrm>
          <a:prstGeom prst="rect">
            <a:avLst/>
          </a:prstGeom>
          <a:noFill/>
        </p:spPr>
        <p:txBody>
          <a:bodyPr wrap="square" rtlCol="0">
            <a:spAutoFit/>
          </a:bodyPr>
          <a:lstStyle/>
          <a:p>
            <a:pPr marL="285750" indent="-285750">
              <a:buFont typeface="Wingdings" charset="2"/>
              <a:buChar char="Ø"/>
            </a:pPr>
            <a:r>
              <a:rPr lang="en-CA" dirty="0" smtClean="0"/>
              <a:t>Interest Rate Swaps are used to manage fixed floating interest rate mix</a:t>
            </a:r>
            <a:r>
              <a:rPr lang="en-CA" baseline="0" dirty="0" smtClean="0"/>
              <a:t> on a portion of the company’s long-term debt .</a:t>
            </a:r>
            <a:endParaRPr lang="en-CA" dirty="0"/>
          </a:p>
        </p:txBody>
      </p:sp>
      <p:pic>
        <p:nvPicPr>
          <p:cNvPr id="5" name="Picture 4"/>
          <p:cNvPicPr>
            <a:picLocks noChangeAspect="1"/>
          </p:cNvPicPr>
          <p:nvPr/>
        </p:nvPicPr>
        <p:blipFill>
          <a:blip r:embed="rId4" cstate="print"/>
          <a:stretch>
            <a:fillRect/>
          </a:stretch>
        </p:blipFill>
        <p:spPr>
          <a:xfrm>
            <a:off x="7342878" y="6076974"/>
            <a:ext cx="1817400" cy="781025"/>
          </a:xfrm>
          <a:prstGeom prst="rect">
            <a:avLst/>
          </a:prstGeom>
        </p:spPr>
      </p:pic>
      <p:cxnSp>
        <p:nvCxnSpPr>
          <p:cNvPr id="6" name="Straight Connector 5"/>
          <p:cNvCxnSpPr/>
          <p:nvPr/>
        </p:nvCxnSpPr>
        <p:spPr>
          <a:xfrm rot="10800000">
            <a:off x="2" y="1158394"/>
            <a:ext cx="524973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18482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5376" y="1568688"/>
            <a:ext cx="8337064" cy="1631216"/>
          </a:xfrm>
          <a:prstGeom prst="rect">
            <a:avLst/>
          </a:prstGeom>
          <a:noFill/>
        </p:spPr>
        <p:txBody>
          <a:bodyPr wrap="square" rtlCol="0">
            <a:spAutoFit/>
          </a:bodyPr>
          <a:lstStyle/>
          <a:p>
            <a:pPr marL="342900" indent="-342900">
              <a:buFont typeface="Wingdings" charset="2"/>
              <a:buChar char="Ø"/>
            </a:pPr>
            <a:r>
              <a:rPr lang="en-CA" sz="2000" dirty="0"/>
              <a:t>The Company is exposed to interest rate price risk on its fixed rate long-term debt and to interest rate cash flow risk on its floating rate long-term debt. </a:t>
            </a:r>
            <a:endParaRPr lang="en-CA" sz="2000" dirty="0" smtClean="0"/>
          </a:p>
          <a:p>
            <a:endParaRPr lang="en-CA" sz="2000" dirty="0" smtClean="0"/>
          </a:p>
          <a:p>
            <a:pPr marL="342900" indent="-342900">
              <a:buFont typeface="Wingdings" charset="2"/>
              <a:buChar char="Ø"/>
            </a:pPr>
            <a:r>
              <a:rPr lang="en-CA" sz="2000" dirty="0" smtClean="0"/>
              <a:t>Interest rate swap contracts outstanding as at December 31, 2010:</a:t>
            </a:r>
          </a:p>
        </p:txBody>
      </p:sp>
      <p:sp>
        <p:nvSpPr>
          <p:cNvPr id="6" name="Title 5"/>
          <p:cNvSpPr>
            <a:spLocks noGrp="1"/>
          </p:cNvSpPr>
          <p:nvPr>
            <p:ph type="title"/>
          </p:nvPr>
        </p:nvSpPr>
        <p:spPr>
          <a:xfrm>
            <a:off x="1" y="274638"/>
            <a:ext cx="8686799" cy="1143000"/>
          </a:xfrm>
        </p:spPr>
        <p:txBody>
          <a:bodyPr>
            <a:normAutofit/>
          </a:bodyPr>
          <a:lstStyle/>
          <a:p>
            <a:pPr algn="l"/>
            <a:r>
              <a:rPr lang="en-CA" sz="3600" b="1" i="1" dirty="0">
                <a:solidFill>
                  <a:schemeClr val="tx2"/>
                </a:solidFill>
              </a:rPr>
              <a:t>Interest</a:t>
            </a:r>
            <a:r>
              <a:rPr lang="en-CA" dirty="0" smtClean="0"/>
              <a:t> </a:t>
            </a:r>
            <a:r>
              <a:rPr lang="en-CA" sz="3600" b="1" i="1" dirty="0">
                <a:solidFill>
                  <a:schemeClr val="tx2"/>
                </a:solidFill>
              </a:rPr>
              <a:t>Rate</a:t>
            </a:r>
            <a:r>
              <a:rPr lang="en-CA" dirty="0" smtClean="0"/>
              <a:t> </a:t>
            </a:r>
            <a:r>
              <a:rPr lang="en-CA" sz="3600" b="1" i="1" dirty="0" smtClean="0">
                <a:solidFill>
                  <a:schemeClr val="tx2"/>
                </a:solidFill>
              </a:rPr>
              <a:t>Swaps</a:t>
            </a:r>
            <a:endParaRPr lang="en-CA" sz="3600" b="1" i="1" dirty="0">
              <a:solidFill>
                <a:schemeClr val="tx2"/>
              </a:solidFill>
            </a:endParaRPr>
          </a:p>
        </p:txBody>
      </p:sp>
      <p:pic>
        <p:nvPicPr>
          <p:cNvPr id="6146" name="Picture 2"/>
          <p:cNvPicPr>
            <a:picLocks noChangeAspect="1" noChangeArrowheads="1"/>
          </p:cNvPicPr>
          <p:nvPr/>
        </p:nvPicPr>
        <p:blipFill>
          <a:blip r:embed="rId3" cstate="print"/>
          <a:srcRect/>
          <a:stretch>
            <a:fillRect/>
          </a:stretch>
        </p:blipFill>
        <p:spPr bwMode="auto">
          <a:xfrm>
            <a:off x="539552" y="3368888"/>
            <a:ext cx="8102364" cy="1824468"/>
          </a:xfrm>
          <a:prstGeom prst="rect">
            <a:avLst/>
          </a:prstGeom>
          <a:noFill/>
          <a:ln w="9525">
            <a:noFill/>
            <a:miter lim="800000"/>
            <a:headEnd/>
            <a:tailEnd/>
          </a:ln>
        </p:spPr>
      </p:pic>
      <p:pic>
        <p:nvPicPr>
          <p:cNvPr id="7" name="Picture 6"/>
          <p:cNvPicPr>
            <a:picLocks noChangeAspect="1"/>
          </p:cNvPicPr>
          <p:nvPr/>
        </p:nvPicPr>
        <p:blipFill>
          <a:blip r:embed="rId4" cstate="print"/>
          <a:stretch>
            <a:fillRect/>
          </a:stretch>
        </p:blipFill>
        <p:spPr>
          <a:xfrm>
            <a:off x="7342878" y="6076974"/>
            <a:ext cx="1817400" cy="781025"/>
          </a:xfrm>
          <a:prstGeom prst="rect">
            <a:avLst/>
          </a:prstGeom>
        </p:spPr>
      </p:pic>
      <p:cxnSp>
        <p:nvCxnSpPr>
          <p:cNvPr id="8" name="Straight Connector 7"/>
          <p:cNvCxnSpPr/>
          <p:nvPr/>
        </p:nvCxnSpPr>
        <p:spPr>
          <a:xfrm rot="10800000">
            <a:off x="5" y="1158395"/>
            <a:ext cx="4776390" cy="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1879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274638"/>
            <a:ext cx="8686798" cy="1143000"/>
          </a:xfrm>
        </p:spPr>
        <p:txBody>
          <a:bodyPr>
            <a:normAutofit/>
          </a:bodyPr>
          <a:lstStyle/>
          <a:p>
            <a:pPr algn="l"/>
            <a:r>
              <a:rPr lang="en-CA" sz="3600" b="1" i="1" dirty="0">
                <a:solidFill>
                  <a:schemeClr val="tx2"/>
                </a:solidFill>
              </a:rPr>
              <a:t>Foreign</a:t>
            </a:r>
            <a:r>
              <a:rPr lang="en-CA" dirty="0" smtClean="0"/>
              <a:t> </a:t>
            </a:r>
            <a:r>
              <a:rPr lang="en-CA" sz="3600" b="1" i="1" dirty="0">
                <a:solidFill>
                  <a:schemeClr val="tx2"/>
                </a:solidFill>
              </a:rPr>
              <a:t>Exchange</a:t>
            </a:r>
            <a:r>
              <a:rPr lang="en-CA" dirty="0" smtClean="0"/>
              <a:t> </a:t>
            </a:r>
            <a:r>
              <a:rPr lang="en-CA" sz="3600" b="1" i="1" dirty="0" smtClean="0">
                <a:solidFill>
                  <a:schemeClr val="tx2"/>
                </a:solidFill>
              </a:rPr>
              <a:t>Rate Risk Management</a:t>
            </a:r>
            <a:endParaRPr lang="en-CA" sz="3600" b="1" i="1" dirty="0">
              <a:solidFill>
                <a:schemeClr val="tx2"/>
              </a:solidFill>
            </a:endParaRPr>
          </a:p>
        </p:txBody>
      </p:sp>
      <p:pic>
        <p:nvPicPr>
          <p:cNvPr id="4" name="Picture 3"/>
          <p:cNvPicPr>
            <a:picLocks noChangeAspect="1"/>
          </p:cNvPicPr>
          <p:nvPr/>
        </p:nvPicPr>
        <p:blipFill>
          <a:blip r:embed="rId3" cstate="print"/>
          <a:stretch>
            <a:fillRect/>
          </a:stretch>
        </p:blipFill>
        <p:spPr>
          <a:xfrm>
            <a:off x="7342878" y="6076974"/>
            <a:ext cx="1817400" cy="781025"/>
          </a:xfrm>
          <a:prstGeom prst="rect">
            <a:avLst/>
          </a:prstGeom>
        </p:spPr>
      </p:pic>
      <p:cxnSp>
        <p:nvCxnSpPr>
          <p:cNvPr id="5" name="Straight Connector 4"/>
          <p:cNvCxnSpPr/>
          <p:nvPr/>
        </p:nvCxnSpPr>
        <p:spPr>
          <a:xfrm rot="10800000">
            <a:off x="4" y="1256074"/>
            <a:ext cx="8191497"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idx="1"/>
          </p:nvPr>
        </p:nvSpPr>
        <p:spPr/>
        <p:txBody>
          <a:bodyPr>
            <a:normAutofit/>
          </a:bodyPr>
          <a:lstStyle/>
          <a:p>
            <a:pPr>
              <a:buNone/>
            </a:pPr>
            <a:r>
              <a:rPr lang="en-CA" dirty="0" smtClean="0"/>
              <a:t>The company is exposed to foreign currency exchange rate risk due to:</a:t>
            </a:r>
          </a:p>
          <a:p>
            <a:pPr lvl="1">
              <a:buFont typeface="Arial" pitchFamily="34" charset="0"/>
              <a:buChar char="•"/>
            </a:pPr>
            <a:r>
              <a:rPr lang="en-CA" dirty="0" smtClean="0"/>
              <a:t>Its US dollar denominated long-term debt and working capital</a:t>
            </a:r>
          </a:p>
          <a:p>
            <a:pPr lvl="1">
              <a:buFont typeface="Arial" pitchFamily="34" charset="0"/>
              <a:buChar char="•"/>
            </a:pPr>
            <a:r>
              <a:rPr lang="en-CA" dirty="0" smtClean="0"/>
              <a:t>Transactions conducted in other currencies in its subsidiaries</a:t>
            </a:r>
          </a:p>
          <a:p>
            <a:pPr lvl="1">
              <a:buFont typeface="Arial" pitchFamily="34" charset="0"/>
              <a:buChar char="•"/>
            </a:pPr>
            <a:r>
              <a:rPr lang="en-CA" dirty="0" smtClean="0"/>
              <a:t>Carrying value of its self-sustaining foreign subsidiaries </a:t>
            </a:r>
          </a:p>
          <a:p>
            <a:endParaRPr lang="en-CA" dirty="0"/>
          </a:p>
        </p:txBody>
      </p:sp>
    </p:spTree>
    <p:extLst>
      <p:ext uri="{BB962C8B-B14F-4D97-AF65-F5344CB8AC3E}">
        <p14:creationId xmlns:p14="http://schemas.microsoft.com/office/powerpoint/2010/main" val="3490937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 y="274320"/>
            <a:ext cx="7966710" cy="63436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548640" y="6367979"/>
            <a:ext cx="7966710" cy="18404"/>
          </a:xfrm>
          <a:prstGeom prst="line">
            <a:avLst/>
          </a:prstGeom>
        </p:spPr>
        <p:style>
          <a:lnRef idx="2">
            <a:schemeClr val="accent2"/>
          </a:lnRef>
          <a:fillRef idx="0">
            <a:schemeClr val="accent2"/>
          </a:fillRef>
          <a:effectRef idx="1">
            <a:schemeClr val="accent2"/>
          </a:effectRef>
          <a:fontRef idx="minor">
            <a:schemeClr val="tx1"/>
          </a:fontRef>
        </p:style>
      </p:cxnSp>
      <p:cxnSp>
        <p:nvCxnSpPr>
          <p:cNvPr id="5" name="Straight Connector 4"/>
          <p:cNvCxnSpPr/>
          <p:nvPr/>
        </p:nvCxnSpPr>
        <p:spPr>
          <a:xfrm flipH="1">
            <a:off x="548640" y="6617970"/>
            <a:ext cx="796671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8515350" y="6386383"/>
            <a:ext cx="0" cy="231587"/>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548640" y="6386383"/>
            <a:ext cx="0" cy="231587"/>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9"/>
          <p:cNvSpPr/>
          <p:nvPr/>
        </p:nvSpPr>
        <p:spPr>
          <a:xfrm>
            <a:off x="548640" y="1674815"/>
            <a:ext cx="7966710" cy="62575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5485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686799" cy="1143000"/>
          </a:xfrm>
        </p:spPr>
        <p:txBody>
          <a:bodyPr/>
          <a:lstStyle/>
          <a:p>
            <a:pPr algn="l"/>
            <a:r>
              <a:rPr lang="en-CA" sz="3600" b="1" i="1" dirty="0">
                <a:solidFill>
                  <a:schemeClr val="tx2"/>
                </a:solidFill>
              </a:rPr>
              <a:t>Cross</a:t>
            </a:r>
            <a:r>
              <a:rPr lang="en-CA" dirty="0" smtClean="0"/>
              <a:t> </a:t>
            </a:r>
            <a:r>
              <a:rPr lang="en-CA" sz="3600" b="1" i="1" dirty="0">
                <a:solidFill>
                  <a:schemeClr val="tx2"/>
                </a:solidFill>
              </a:rPr>
              <a:t>Currency</a:t>
            </a:r>
            <a:r>
              <a:rPr lang="en-CA" dirty="0" smtClean="0"/>
              <a:t> </a:t>
            </a:r>
            <a:r>
              <a:rPr lang="en-CA" sz="3600" b="1" i="1" dirty="0">
                <a:solidFill>
                  <a:schemeClr val="tx2"/>
                </a:solidFill>
              </a:rPr>
              <a:t>Swaps</a:t>
            </a:r>
          </a:p>
        </p:txBody>
      </p:sp>
      <p:sp>
        <p:nvSpPr>
          <p:cNvPr id="5" name="TextBox 4"/>
          <p:cNvSpPr txBox="1"/>
          <p:nvPr/>
        </p:nvSpPr>
        <p:spPr>
          <a:xfrm>
            <a:off x="146532" y="1484784"/>
            <a:ext cx="8097876" cy="1323439"/>
          </a:xfrm>
          <a:prstGeom prst="rect">
            <a:avLst/>
          </a:prstGeom>
          <a:noFill/>
        </p:spPr>
        <p:txBody>
          <a:bodyPr wrap="square" rtlCol="0">
            <a:spAutoFit/>
          </a:bodyPr>
          <a:lstStyle/>
          <a:p>
            <a:pPr marL="342900" indent="-342900">
              <a:buFont typeface="Arial" pitchFamily="34" charset="0"/>
              <a:buChar char="•"/>
            </a:pPr>
            <a:r>
              <a:rPr lang="en-CA" sz="2000" dirty="0" smtClean="0"/>
              <a:t>The company enters into cross currency swaps to manage its foreign exchange risks</a:t>
            </a:r>
          </a:p>
          <a:p>
            <a:pPr>
              <a:buFont typeface="Arial" pitchFamily="34" charset="0"/>
              <a:buChar char="•"/>
            </a:pPr>
            <a:endParaRPr lang="en-CA" sz="2000" dirty="0"/>
          </a:p>
          <a:p>
            <a:pPr marL="342900" indent="-342900">
              <a:buFont typeface="Arial" pitchFamily="34" charset="0"/>
              <a:buChar char="•"/>
            </a:pPr>
            <a:r>
              <a:rPr lang="en-CA" sz="2000" dirty="0" smtClean="0"/>
              <a:t>Cross currency swap contracts outstanding as at December 31, 2011:</a:t>
            </a:r>
          </a:p>
        </p:txBody>
      </p:sp>
      <p:pic>
        <p:nvPicPr>
          <p:cNvPr id="7170" name="Picture 2"/>
          <p:cNvPicPr>
            <a:picLocks noChangeAspect="1" noChangeArrowheads="1"/>
          </p:cNvPicPr>
          <p:nvPr/>
        </p:nvPicPr>
        <p:blipFill>
          <a:blip r:embed="rId3" cstate="print"/>
          <a:srcRect/>
          <a:stretch>
            <a:fillRect/>
          </a:stretch>
        </p:blipFill>
        <p:spPr bwMode="auto">
          <a:xfrm>
            <a:off x="586128" y="3337424"/>
            <a:ext cx="7856642" cy="2179808"/>
          </a:xfrm>
          <a:prstGeom prst="rect">
            <a:avLst/>
          </a:prstGeom>
          <a:noFill/>
          <a:ln w="9525">
            <a:noFill/>
            <a:miter lim="800000"/>
            <a:headEnd/>
            <a:tailEnd/>
          </a:ln>
        </p:spPr>
      </p:pic>
      <p:pic>
        <p:nvPicPr>
          <p:cNvPr id="6" name="Picture 5"/>
          <p:cNvPicPr>
            <a:picLocks noChangeAspect="1"/>
          </p:cNvPicPr>
          <p:nvPr/>
        </p:nvPicPr>
        <p:blipFill>
          <a:blip r:embed="rId4" cstate="print"/>
          <a:stretch>
            <a:fillRect/>
          </a:stretch>
        </p:blipFill>
        <p:spPr>
          <a:xfrm>
            <a:off x="7342878" y="6076974"/>
            <a:ext cx="1817400" cy="781025"/>
          </a:xfrm>
          <a:prstGeom prst="rect">
            <a:avLst/>
          </a:prstGeom>
        </p:spPr>
      </p:pic>
      <p:cxnSp>
        <p:nvCxnSpPr>
          <p:cNvPr id="7" name="Straight Connector 6"/>
          <p:cNvCxnSpPr/>
          <p:nvPr/>
        </p:nvCxnSpPr>
        <p:spPr>
          <a:xfrm flipH="1">
            <a:off x="1" y="1256074"/>
            <a:ext cx="450992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007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686799" cy="1143000"/>
          </a:xfrm>
        </p:spPr>
        <p:txBody>
          <a:bodyPr>
            <a:normAutofit/>
          </a:bodyPr>
          <a:lstStyle/>
          <a:p>
            <a:pPr algn="l"/>
            <a:r>
              <a:rPr lang="en-CA" sz="3600" b="1" i="1" dirty="0">
                <a:solidFill>
                  <a:schemeClr val="tx2"/>
                </a:solidFill>
              </a:rPr>
              <a:t>Financial</a:t>
            </a:r>
            <a:r>
              <a:rPr lang="en-CA" dirty="0" smtClean="0"/>
              <a:t> </a:t>
            </a:r>
            <a:r>
              <a:rPr lang="en-CA" sz="3600" b="1" i="1" dirty="0">
                <a:solidFill>
                  <a:schemeClr val="tx2"/>
                </a:solidFill>
              </a:rPr>
              <a:t>Instrument</a:t>
            </a:r>
            <a:r>
              <a:rPr lang="en-CA" dirty="0" smtClean="0"/>
              <a:t> </a:t>
            </a:r>
            <a:r>
              <a:rPr lang="en-CA" sz="3600" b="1" i="1" dirty="0">
                <a:solidFill>
                  <a:schemeClr val="tx2"/>
                </a:solidFill>
              </a:rPr>
              <a:t>Sensitivities</a:t>
            </a:r>
          </a:p>
        </p:txBody>
      </p:sp>
      <p:pic>
        <p:nvPicPr>
          <p:cNvPr id="8194" name="Picture 2"/>
          <p:cNvPicPr>
            <a:picLocks noGrp="1" noChangeAspect="1" noChangeArrowheads="1"/>
          </p:cNvPicPr>
          <p:nvPr>
            <p:ph idx="1"/>
          </p:nvPr>
        </p:nvPicPr>
        <p:blipFill>
          <a:blip r:embed="rId3" cstate="print"/>
          <a:srcRect/>
          <a:stretch>
            <a:fillRect/>
          </a:stretch>
        </p:blipFill>
        <p:spPr bwMode="auto">
          <a:xfrm>
            <a:off x="325627" y="1628798"/>
            <a:ext cx="8531415" cy="4150643"/>
          </a:xfrm>
          <a:prstGeom prst="rect">
            <a:avLst/>
          </a:prstGeom>
          <a:noFill/>
          <a:ln w="9525">
            <a:noFill/>
            <a:miter lim="800000"/>
            <a:headEnd/>
            <a:tailEnd/>
          </a:ln>
        </p:spPr>
      </p:pic>
      <p:pic>
        <p:nvPicPr>
          <p:cNvPr id="4" name="Picture 3"/>
          <p:cNvPicPr>
            <a:picLocks noChangeAspect="1"/>
          </p:cNvPicPr>
          <p:nvPr/>
        </p:nvPicPr>
        <p:blipFill>
          <a:blip r:embed="rId4" cstate="print"/>
          <a:stretch>
            <a:fillRect/>
          </a:stretch>
        </p:blipFill>
        <p:spPr>
          <a:xfrm>
            <a:off x="7342878" y="6076974"/>
            <a:ext cx="1817400" cy="781025"/>
          </a:xfrm>
          <a:prstGeom prst="rect">
            <a:avLst/>
          </a:prstGeom>
        </p:spPr>
      </p:pic>
      <p:cxnSp>
        <p:nvCxnSpPr>
          <p:cNvPr id="5" name="Straight Connector 4"/>
          <p:cNvCxnSpPr/>
          <p:nvPr/>
        </p:nvCxnSpPr>
        <p:spPr>
          <a:xfrm flipH="1">
            <a:off x="2" y="1239794"/>
            <a:ext cx="644740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8290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lang="en-CA" sz="4000" b="1" i="1" dirty="0">
                <a:solidFill>
                  <a:schemeClr val="tx2"/>
                </a:solidFill>
              </a:rPr>
              <a:t>Sensitivity</a:t>
            </a:r>
            <a:r>
              <a:rPr lang="en-CA" dirty="0" smtClean="0"/>
              <a:t> </a:t>
            </a:r>
            <a:r>
              <a:rPr lang="en-CA" sz="3600" b="1" i="1" dirty="0">
                <a:solidFill>
                  <a:schemeClr val="tx2"/>
                </a:solidFill>
              </a:rPr>
              <a:t>Analysis: </a:t>
            </a:r>
            <a:r>
              <a:rPr lang="en-CA" sz="4000" b="1" i="1" dirty="0">
                <a:solidFill>
                  <a:schemeClr val="tx2"/>
                </a:solidFill>
              </a:rPr>
              <a:t>2010</a:t>
            </a:r>
            <a:r>
              <a:rPr lang="en-CA" dirty="0" smtClean="0"/>
              <a:t> </a:t>
            </a:r>
            <a:r>
              <a:rPr lang="en-CA" sz="3600" b="1" i="1" dirty="0">
                <a:solidFill>
                  <a:schemeClr val="tx2"/>
                </a:solidFill>
              </a:rPr>
              <a:t>Annualized</a:t>
            </a:r>
            <a:r>
              <a:rPr lang="en-CA" dirty="0" smtClean="0"/>
              <a:t> </a:t>
            </a:r>
            <a:endParaRPr lang="en-CA"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395536" y="1484784"/>
            <a:ext cx="8247351" cy="3888432"/>
          </a:xfrm>
          <a:prstGeom prst="rect">
            <a:avLst/>
          </a:prstGeom>
          <a:noFill/>
          <a:ln w="9525">
            <a:noFill/>
            <a:miter lim="800000"/>
            <a:headEnd/>
            <a:tailEnd/>
          </a:ln>
        </p:spPr>
      </p:pic>
      <p:pic>
        <p:nvPicPr>
          <p:cNvPr id="4" name="Picture 3"/>
          <p:cNvPicPr>
            <a:picLocks noChangeAspect="1"/>
          </p:cNvPicPr>
          <p:nvPr/>
        </p:nvPicPr>
        <p:blipFill>
          <a:blip r:embed="rId4" cstate="print"/>
          <a:stretch>
            <a:fillRect/>
          </a:stretch>
        </p:blipFill>
        <p:spPr>
          <a:xfrm>
            <a:off x="7342878" y="6076974"/>
            <a:ext cx="1817400" cy="781025"/>
          </a:xfrm>
          <a:prstGeom prst="rect">
            <a:avLst/>
          </a:prstGeom>
        </p:spPr>
      </p:pic>
      <p:cxnSp>
        <p:nvCxnSpPr>
          <p:cNvPr id="5" name="Straight Connector 4"/>
          <p:cNvCxnSpPr/>
          <p:nvPr/>
        </p:nvCxnSpPr>
        <p:spPr>
          <a:xfrm flipH="1">
            <a:off x="3" y="1158394"/>
            <a:ext cx="73428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3970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9809018" cy="6858000"/>
          </a:xfrm>
          <a:prstGeom prst="rect">
            <a:avLst/>
          </a:prstGeom>
        </p:spPr>
      </p:pic>
      <p:sp>
        <p:nvSpPr>
          <p:cNvPr id="2" name="Title 1"/>
          <p:cNvSpPr>
            <a:spLocks noGrp="1"/>
          </p:cNvSpPr>
          <p:nvPr>
            <p:ph type="ctrTitle"/>
          </p:nvPr>
        </p:nvSpPr>
        <p:spPr/>
        <p:txBody>
          <a:bodyPr/>
          <a:lstStyle/>
          <a:p>
            <a:r>
              <a:rPr lang="en-US" dirty="0" smtClean="0"/>
              <a:t>Canadian Oil &amp; Sands</a:t>
            </a:r>
            <a:endParaRPr lang="en-US" dirty="0"/>
          </a:p>
        </p:txBody>
      </p:sp>
    </p:spTree>
    <p:extLst>
      <p:ext uri="{BB962C8B-B14F-4D97-AF65-F5344CB8AC3E}">
        <p14:creationId xmlns:p14="http://schemas.microsoft.com/office/powerpoint/2010/main" val="39406515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686799" cy="1143000"/>
          </a:xfrm>
        </p:spPr>
        <p:txBody>
          <a:bodyPr/>
          <a:lstStyle/>
          <a:p>
            <a:pPr algn="l"/>
            <a:r>
              <a:rPr lang="en-US" sz="3600" b="1" i="1" dirty="0">
                <a:solidFill>
                  <a:schemeClr val="tx2"/>
                </a:solidFill>
              </a:rPr>
              <a:t>Corporate</a:t>
            </a:r>
            <a:r>
              <a:rPr lang="en-US" dirty="0" smtClean="0"/>
              <a:t> </a:t>
            </a:r>
            <a:r>
              <a:rPr lang="en-US" sz="3600" b="1" i="1" dirty="0">
                <a:solidFill>
                  <a:schemeClr val="tx2"/>
                </a:solidFill>
              </a:rPr>
              <a:t>Overview</a:t>
            </a:r>
          </a:p>
        </p:txBody>
      </p:sp>
      <p:sp>
        <p:nvSpPr>
          <p:cNvPr id="3" name="Content Placeholder 2"/>
          <p:cNvSpPr>
            <a:spLocks noGrp="1"/>
          </p:cNvSpPr>
          <p:nvPr>
            <p:ph idx="1"/>
          </p:nvPr>
        </p:nvSpPr>
        <p:spPr/>
        <p:txBody>
          <a:bodyPr anchor="t"/>
          <a:lstStyle/>
          <a:p>
            <a:pPr marL="342900" lvl="1" indent="-342900">
              <a:spcAft>
                <a:spcPts val="1800"/>
              </a:spcAft>
              <a:buFont typeface="Arial"/>
              <a:buChar char="•"/>
            </a:pPr>
            <a:r>
              <a:rPr lang="en-CA" sz="2400" dirty="0" smtClean="0">
                <a:latin typeface="Times"/>
                <a:cs typeface="Times"/>
              </a:rPr>
              <a:t>Sole income producing asset is its percentage ownership share in </a:t>
            </a:r>
            <a:r>
              <a:rPr lang="en-CA" sz="2400" dirty="0" err="1" smtClean="0">
                <a:latin typeface="Times"/>
                <a:cs typeface="Times"/>
              </a:rPr>
              <a:t>Syncrude</a:t>
            </a:r>
            <a:endParaRPr lang="en-CA" sz="2400" dirty="0" smtClean="0">
              <a:latin typeface="Times"/>
              <a:cs typeface="Times"/>
            </a:endParaRPr>
          </a:p>
          <a:p>
            <a:pPr>
              <a:spcAft>
                <a:spcPts val="1800"/>
              </a:spcAft>
            </a:pPr>
            <a:r>
              <a:rPr sz="2400" dirty="0" smtClean="0">
                <a:latin typeface="Times"/>
                <a:cs typeface="Times"/>
              </a:rPr>
              <a:t>36.74% </a:t>
            </a:r>
            <a:r>
              <a:rPr lang="en-CA" sz="2400" dirty="0" smtClean="0">
                <a:latin typeface="Times"/>
                <a:cs typeface="Times"/>
              </a:rPr>
              <a:t>ownership</a:t>
            </a:r>
            <a:r>
              <a:rPr sz="2400" dirty="0" smtClean="0">
                <a:latin typeface="Times"/>
                <a:cs typeface="Times"/>
              </a:rPr>
              <a:t> in the Syncrude Project</a:t>
            </a:r>
            <a:endParaRPr lang="en-CA" sz="2400" dirty="0" smtClean="0">
              <a:latin typeface="Times"/>
              <a:cs typeface="Times"/>
            </a:endParaRPr>
          </a:p>
          <a:p>
            <a:pPr>
              <a:spcAft>
                <a:spcPts val="1800"/>
              </a:spcAft>
            </a:pPr>
            <a:r>
              <a:rPr sz="2400" dirty="0" smtClean="0">
                <a:latin typeface="Times"/>
                <a:cs typeface="Times"/>
              </a:rPr>
              <a:t>Syncrude is a leader in Canada’s oil sands industry, operating since 1978 with a productive capacity today of 350,000 barrels per day of light, high-quality crude oil. </a:t>
            </a:r>
          </a:p>
        </p:txBody>
      </p:sp>
      <p:cxnSp>
        <p:nvCxnSpPr>
          <p:cNvPr id="4" name="Straight Connector 3"/>
          <p:cNvCxnSpPr/>
          <p:nvPr/>
        </p:nvCxnSpPr>
        <p:spPr>
          <a:xfrm flipH="1">
            <a:off x="1" y="1174674"/>
            <a:ext cx="3948989"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stretch>
            <a:fillRect/>
          </a:stretch>
        </p:blipFill>
        <p:spPr>
          <a:xfrm>
            <a:off x="7508994" y="6072484"/>
            <a:ext cx="1608530" cy="783576"/>
          </a:xfrm>
          <a:prstGeom prst="rect">
            <a:avLst/>
          </a:prstGeom>
        </p:spPr>
      </p:pic>
    </p:spTree>
    <p:extLst>
      <p:ext uri="{BB962C8B-B14F-4D97-AF65-F5344CB8AC3E}">
        <p14:creationId xmlns:p14="http://schemas.microsoft.com/office/powerpoint/2010/main" val="6749242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1905000"/>
            <a:ext cx="8785677" cy="3725863"/>
          </a:xfrm>
          <a:prstGeom prst="rect">
            <a:avLst/>
          </a:prstGeom>
        </p:spPr>
      </p:pic>
      <p:pic>
        <p:nvPicPr>
          <p:cNvPr id="5" name="Picture 4"/>
          <p:cNvPicPr>
            <a:picLocks noChangeAspect="1"/>
          </p:cNvPicPr>
          <p:nvPr/>
        </p:nvPicPr>
        <p:blipFill>
          <a:blip r:embed="rId3"/>
          <a:stretch>
            <a:fillRect/>
          </a:stretch>
        </p:blipFill>
        <p:spPr>
          <a:xfrm>
            <a:off x="7508994" y="6002904"/>
            <a:ext cx="1608530" cy="783576"/>
          </a:xfrm>
          <a:prstGeom prst="rect">
            <a:avLst/>
          </a:prstGeom>
        </p:spPr>
      </p:pic>
      <p:sp>
        <p:nvSpPr>
          <p:cNvPr id="6" name="Title 1"/>
          <p:cNvSpPr>
            <a:spLocks noGrp="1"/>
          </p:cNvSpPr>
          <p:nvPr>
            <p:ph type="title"/>
          </p:nvPr>
        </p:nvSpPr>
        <p:spPr>
          <a:xfrm>
            <a:off x="1" y="274638"/>
            <a:ext cx="8686799" cy="1143000"/>
          </a:xfrm>
        </p:spPr>
        <p:txBody>
          <a:bodyPr/>
          <a:lstStyle/>
          <a:p>
            <a:pPr algn="l"/>
            <a:r>
              <a:rPr lang="en-US" sz="3600" b="1" i="1" u="sng" dirty="0" err="1" smtClean="0">
                <a:solidFill>
                  <a:schemeClr val="tx2"/>
                </a:solidFill>
              </a:rPr>
              <a:t>Syncrude</a:t>
            </a:r>
            <a:r>
              <a:rPr lang="en-US" sz="3600" b="1" i="1" u="sng" dirty="0" smtClean="0">
                <a:solidFill>
                  <a:schemeClr val="tx2"/>
                </a:solidFill>
              </a:rPr>
              <a:t> Ownership</a:t>
            </a:r>
            <a:endParaRPr lang="en-US" sz="3600" b="1" i="1" u="sng" dirty="0">
              <a:solidFill>
                <a:schemeClr val="tx2"/>
              </a:solidFill>
            </a:endParaRPr>
          </a:p>
        </p:txBody>
      </p:sp>
    </p:spTree>
    <p:extLst>
      <p:ext uri="{BB962C8B-B14F-4D97-AF65-F5344CB8AC3E}">
        <p14:creationId xmlns:p14="http://schemas.microsoft.com/office/powerpoint/2010/main" val="41469835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lstStyle/>
          <a:p>
            <a:pPr algn="l"/>
            <a:r>
              <a:rPr sz="3600" b="1" i="1" dirty="0">
                <a:solidFill>
                  <a:schemeClr val="tx2"/>
                </a:solidFill>
              </a:rPr>
              <a:t>Reserves</a:t>
            </a:r>
            <a:r>
              <a:rPr dirty="0" smtClean="0"/>
              <a:t> </a:t>
            </a:r>
            <a:r>
              <a:rPr sz="3600" b="1" i="1" dirty="0">
                <a:solidFill>
                  <a:schemeClr val="tx2"/>
                </a:solidFill>
              </a:rPr>
              <a:t>and</a:t>
            </a:r>
            <a:r>
              <a:rPr dirty="0" smtClean="0"/>
              <a:t> </a:t>
            </a:r>
            <a:r>
              <a:rPr sz="3600" b="1" i="1" dirty="0">
                <a:solidFill>
                  <a:schemeClr val="tx2"/>
                </a:solidFill>
              </a:rPr>
              <a:t>Resources</a:t>
            </a:r>
            <a:endParaRPr lang="en-US" sz="3600" b="1" i="1" dirty="0">
              <a:solidFill>
                <a:schemeClr val="tx2"/>
              </a:solidFill>
            </a:endParaRPr>
          </a:p>
        </p:txBody>
      </p:sp>
      <p:pic>
        <p:nvPicPr>
          <p:cNvPr id="4" name="Picture 3"/>
          <p:cNvPicPr>
            <a:picLocks noChangeAspect="1"/>
          </p:cNvPicPr>
          <p:nvPr/>
        </p:nvPicPr>
        <p:blipFill>
          <a:blip r:embed="rId2"/>
          <a:stretch>
            <a:fillRect/>
          </a:stretch>
        </p:blipFill>
        <p:spPr>
          <a:xfrm>
            <a:off x="76200" y="1938854"/>
            <a:ext cx="8915400" cy="2262116"/>
          </a:xfrm>
          <a:prstGeom prst="rect">
            <a:avLst/>
          </a:prstGeom>
        </p:spPr>
      </p:pic>
      <p:pic>
        <p:nvPicPr>
          <p:cNvPr id="5" name="Picture 4"/>
          <p:cNvPicPr>
            <a:picLocks noChangeAspect="1"/>
          </p:cNvPicPr>
          <p:nvPr/>
        </p:nvPicPr>
        <p:blipFill>
          <a:blip r:embed="rId3"/>
          <a:stretch>
            <a:fillRect/>
          </a:stretch>
        </p:blipFill>
        <p:spPr>
          <a:xfrm>
            <a:off x="7508994" y="6072484"/>
            <a:ext cx="1608530" cy="783576"/>
          </a:xfrm>
          <a:prstGeom prst="rect">
            <a:avLst/>
          </a:prstGeom>
        </p:spPr>
      </p:pic>
      <p:cxnSp>
        <p:nvCxnSpPr>
          <p:cNvPr id="6" name="Straight Connector 5"/>
          <p:cNvCxnSpPr/>
          <p:nvPr/>
        </p:nvCxnSpPr>
        <p:spPr>
          <a:xfrm flipH="1">
            <a:off x="3" y="1158394"/>
            <a:ext cx="458893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866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644292"/>
            <a:ext cx="5091157" cy="4773193"/>
          </a:xfrm>
          <a:prstGeom prst="rect">
            <a:avLst/>
          </a:prstGeom>
        </p:spPr>
      </p:pic>
      <p:pic>
        <p:nvPicPr>
          <p:cNvPr id="5" name="Picture 4"/>
          <p:cNvPicPr>
            <a:picLocks noChangeAspect="1"/>
          </p:cNvPicPr>
          <p:nvPr/>
        </p:nvPicPr>
        <p:blipFill>
          <a:blip r:embed="rId3"/>
          <a:stretch>
            <a:fillRect/>
          </a:stretch>
        </p:blipFill>
        <p:spPr>
          <a:xfrm>
            <a:off x="6294702" y="4111123"/>
            <a:ext cx="1447800" cy="2324360"/>
          </a:xfrm>
          <a:prstGeom prst="rect">
            <a:avLst/>
          </a:prstGeom>
        </p:spPr>
      </p:pic>
      <p:pic>
        <p:nvPicPr>
          <p:cNvPr id="6" name="Picture 5"/>
          <p:cNvPicPr>
            <a:picLocks noChangeAspect="1"/>
          </p:cNvPicPr>
          <p:nvPr/>
        </p:nvPicPr>
        <p:blipFill>
          <a:blip r:embed="rId4"/>
          <a:stretch>
            <a:fillRect/>
          </a:stretch>
        </p:blipFill>
        <p:spPr>
          <a:xfrm>
            <a:off x="7508994" y="6072484"/>
            <a:ext cx="1608530" cy="783576"/>
          </a:xfrm>
          <a:prstGeom prst="rect">
            <a:avLst/>
          </a:prstGeom>
        </p:spPr>
      </p:pic>
      <p:sp>
        <p:nvSpPr>
          <p:cNvPr id="8" name="Title 1"/>
          <p:cNvSpPr>
            <a:spLocks noGrp="1"/>
          </p:cNvSpPr>
          <p:nvPr>
            <p:ph type="title"/>
          </p:nvPr>
        </p:nvSpPr>
        <p:spPr>
          <a:xfrm>
            <a:off x="76200" y="274638"/>
            <a:ext cx="8610600" cy="1143000"/>
          </a:xfrm>
        </p:spPr>
        <p:txBody>
          <a:bodyPr/>
          <a:lstStyle/>
          <a:p>
            <a:pPr algn="l"/>
            <a:r>
              <a:rPr lang="en-US" sz="3600" b="1" i="1" u="sng" dirty="0" smtClean="0">
                <a:solidFill>
                  <a:schemeClr val="tx2"/>
                </a:solidFill>
              </a:rPr>
              <a:t>Oil Sands Lease Map</a:t>
            </a:r>
            <a:endParaRPr lang="en-US" sz="3600" b="1" i="1" u="sng" dirty="0">
              <a:solidFill>
                <a:schemeClr val="tx2"/>
              </a:solidFill>
            </a:endParaRPr>
          </a:p>
        </p:txBody>
      </p:sp>
    </p:spTree>
    <p:extLst>
      <p:ext uri="{BB962C8B-B14F-4D97-AF65-F5344CB8AC3E}">
        <p14:creationId xmlns:p14="http://schemas.microsoft.com/office/powerpoint/2010/main" val="39764485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012"/>
            <a:ext cx="8686800" cy="1828800"/>
          </a:xfrm>
        </p:spPr>
        <p:txBody>
          <a:bodyPr>
            <a:normAutofit/>
          </a:bodyPr>
          <a:lstStyle/>
          <a:p>
            <a:pPr algn="l"/>
            <a:r>
              <a:rPr sz="4000" b="1" i="1" u="sng" dirty="0">
                <a:solidFill>
                  <a:schemeClr val="tx2"/>
                </a:solidFill>
              </a:rPr>
              <a:t>201</a:t>
            </a:r>
            <a:r>
              <a:rPr lang="en-US" sz="4000" b="1" i="1" u="sng" dirty="0">
                <a:solidFill>
                  <a:schemeClr val="tx2"/>
                </a:solidFill>
              </a:rPr>
              <a:t>1</a:t>
            </a:r>
            <a:r>
              <a:rPr b="1" u="sng" dirty="0" smtClean="0"/>
              <a:t> </a:t>
            </a:r>
            <a:r>
              <a:rPr sz="4000" b="1" i="1" u="sng" dirty="0">
                <a:solidFill>
                  <a:schemeClr val="tx2"/>
                </a:solidFill>
              </a:rPr>
              <a:t>Syncrude</a:t>
            </a:r>
            <a:r>
              <a:rPr b="1" u="sng" dirty="0" smtClean="0"/>
              <a:t> </a:t>
            </a:r>
            <a:r>
              <a:rPr sz="4000" b="1" i="1" u="sng" dirty="0">
                <a:solidFill>
                  <a:schemeClr val="tx2"/>
                </a:solidFill>
              </a:rPr>
              <a:t>Production</a:t>
            </a:r>
            <a:r>
              <a:rPr b="1" u="sng" dirty="0" smtClean="0"/>
              <a:t> </a:t>
            </a:r>
            <a:br>
              <a:rPr b="1" u="sng" dirty="0" smtClean="0"/>
            </a:br>
            <a:endParaRPr lang="en-US" u="sng" dirty="0"/>
          </a:p>
        </p:txBody>
      </p:sp>
      <p:pic>
        <p:nvPicPr>
          <p:cNvPr id="5" name="Picture 4"/>
          <p:cNvPicPr>
            <a:picLocks noChangeAspect="1"/>
          </p:cNvPicPr>
          <p:nvPr/>
        </p:nvPicPr>
        <p:blipFill>
          <a:blip r:embed="rId2"/>
          <a:stretch>
            <a:fillRect/>
          </a:stretch>
        </p:blipFill>
        <p:spPr>
          <a:xfrm>
            <a:off x="247650" y="1143000"/>
            <a:ext cx="8648700" cy="5499100"/>
          </a:xfrm>
          <a:prstGeom prst="rect">
            <a:avLst/>
          </a:prstGeom>
        </p:spPr>
      </p:pic>
      <p:cxnSp>
        <p:nvCxnSpPr>
          <p:cNvPr id="4" name="Straight Connector 3"/>
          <p:cNvCxnSpPr/>
          <p:nvPr/>
        </p:nvCxnSpPr>
        <p:spPr>
          <a:xfrm flipH="1">
            <a:off x="3" y="1090662"/>
            <a:ext cx="57234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35651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72183"/>
            <a:ext cx="8686798" cy="1143000"/>
          </a:xfrm>
        </p:spPr>
        <p:txBody>
          <a:bodyPr/>
          <a:lstStyle/>
          <a:p>
            <a:pPr algn="l"/>
            <a:r>
              <a:rPr lang="en-US" sz="3600" b="1" i="1" dirty="0" smtClean="0">
                <a:solidFill>
                  <a:schemeClr val="tx2"/>
                </a:solidFill>
              </a:rPr>
              <a:t>Management</a:t>
            </a:r>
            <a:endParaRPr lang="en-US" sz="3600" b="1" i="1" dirty="0">
              <a:solidFill>
                <a:schemeClr val="tx2"/>
              </a:solidFill>
            </a:endParaRPr>
          </a:p>
        </p:txBody>
      </p:sp>
      <p:sp>
        <p:nvSpPr>
          <p:cNvPr id="3" name="Content Placeholder 2"/>
          <p:cNvSpPr>
            <a:spLocks noGrp="1"/>
          </p:cNvSpPr>
          <p:nvPr>
            <p:ph idx="1"/>
          </p:nvPr>
        </p:nvSpPr>
        <p:spPr>
          <a:xfrm>
            <a:off x="1325336" y="1123158"/>
            <a:ext cx="7894864" cy="5829828"/>
          </a:xfrm>
        </p:spPr>
        <p:txBody>
          <a:bodyPr>
            <a:normAutofit/>
          </a:bodyPr>
          <a:lstStyle/>
          <a:p>
            <a:pPr marL="0" indent="0">
              <a:buNone/>
            </a:pPr>
            <a:r>
              <a:rPr sz="1800" b="1" u="sng" dirty="0" smtClean="0">
                <a:latin typeface="+mj-lt"/>
                <a:cs typeface=""/>
              </a:rPr>
              <a:t>Marcel R. Coutu</a:t>
            </a:r>
            <a:r>
              <a:rPr lang="en-CA" sz="1800" b="1" dirty="0" smtClean="0">
                <a:latin typeface="+mj-lt"/>
                <a:cs typeface=""/>
              </a:rPr>
              <a:t>. </a:t>
            </a:r>
          </a:p>
          <a:p>
            <a:r>
              <a:rPr sz="1800" dirty="0" smtClean="0">
                <a:latin typeface="+mj-lt"/>
                <a:cs typeface=""/>
              </a:rPr>
              <a:t>President</a:t>
            </a:r>
            <a:r>
              <a:rPr sz="1800" b="1" dirty="0" smtClean="0">
                <a:latin typeface="+mj-lt"/>
                <a:cs typeface=""/>
              </a:rPr>
              <a:t> </a:t>
            </a:r>
            <a:r>
              <a:rPr sz="1800" dirty="0" smtClean="0">
                <a:latin typeface="+mj-lt"/>
                <a:cs typeface=""/>
              </a:rPr>
              <a:t>and</a:t>
            </a:r>
            <a:r>
              <a:rPr sz="1800" b="1" dirty="0" smtClean="0">
                <a:latin typeface="+mj-lt"/>
                <a:cs typeface=""/>
              </a:rPr>
              <a:t> </a:t>
            </a:r>
            <a:r>
              <a:rPr sz="1800" dirty="0" smtClean="0">
                <a:latin typeface="+mj-lt"/>
                <a:cs typeface=""/>
              </a:rPr>
              <a:t>Chief</a:t>
            </a:r>
            <a:r>
              <a:rPr sz="1800" b="1" dirty="0" smtClean="0">
                <a:latin typeface="+mj-lt"/>
                <a:cs typeface=""/>
              </a:rPr>
              <a:t> </a:t>
            </a:r>
            <a:r>
              <a:rPr sz="1800" dirty="0" smtClean="0">
                <a:latin typeface="+mj-lt"/>
                <a:cs typeface=""/>
              </a:rPr>
              <a:t>Executive</a:t>
            </a:r>
            <a:r>
              <a:rPr sz="1800" b="1" dirty="0" smtClean="0">
                <a:latin typeface="+mj-lt"/>
                <a:cs typeface=""/>
              </a:rPr>
              <a:t> </a:t>
            </a:r>
            <a:r>
              <a:rPr sz="1800" dirty="0" smtClean="0">
                <a:latin typeface="+mj-lt"/>
                <a:cs typeface=""/>
              </a:rPr>
              <a:t>Officer</a:t>
            </a:r>
            <a:endParaRPr lang="en-CA" sz="1800" dirty="0" smtClean="0">
              <a:latin typeface="+mj-lt"/>
              <a:cs typeface=""/>
            </a:endParaRPr>
          </a:p>
          <a:p>
            <a:r>
              <a:rPr sz="1800" dirty="0" smtClean="0">
                <a:latin typeface="+mj-lt"/>
                <a:cs typeface=""/>
              </a:rPr>
              <a:t>Chairman of the Board of Syncrude Canada Ltd</a:t>
            </a:r>
            <a:endParaRPr lang="en-CA" sz="1800" dirty="0" smtClean="0">
              <a:latin typeface="+mj-lt"/>
              <a:cs typeface=""/>
            </a:endParaRPr>
          </a:p>
          <a:p>
            <a:r>
              <a:rPr lang="en-US" altLang="zh-CN" sz="1800" dirty="0" smtClean="0">
                <a:latin typeface="+mj-lt"/>
                <a:cs typeface=""/>
              </a:rPr>
              <a:t>M</a:t>
            </a:r>
            <a:r>
              <a:rPr sz="1800" dirty="0" smtClean="0">
                <a:latin typeface="+mj-lt"/>
                <a:cs typeface=""/>
              </a:rPr>
              <a:t>ore than 25 years of experience in the energy sector</a:t>
            </a:r>
            <a:endParaRPr lang="en-CA" sz="1800" dirty="0" smtClean="0">
              <a:latin typeface="+mj-lt"/>
              <a:cs typeface=""/>
            </a:endParaRPr>
          </a:p>
          <a:p>
            <a:r>
              <a:rPr lang="en-CA" sz="1800" dirty="0" smtClean="0">
                <a:latin typeface="+mj-lt"/>
                <a:cs typeface=""/>
              </a:rPr>
              <a:t>Compensation: C$3,485,730</a:t>
            </a:r>
            <a:endParaRPr lang="en-US" sz="1800" b="1" dirty="0" smtClean="0">
              <a:latin typeface="+mj-lt"/>
              <a:cs typeface=""/>
            </a:endParaRPr>
          </a:p>
          <a:p>
            <a:pPr marL="0" indent="0">
              <a:buNone/>
            </a:pPr>
            <a:r>
              <a:rPr sz="1800" b="1" u="sng" dirty="0" smtClean="0">
                <a:latin typeface="+mj-lt"/>
                <a:cs typeface=""/>
              </a:rPr>
              <a:t>Ryan M. Kubik</a:t>
            </a:r>
            <a:r>
              <a:rPr lang="en-CA" sz="1800" b="1" u="sng" dirty="0" smtClean="0">
                <a:latin typeface="+mj-lt"/>
                <a:cs typeface=""/>
              </a:rPr>
              <a:t> </a:t>
            </a:r>
          </a:p>
          <a:p>
            <a:r>
              <a:rPr sz="1800" dirty="0" smtClean="0">
                <a:latin typeface="+mj-lt"/>
                <a:cs typeface=""/>
              </a:rPr>
              <a:t>Chief Financial Officer</a:t>
            </a:r>
            <a:endParaRPr lang="en-CA" sz="1800" dirty="0">
              <a:latin typeface="+mj-lt"/>
              <a:cs typeface=""/>
            </a:endParaRPr>
          </a:p>
          <a:p>
            <a:r>
              <a:rPr sz="1800" dirty="0" smtClean="0">
                <a:latin typeface="+mj-lt"/>
                <a:cs typeface=""/>
              </a:rPr>
              <a:t>Chair of the Syncrude Joint Venture Audit and Business Controls Sub-Committee.</a:t>
            </a:r>
            <a:endParaRPr lang="en-CA" sz="1800" dirty="0">
              <a:latin typeface="+mj-lt"/>
              <a:cs typeface=""/>
            </a:endParaRPr>
          </a:p>
          <a:p>
            <a:r>
              <a:rPr sz="1800" dirty="0" smtClean="0">
                <a:latin typeface="+mj-lt"/>
                <a:cs typeface=""/>
              </a:rPr>
              <a:t>Prior</a:t>
            </a:r>
            <a:r>
              <a:rPr lang="en-CA" sz="1800" dirty="0" smtClean="0">
                <a:latin typeface="+mj-lt"/>
                <a:cs typeface=""/>
              </a:rPr>
              <a:t> work experience: </a:t>
            </a:r>
            <a:r>
              <a:rPr sz="1800" dirty="0" smtClean="0">
                <a:latin typeface="+mj-lt"/>
                <a:cs typeface=""/>
              </a:rPr>
              <a:t>senior finance positions with EnCana Corporation, PanCanadian Energy and PricewaterhouseCoopers</a:t>
            </a:r>
            <a:endParaRPr lang="en-CA" sz="1800" dirty="0" smtClean="0">
              <a:latin typeface="+mj-lt"/>
              <a:cs typeface=""/>
            </a:endParaRPr>
          </a:p>
          <a:p>
            <a:r>
              <a:rPr lang="en-CA" sz="1800" dirty="0" smtClean="0">
                <a:latin typeface="+mj-lt"/>
                <a:cs typeface=""/>
              </a:rPr>
              <a:t>Compensation: C$1,026725</a:t>
            </a:r>
            <a:endParaRPr lang="en-CA" sz="1800" dirty="0">
              <a:latin typeface="+mj-lt"/>
              <a:cs typeface=""/>
            </a:endParaRPr>
          </a:p>
          <a:p>
            <a:pPr marL="0" indent="0">
              <a:buNone/>
            </a:pPr>
            <a:r>
              <a:rPr sz="1800" b="1" u="sng" dirty="0" smtClean="0">
                <a:latin typeface="+mj-lt"/>
                <a:cs typeface=""/>
              </a:rPr>
              <a:t>Allen R. Hagerman</a:t>
            </a:r>
            <a:r>
              <a:rPr lang="en-CA" sz="1800" b="1" dirty="0" smtClean="0">
                <a:latin typeface="+mj-lt"/>
                <a:cs typeface=""/>
              </a:rPr>
              <a:t>  </a:t>
            </a:r>
          </a:p>
          <a:p>
            <a:r>
              <a:rPr sz="1800" dirty="0" smtClean="0">
                <a:latin typeface="+mj-lt"/>
                <a:cs typeface=""/>
              </a:rPr>
              <a:t>Executive Vice Presiden</a:t>
            </a:r>
            <a:r>
              <a:rPr lang="en-CA" sz="1800" dirty="0" err="1" smtClean="0">
                <a:latin typeface="+mj-lt"/>
                <a:cs typeface=""/>
              </a:rPr>
              <a:t>t</a:t>
            </a:r>
            <a:endParaRPr lang="en-CA" sz="1800" dirty="0" smtClean="0">
              <a:latin typeface="+mj-lt"/>
              <a:cs typeface=""/>
            </a:endParaRPr>
          </a:p>
          <a:p>
            <a:r>
              <a:rPr lang="en-US" altLang="zh-CN" sz="1800" dirty="0" smtClean="0">
                <a:latin typeface="+mj-lt"/>
                <a:cs typeface=""/>
              </a:rPr>
              <a:t>R</a:t>
            </a:r>
            <a:r>
              <a:rPr sz="1800" dirty="0" smtClean="0">
                <a:latin typeface="+mj-lt"/>
                <a:cs typeface=""/>
              </a:rPr>
              <a:t>esponsible for overseeing Canadian Oil Sands’ crude oil marketing operations</a:t>
            </a:r>
            <a:endParaRPr lang="en-CA" sz="1800" b="1" dirty="0">
              <a:latin typeface="+mj-lt"/>
              <a:cs typeface=""/>
            </a:endParaRPr>
          </a:p>
          <a:p>
            <a:r>
              <a:rPr lang="en-CA" sz="1800" dirty="0" smtClean="0">
                <a:latin typeface="+mj-lt"/>
                <a:cs typeface=""/>
              </a:rPr>
              <a:t>M</a:t>
            </a:r>
            <a:r>
              <a:rPr sz="1800" dirty="0" smtClean="0">
                <a:latin typeface="+mj-lt"/>
                <a:cs typeface=""/>
              </a:rPr>
              <a:t>ore than 25 years of experience in the financial management of energy companies </a:t>
            </a:r>
            <a:endParaRPr lang="en-CA" sz="1800" dirty="0" smtClean="0">
              <a:latin typeface="+mj-lt"/>
              <a:cs typeface=""/>
            </a:endParaRPr>
          </a:p>
          <a:p>
            <a:r>
              <a:rPr lang="en-CA" sz="1800" dirty="0" smtClean="0">
                <a:latin typeface="+mj-lt"/>
                <a:cs typeface=""/>
              </a:rPr>
              <a:t>Compensation: C$485,230</a:t>
            </a:r>
          </a:p>
        </p:txBody>
      </p:sp>
      <p:pic>
        <p:nvPicPr>
          <p:cNvPr id="4" name="Picture 3"/>
          <p:cNvPicPr>
            <a:picLocks noChangeAspect="1"/>
          </p:cNvPicPr>
          <p:nvPr/>
        </p:nvPicPr>
        <p:blipFill>
          <a:blip r:embed="rId2"/>
          <a:stretch>
            <a:fillRect/>
          </a:stretch>
        </p:blipFill>
        <p:spPr>
          <a:xfrm>
            <a:off x="84668" y="1291382"/>
            <a:ext cx="1240668" cy="1384830"/>
          </a:xfrm>
          <a:prstGeom prst="rect">
            <a:avLst/>
          </a:prstGeom>
        </p:spPr>
      </p:pic>
      <p:pic>
        <p:nvPicPr>
          <p:cNvPr id="5" name="Picture 4"/>
          <p:cNvPicPr>
            <a:picLocks noChangeAspect="1"/>
          </p:cNvPicPr>
          <p:nvPr/>
        </p:nvPicPr>
        <p:blipFill>
          <a:blip r:embed="rId3"/>
          <a:stretch>
            <a:fillRect/>
          </a:stretch>
        </p:blipFill>
        <p:spPr>
          <a:xfrm>
            <a:off x="67735" y="2989476"/>
            <a:ext cx="1325333" cy="1329267"/>
          </a:xfrm>
          <a:prstGeom prst="rect">
            <a:avLst/>
          </a:prstGeom>
        </p:spPr>
      </p:pic>
      <p:pic>
        <p:nvPicPr>
          <p:cNvPr id="6" name="Picture 5"/>
          <p:cNvPicPr>
            <a:picLocks noChangeAspect="1"/>
          </p:cNvPicPr>
          <p:nvPr/>
        </p:nvPicPr>
        <p:blipFill>
          <a:blip r:embed="rId4"/>
          <a:stretch>
            <a:fillRect/>
          </a:stretch>
        </p:blipFill>
        <p:spPr>
          <a:xfrm>
            <a:off x="67735" y="5156563"/>
            <a:ext cx="1257601" cy="1507056"/>
          </a:xfrm>
          <a:prstGeom prst="rect">
            <a:avLst/>
          </a:prstGeom>
        </p:spPr>
      </p:pic>
      <p:cxnSp>
        <p:nvCxnSpPr>
          <p:cNvPr id="8" name="Straight Connector 7"/>
          <p:cNvCxnSpPr/>
          <p:nvPr/>
        </p:nvCxnSpPr>
        <p:spPr>
          <a:xfrm flipH="1">
            <a:off x="3" y="955939"/>
            <a:ext cx="281093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719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9000">
              <a:schemeClr val="bg1"/>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148" y="1219190"/>
            <a:ext cx="4400550" cy="3746923"/>
          </a:xfrm>
          <a:prstGeom prst="rect">
            <a:avLst/>
          </a:prstGeom>
          <a:noFill/>
          <a:extLst>
            <a:ext uri="{909E8E84-426E-40DD-AFC4-6F175D3DCCD1}">
              <a14:hiddenFill xmlns:a14="http://schemas.microsoft.com/office/drawing/2010/main">
                <a:solidFill>
                  <a:srgbClr val="FFFFFF"/>
                </a:solidFill>
              </a14:hiddenFill>
            </a:ext>
          </a:extLst>
        </p:spPr>
      </p:pic>
      <p:sp>
        <p:nvSpPr>
          <p:cNvPr id="10245" name="Text Box 5"/>
          <p:cNvSpPr txBox="1">
            <a:spLocks noChangeArrowheads="1"/>
          </p:cNvSpPr>
          <p:nvPr/>
        </p:nvSpPr>
        <p:spPr bwMode="auto">
          <a:xfrm>
            <a:off x="4555059" y="1640658"/>
            <a:ext cx="4690524" cy="316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 typeface="Wingdings" charset="2"/>
              <a:buChar char="Ø"/>
            </a:pPr>
            <a:r>
              <a:rPr lang="en-US" dirty="0">
                <a:latin typeface="Times"/>
                <a:ea typeface="+mn-ea"/>
                <a:cs typeface="Times"/>
              </a:rPr>
              <a:t>The Canada-Newfoundland and Labrador Offshore Petroleum Board (C-NLOPB) approved the Exxon-led Hibernia Southern Extension project in 2010</a:t>
            </a:r>
          </a:p>
          <a:p>
            <a:pPr>
              <a:lnSpc>
                <a:spcPct val="95000"/>
              </a:lnSpc>
            </a:pPr>
            <a:endParaRPr lang="en-US" dirty="0">
              <a:latin typeface="Times"/>
              <a:ea typeface="+mn-ea"/>
              <a:cs typeface="Times"/>
            </a:endParaRPr>
          </a:p>
          <a:p>
            <a:pPr lvl="1">
              <a:lnSpc>
                <a:spcPct val="95000"/>
              </a:lnSpc>
              <a:buClr>
                <a:srgbClr val="000000"/>
              </a:buClr>
              <a:buSzPct val="100000"/>
              <a:buFont typeface="Wingdings" charset="2"/>
              <a:buChar char="Ø"/>
            </a:pPr>
            <a:r>
              <a:rPr lang="en-US" dirty="0">
                <a:latin typeface="Times"/>
                <a:ea typeface="+mn-ea"/>
                <a:cs typeface="Times"/>
              </a:rPr>
              <a:t>The project seeks to bring about 220 million barrels of new reserves </a:t>
            </a:r>
            <a:r>
              <a:rPr lang="en-US" dirty="0" err="1">
                <a:latin typeface="Times"/>
                <a:ea typeface="+mn-ea"/>
                <a:cs typeface="Times"/>
              </a:rPr>
              <a:t>onstream</a:t>
            </a:r>
            <a:endParaRPr lang="en-US" dirty="0">
              <a:latin typeface="Times"/>
              <a:ea typeface="+mn-ea"/>
              <a:cs typeface="Times"/>
            </a:endParaRPr>
          </a:p>
        </p:txBody>
      </p:sp>
      <p:sp>
        <p:nvSpPr>
          <p:cNvPr id="10246" name="Text Box 6"/>
          <p:cNvSpPr txBox="1">
            <a:spLocks noChangeArrowheads="1"/>
          </p:cNvSpPr>
          <p:nvPr/>
        </p:nvSpPr>
        <p:spPr bwMode="auto">
          <a:xfrm>
            <a:off x="314325" y="5083382"/>
            <a:ext cx="8575358" cy="140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 typeface="Wingdings" charset="2"/>
              <a:buChar char="Ø"/>
            </a:pPr>
            <a:r>
              <a:rPr lang="en-US" dirty="0">
                <a:latin typeface="Times"/>
                <a:ea typeface="+mn-ea"/>
                <a:cs typeface="Times"/>
              </a:rPr>
              <a:t>Conoco Phillips proceeded with the development of the </a:t>
            </a:r>
            <a:r>
              <a:rPr lang="en-US" dirty="0" err="1">
                <a:latin typeface="Times"/>
                <a:ea typeface="+mn-ea"/>
                <a:cs typeface="Times"/>
              </a:rPr>
              <a:t>Surmont</a:t>
            </a:r>
            <a:r>
              <a:rPr lang="en-US" dirty="0">
                <a:latin typeface="Times"/>
                <a:ea typeface="+mn-ea"/>
                <a:cs typeface="Times"/>
              </a:rPr>
              <a:t> oil sands project in the Athabasca area</a:t>
            </a:r>
          </a:p>
          <a:p>
            <a:pPr>
              <a:lnSpc>
                <a:spcPct val="95000"/>
              </a:lnSpc>
            </a:pPr>
            <a:endParaRPr lang="en-US" dirty="0">
              <a:latin typeface="Times"/>
              <a:ea typeface="+mn-ea"/>
              <a:cs typeface="Times"/>
            </a:endParaRPr>
          </a:p>
          <a:p>
            <a:pPr lvl="1">
              <a:lnSpc>
                <a:spcPct val="95000"/>
              </a:lnSpc>
              <a:buClr>
                <a:srgbClr val="000000"/>
              </a:buClr>
              <a:buSzPct val="100000"/>
              <a:buFont typeface="Wingdings" charset="2"/>
              <a:buChar char="Ø"/>
            </a:pPr>
            <a:r>
              <a:rPr lang="en-US" dirty="0">
                <a:latin typeface="Times"/>
                <a:ea typeface="+mn-ea"/>
                <a:cs typeface="Times"/>
              </a:rPr>
              <a:t> Conoco operates </a:t>
            </a:r>
            <a:r>
              <a:rPr lang="en-US" dirty="0" err="1">
                <a:latin typeface="Times"/>
                <a:ea typeface="+mn-ea"/>
                <a:cs typeface="Times"/>
              </a:rPr>
              <a:t>Surmont</a:t>
            </a:r>
            <a:r>
              <a:rPr lang="en-US" dirty="0">
                <a:latin typeface="Times"/>
                <a:ea typeface="+mn-ea"/>
                <a:cs typeface="Times"/>
              </a:rPr>
              <a:t> under a 50:50 Joint Ventures with Total</a:t>
            </a:r>
          </a:p>
        </p:txBody>
      </p:sp>
      <p:sp>
        <p:nvSpPr>
          <p:cNvPr id="2" name="TextBox 1"/>
          <p:cNvSpPr txBox="1"/>
          <p:nvPr/>
        </p:nvSpPr>
        <p:spPr>
          <a:xfrm>
            <a:off x="115148" y="302030"/>
            <a:ext cx="5532018" cy="538609"/>
          </a:xfrm>
          <a:prstGeom prst="rect">
            <a:avLst/>
          </a:prstGeom>
          <a:noFill/>
        </p:spPr>
        <p:txBody>
          <a:bodyPr wrap="square" rtlCol="0">
            <a:spAutoFit/>
          </a:bodyPr>
          <a:lstStyle/>
          <a:p>
            <a:r>
              <a:rPr lang="en-US" sz="2900" b="1" i="1" dirty="0">
                <a:solidFill>
                  <a:schemeClr val="tx2"/>
                </a:solidFill>
                <a:latin typeface="+mj-lt"/>
                <a:ea typeface="+mj-ea"/>
                <a:cs typeface="+mj-cs"/>
              </a:rPr>
              <a:t>Oil Production &amp; Consumption</a:t>
            </a:r>
          </a:p>
        </p:txBody>
      </p:sp>
      <p:cxnSp>
        <p:nvCxnSpPr>
          <p:cNvPr id="6" name="Straight Connector 5"/>
          <p:cNvCxnSpPr/>
          <p:nvPr/>
        </p:nvCxnSpPr>
        <p:spPr>
          <a:xfrm flipH="1">
            <a:off x="34792" y="824467"/>
            <a:ext cx="47492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6273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2120" y="1749918"/>
            <a:ext cx="7497138" cy="4418968"/>
          </a:xfrm>
          <a:prstGeom prst="rect">
            <a:avLst/>
          </a:prstGeom>
        </p:spPr>
      </p:pic>
      <p:sp>
        <p:nvSpPr>
          <p:cNvPr id="5" name="Title 1"/>
          <p:cNvSpPr txBox="1">
            <a:spLocks/>
          </p:cNvSpPr>
          <p:nvPr/>
        </p:nvSpPr>
        <p:spPr>
          <a:xfrm>
            <a:off x="1" y="274638"/>
            <a:ext cx="8686799"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1" u="sng" strike="noStrike" kern="1200" cap="none" spc="0" normalizeH="0" baseline="0" noProof="0" dirty="0" smtClean="0">
                <a:ln>
                  <a:noFill/>
                </a:ln>
                <a:solidFill>
                  <a:schemeClr val="tx2"/>
                </a:solidFill>
                <a:effectLst/>
                <a:uLnTx/>
                <a:uFillTx/>
                <a:latin typeface="+mj-lt"/>
                <a:ea typeface="+mj-ea"/>
                <a:cs typeface="+mj-cs"/>
              </a:rPr>
              <a:t>Historical</a:t>
            </a:r>
            <a:r>
              <a:rPr kumimoji="0" lang="en-US" sz="3600" b="1" i="1" u="sng" strike="noStrike" kern="1200" cap="none" spc="0" normalizeH="0" noProof="0" dirty="0" smtClean="0">
                <a:ln>
                  <a:noFill/>
                </a:ln>
                <a:solidFill>
                  <a:schemeClr val="tx2"/>
                </a:solidFill>
                <a:effectLst/>
                <a:uLnTx/>
                <a:uFillTx/>
                <a:latin typeface="+mj-lt"/>
                <a:ea typeface="+mj-ea"/>
                <a:cs typeface="+mj-cs"/>
              </a:rPr>
              <a:t> Price</a:t>
            </a:r>
            <a:endParaRPr kumimoji="0" lang="en-US" sz="3600" b="1" i="1" u="sng"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8503341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3" y="274638"/>
            <a:ext cx="8229600" cy="1143000"/>
          </a:xfrm>
        </p:spPr>
        <p:txBody>
          <a:bodyPr/>
          <a:lstStyle/>
          <a:p>
            <a:pPr algn="l"/>
            <a:r>
              <a:rPr lang="en-US" sz="3600" b="1" i="1" dirty="0">
                <a:solidFill>
                  <a:schemeClr val="tx2"/>
                </a:solidFill>
              </a:rPr>
              <a:t>Financial</a:t>
            </a:r>
            <a:r>
              <a:rPr lang="en-US" dirty="0" smtClean="0"/>
              <a:t> </a:t>
            </a:r>
            <a:r>
              <a:rPr lang="en-US" sz="3600" b="1" i="1" dirty="0">
                <a:solidFill>
                  <a:schemeClr val="tx2"/>
                </a:solidFill>
              </a:rPr>
              <a:t>Strategy</a:t>
            </a:r>
          </a:p>
        </p:txBody>
      </p:sp>
      <p:sp>
        <p:nvSpPr>
          <p:cNvPr id="3" name="Content Placeholder 2"/>
          <p:cNvSpPr>
            <a:spLocks noGrp="1"/>
          </p:cNvSpPr>
          <p:nvPr>
            <p:ph idx="1"/>
          </p:nvPr>
        </p:nvSpPr>
        <p:spPr>
          <a:xfrm>
            <a:off x="228600" y="1600200"/>
            <a:ext cx="8686800" cy="4525963"/>
          </a:xfrm>
        </p:spPr>
        <p:txBody>
          <a:bodyPr>
            <a:normAutofit fontScale="92500" lnSpcReduction="20000"/>
          </a:bodyPr>
          <a:lstStyle/>
          <a:p>
            <a:pPr marL="514350" indent="-514350">
              <a:buFont typeface="+mj-lt"/>
              <a:buAutoNum type="arabicPeriod"/>
            </a:pPr>
            <a:r>
              <a:rPr lang="en-CA" dirty="0" smtClean="0"/>
              <a:t>A</a:t>
            </a:r>
            <a:r>
              <a:rPr dirty="0" smtClean="0"/>
              <a:t>im to maintain a strong balance sheet with relatively low debt levels when not funding growth project</a:t>
            </a:r>
            <a:endParaRPr lang="en-CA" dirty="0" smtClean="0"/>
          </a:p>
          <a:p>
            <a:pPr marL="514350" indent="-514350">
              <a:buNone/>
            </a:pPr>
            <a:endParaRPr lang="en-CA" dirty="0" smtClean="0"/>
          </a:p>
          <a:p>
            <a:pPr marL="514350" indent="-514350">
              <a:buFont typeface="+mj-lt"/>
              <a:buAutoNum type="arabicPeriod"/>
            </a:pPr>
            <a:r>
              <a:rPr lang="en-CA" dirty="0"/>
              <a:t>D</a:t>
            </a:r>
            <a:r>
              <a:rPr dirty="0" smtClean="0"/>
              <a:t>irect the cash </a:t>
            </a:r>
            <a:r>
              <a:rPr lang="en-CA" dirty="0" smtClean="0"/>
              <a:t>the corporation</a:t>
            </a:r>
            <a:r>
              <a:rPr dirty="0" smtClean="0"/>
              <a:t> generate to fund growth opportunities</a:t>
            </a:r>
            <a:r>
              <a:rPr lang="en-CA" dirty="0"/>
              <a:t>.</a:t>
            </a:r>
            <a:r>
              <a:rPr dirty="0" smtClean="0"/>
              <a:t> </a:t>
            </a:r>
            <a:endParaRPr lang="en-CA" dirty="0" smtClean="0"/>
          </a:p>
          <a:p>
            <a:pPr marL="1314450" lvl="2" indent="-514350"/>
            <a:r>
              <a:rPr lang="en-CA" dirty="0" smtClean="0"/>
              <a:t>However,</a:t>
            </a:r>
            <a:r>
              <a:rPr dirty="0" smtClean="0"/>
              <a:t> during periods of lower investment, </a:t>
            </a:r>
            <a:r>
              <a:rPr lang="en-CA" dirty="0" smtClean="0"/>
              <a:t>the corporation </a:t>
            </a:r>
            <a:r>
              <a:rPr dirty="0" smtClean="0"/>
              <a:t>return that cash to investors.</a:t>
            </a:r>
            <a:endParaRPr lang="en-CA" dirty="0" smtClean="0"/>
          </a:p>
          <a:p>
            <a:pPr marL="1314450" lvl="2" indent="-514350">
              <a:buNone/>
            </a:pPr>
            <a:endParaRPr lang="en-CA" dirty="0" smtClean="0"/>
          </a:p>
          <a:p>
            <a:pPr marL="514350" indent="-514350">
              <a:buNone/>
            </a:pPr>
            <a:r>
              <a:rPr sz="2595" dirty="0" smtClean="0"/>
              <a:t>This strategy has underpinned </a:t>
            </a:r>
            <a:r>
              <a:rPr lang="en-US" sz="2595" dirty="0" smtClean="0"/>
              <a:t>the</a:t>
            </a:r>
            <a:r>
              <a:rPr sz="2595" dirty="0" smtClean="0"/>
              <a:t> ability to deliver</a:t>
            </a:r>
            <a:r>
              <a:rPr lang="en-CA" sz="2595" dirty="0" smtClean="0"/>
              <a:t> </a:t>
            </a:r>
            <a:r>
              <a:rPr sz="2595" dirty="0" smtClean="0"/>
              <a:t>strong</a:t>
            </a:r>
            <a:r>
              <a:rPr lang="en-CA" sz="2595" dirty="0"/>
              <a:t> </a:t>
            </a:r>
            <a:r>
              <a:rPr sz="2595" dirty="0" smtClean="0"/>
              <a:t>returns to </a:t>
            </a:r>
            <a:endParaRPr lang="en-CA" sz="2595" dirty="0" smtClean="0"/>
          </a:p>
          <a:p>
            <a:pPr marL="514350" indent="-514350">
              <a:buNone/>
            </a:pPr>
            <a:r>
              <a:rPr sz="2595" dirty="0" smtClean="0"/>
              <a:t>investors, averaging 25% annual total return since</a:t>
            </a:r>
            <a:r>
              <a:rPr lang="en-CA" sz="2595" dirty="0"/>
              <a:t> </a:t>
            </a:r>
            <a:r>
              <a:rPr sz="2595" dirty="0" smtClean="0"/>
              <a:t>1995.  </a:t>
            </a:r>
            <a:endParaRPr lang="en-CA" sz="2595" dirty="0" smtClean="0"/>
          </a:p>
          <a:p>
            <a:pPr marL="514350" indent="-514350">
              <a:buFont typeface="+mj-lt"/>
              <a:buAutoNum type="arabicPeriod"/>
            </a:pPr>
            <a:endParaRPr lang="en-US" dirty="0"/>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cxnSp>
        <p:nvCxnSpPr>
          <p:cNvPr id="5" name="Straight Connector 4"/>
          <p:cNvCxnSpPr/>
          <p:nvPr/>
        </p:nvCxnSpPr>
        <p:spPr>
          <a:xfrm flipH="1">
            <a:off x="3" y="1158394"/>
            <a:ext cx="40470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7865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09550" y="381000"/>
            <a:ext cx="8724900" cy="6096000"/>
          </a:xfrm>
          <a:prstGeom prst="rect">
            <a:avLst/>
          </a:prstGeom>
        </p:spPr>
      </p:pic>
      <p:cxnSp>
        <p:nvCxnSpPr>
          <p:cNvPr id="8" name="Straight Connector 7"/>
          <p:cNvCxnSpPr/>
          <p:nvPr/>
        </p:nvCxnSpPr>
        <p:spPr>
          <a:xfrm flipV="1">
            <a:off x="415335" y="1814379"/>
            <a:ext cx="8491205" cy="139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14230" y="2022607"/>
            <a:ext cx="8491205" cy="139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304242" y="1925472"/>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8793548" y="1924678"/>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328912" y="4815080"/>
            <a:ext cx="8491205" cy="139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55717" y="5009351"/>
            <a:ext cx="8491205" cy="139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8708230" y="4925380"/>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244935" y="4925379"/>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341762" y="5218706"/>
            <a:ext cx="8491205" cy="139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340657" y="5399020"/>
            <a:ext cx="8491205" cy="1395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271740" y="5329005"/>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8721080" y="5315049"/>
            <a:ext cx="222186"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9227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6700" y="19050"/>
            <a:ext cx="8610600" cy="6819900"/>
          </a:xfrm>
          <a:prstGeom prst="rect">
            <a:avLst/>
          </a:prstGeom>
        </p:spPr>
      </p:pic>
      <p:cxnSp>
        <p:nvCxnSpPr>
          <p:cNvPr id="5" name="Straight Connector 4"/>
          <p:cNvCxnSpPr/>
          <p:nvPr/>
        </p:nvCxnSpPr>
        <p:spPr>
          <a:xfrm rot="5400000">
            <a:off x="8767001" y="947702"/>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5400000">
            <a:off x="184311" y="961096"/>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66700" y="1072983"/>
            <a:ext cx="86121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07460" y="862501"/>
            <a:ext cx="86121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1640" y="3291019"/>
            <a:ext cx="86121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4490" y="3499247"/>
            <a:ext cx="86121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64490" y="4841406"/>
            <a:ext cx="86121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07460" y="4673925"/>
            <a:ext cx="86121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8768589" y="3400754"/>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168768" y="3402342"/>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197161" y="4729519"/>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8753529" y="4772415"/>
            <a:ext cx="222186"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85667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6300" y="-19891"/>
            <a:ext cx="7583603" cy="6877891"/>
          </a:xfrm>
          <a:prstGeom prst="rect">
            <a:avLst/>
          </a:prstGeom>
        </p:spPr>
      </p:pic>
      <p:cxnSp>
        <p:nvCxnSpPr>
          <p:cNvPr id="4" name="Straight Connector 3"/>
          <p:cNvCxnSpPr/>
          <p:nvPr/>
        </p:nvCxnSpPr>
        <p:spPr>
          <a:xfrm rot="5400000">
            <a:off x="601405" y="1836112"/>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5400000">
            <a:off x="8209604" y="1835548"/>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36300" y="1725249"/>
            <a:ext cx="758519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77060" y="1933477"/>
            <a:ext cx="758519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49150" y="3320119"/>
            <a:ext cx="758519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11704" y="3503145"/>
            <a:ext cx="758519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26001" y="3432006"/>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8185008" y="3430418"/>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627589" y="5330121"/>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8183420" y="5329558"/>
            <a:ext cx="222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08528" y="5217671"/>
            <a:ext cx="758519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49288" y="5411942"/>
            <a:ext cx="7585191"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9753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nsitivity analysis.png"/>
          <p:cNvPicPr>
            <a:picLocks noGrp="1" noChangeAspect="1"/>
          </p:cNvPicPr>
          <p:nvPr>
            <p:ph idx="1"/>
          </p:nvPr>
        </p:nvPicPr>
        <p:blipFill>
          <a:blip r:embed="rId2"/>
          <a:stretch>
            <a:fillRect/>
          </a:stretch>
        </p:blipFill>
        <p:spPr>
          <a:xfrm>
            <a:off x="457200" y="1417638"/>
            <a:ext cx="8282655" cy="4250531"/>
          </a:xfrm>
        </p:spPr>
      </p:pic>
      <p:pic>
        <p:nvPicPr>
          <p:cNvPr id="3" name="Picture 2"/>
          <p:cNvPicPr>
            <a:picLocks noChangeAspect="1"/>
          </p:cNvPicPr>
          <p:nvPr/>
        </p:nvPicPr>
        <p:blipFill>
          <a:blip r:embed="rId3"/>
          <a:stretch>
            <a:fillRect/>
          </a:stretch>
        </p:blipFill>
        <p:spPr>
          <a:xfrm>
            <a:off x="7508994" y="6072484"/>
            <a:ext cx="1608530" cy="783576"/>
          </a:xfrm>
          <a:prstGeom prst="rect">
            <a:avLst/>
          </a:prstGeom>
        </p:spPr>
      </p:pic>
      <p:sp>
        <p:nvSpPr>
          <p:cNvPr id="2" name="TextBox 1"/>
          <p:cNvSpPr txBox="1"/>
          <p:nvPr/>
        </p:nvSpPr>
        <p:spPr>
          <a:xfrm>
            <a:off x="0" y="558800"/>
            <a:ext cx="3934365" cy="646331"/>
          </a:xfrm>
          <a:prstGeom prst="rect">
            <a:avLst/>
          </a:prstGeom>
          <a:noFill/>
        </p:spPr>
        <p:txBody>
          <a:bodyPr wrap="none" rtlCol="0">
            <a:spAutoFit/>
          </a:bodyPr>
          <a:lstStyle/>
          <a:p>
            <a:r>
              <a:rPr lang="en-US" sz="3600" b="1" i="1" dirty="0">
                <a:solidFill>
                  <a:schemeClr val="tx2"/>
                </a:solidFill>
                <a:latin typeface="+mj-lt"/>
                <a:ea typeface="+mj-ea"/>
                <a:cs typeface="+mj-cs"/>
              </a:rPr>
              <a:t>Sen</a:t>
            </a:r>
            <a:r>
              <a:rPr lang="en-US" sz="3600" b="1" i="1" dirty="0" smtClean="0">
                <a:solidFill>
                  <a:schemeClr val="tx2"/>
                </a:solidFill>
                <a:latin typeface="+mj-lt"/>
                <a:ea typeface="+mj-ea"/>
                <a:cs typeface="+mj-cs"/>
              </a:rPr>
              <a:t>sitivity Analysis</a:t>
            </a:r>
            <a:endParaRPr lang="en-US" sz="3600" b="1" i="1" dirty="0">
              <a:solidFill>
                <a:schemeClr val="tx2"/>
              </a:solidFill>
              <a:latin typeface="+mj-lt"/>
              <a:ea typeface="+mj-ea"/>
              <a:cs typeface="+mj-cs"/>
            </a:endParaRPr>
          </a:p>
        </p:txBody>
      </p:sp>
      <p:cxnSp>
        <p:nvCxnSpPr>
          <p:cNvPr id="5" name="Straight Connector 4"/>
          <p:cNvCxnSpPr/>
          <p:nvPr/>
        </p:nvCxnSpPr>
        <p:spPr>
          <a:xfrm flipH="1">
            <a:off x="3" y="1192260"/>
            <a:ext cx="36406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19754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lang="en-US" sz="3600" b="1" i="1" dirty="0" smtClean="0">
                <a:solidFill>
                  <a:schemeClr val="tx2"/>
                </a:solidFill>
              </a:rPr>
              <a:t>Risk Management Philosophy</a:t>
            </a:r>
            <a:endParaRPr lang="en-US" sz="3600" b="1" i="1" dirty="0">
              <a:solidFill>
                <a:schemeClr val="tx2"/>
              </a:solidFill>
            </a:endParaRPr>
          </a:p>
        </p:txBody>
      </p:sp>
      <p:sp>
        <p:nvSpPr>
          <p:cNvPr id="3" name="Content Placeholder 2"/>
          <p:cNvSpPr>
            <a:spLocks noGrp="1"/>
          </p:cNvSpPr>
          <p:nvPr>
            <p:ph idx="1"/>
          </p:nvPr>
        </p:nvSpPr>
        <p:spPr>
          <a:xfrm>
            <a:off x="152400" y="1600201"/>
            <a:ext cx="8686800" cy="3962400"/>
          </a:xfrm>
        </p:spPr>
        <p:txBody>
          <a:bodyPr>
            <a:normAutofit fontScale="77500" lnSpcReduction="20000"/>
          </a:bodyPr>
          <a:lstStyle/>
          <a:p>
            <a:pPr>
              <a:buNone/>
            </a:pPr>
            <a:r>
              <a:rPr lang="en-US" b="1" dirty="0" smtClean="0"/>
              <a:t>	“</a:t>
            </a:r>
            <a:r>
              <a:rPr lang="en-US" dirty="0" smtClean="0">
                <a:latin typeface="Times"/>
                <a:cs typeface="Times"/>
              </a:rPr>
              <a:t>Canadian Oil Sands prefers to remain </a:t>
            </a:r>
            <a:r>
              <a:rPr lang="en-US" dirty="0" smtClean="0">
                <a:solidFill>
                  <a:srgbClr val="FF0000"/>
                </a:solidFill>
                <a:latin typeface="Times"/>
                <a:cs typeface="Times"/>
              </a:rPr>
              <a:t>un-hedged </a:t>
            </a:r>
            <a:r>
              <a:rPr lang="en-US" dirty="0" smtClean="0">
                <a:latin typeface="Times"/>
                <a:cs typeface="Times"/>
              </a:rPr>
              <a:t>on crude oil prices; however, during</a:t>
            </a:r>
            <a:r>
              <a:rPr lang="zh-CN" altLang="en-US" dirty="0" smtClean="0">
                <a:latin typeface="Times"/>
                <a:cs typeface="Times"/>
              </a:rPr>
              <a:t> </a:t>
            </a:r>
            <a:r>
              <a:rPr lang="en-US" dirty="0" smtClean="0">
                <a:latin typeface="Times"/>
                <a:cs typeface="Times"/>
              </a:rPr>
              <a:t>periods of significant capital spending and financing requirements, management has in the</a:t>
            </a:r>
            <a:r>
              <a:rPr lang="zh-CN" altLang="en-US" dirty="0" smtClean="0">
                <a:latin typeface="Times"/>
                <a:cs typeface="Times"/>
              </a:rPr>
              <a:t> </a:t>
            </a:r>
            <a:r>
              <a:rPr lang="en-US" dirty="0" smtClean="0">
                <a:latin typeface="Times"/>
                <a:cs typeface="Times"/>
              </a:rPr>
              <a:t>past, and may again, hedge prices and exchange rates to reduce revenue and cash flo</a:t>
            </a:r>
            <a:r>
              <a:rPr lang="en-US" altLang="zh-CN" dirty="0" smtClean="0">
                <a:latin typeface="Times"/>
                <a:cs typeface="Times"/>
              </a:rPr>
              <a:t>w </a:t>
            </a:r>
            <a:r>
              <a:rPr lang="en-US" dirty="0" smtClean="0">
                <a:latin typeface="Times"/>
                <a:cs typeface="Times"/>
              </a:rPr>
              <a:t>volatility to the Corporation. Canadian Oil Sands did not have any crude oil price hedges in place for 2010 or 2009. Instead, </a:t>
            </a:r>
            <a:r>
              <a:rPr lang="en-US" dirty="0" smtClean="0">
                <a:solidFill>
                  <a:srgbClr val="FF0000"/>
                </a:solidFill>
                <a:latin typeface="Times"/>
                <a:cs typeface="Times"/>
              </a:rPr>
              <a:t>a strong balance sheet was used to mitigate the risk around crude oil price movements</a:t>
            </a:r>
            <a:r>
              <a:rPr lang="en-US" dirty="0" smtClean="0">
                <a:latin typeface="Times"/>
                <a:cs typeface="Times"/>
              </a:rPr>
              <a:t>. As at February 23, 2011, and based on current expectations, the Corporation remains un-hedged on its crude</a:t>
            </a:r>
            <a:r>
              <a:rPr lang="en-US" b="1" dirty="0" smtClean="0"/>
              <a:t> </a:t>
            </a:r>
            <a:r>
              <a:rPr lang="en-US" dirty="0">
                <a:latin typeface="Times"/>
                <a:cs typeface="Times"/>
              </a:rPr>
              <a:t>oil price exposure.</a:t>
            </a:r>
            <a:r>
              <a:rPr lang="en-US" dirty="0" smtClean="0">
                <a:latin typeface="Times"/>
                <a:cs typeface="Times"/>
              </a:rPr>
              <a:t>”</a:t>
            </a:r>
            <a:endParaRPr lang="en-US" sz="3000" dirty="0" smtClean="0">
              <a:latin typeface="Times"/>
              <a:cs typeface="Times"/>
            </a:endParaRPr>
          </a:p>
          <a:p>
            <a:pPr>
              <a:buNone/>
            </a:pPr>
            <a:r>
              <a:rPr lang="en-US" sz="3000" b="1" dirty="0" smtClean="0"/>
              <a:t>							-- </a:t>
            </a:r>
            <a:r>
              <a:rPr lang="en-US" sz="3000" dirty="0" smtClean="0">
                <a:latin typeface="Times"/>
                <a:cs typeface="Times"/>
              </a:rPr>
              <a:t>Canadian Oil Sands, Annual Report (2010)</a:t>
            </a:r>
            <a:endParaRPr lang="en-US" sz="3000" dirty="0">
              <a:latin typeface="Times"/>
              <a:cs typeface="Times"/>
            </a:endParaRPr>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cxnSp>
        <p:nvCxnSpPr>
          <p:cNvPr id="5" name="Straight Connector 4"/>
          <p:cNvCxnSpPr/>
          <p:nvPr/>
        </p:nvCxnSpPr>
        <p:spPr>
          <a:xfrm rot="10800000">
            <a:off x="4" y="1226126"/>
            <a:ext cx="5819222"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01503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b="1" dirty="0" smtClean="0"/>
              <a:t>	</a:t>
            </a:r>
            <a:r>
              <a:rPr lang="en-US" dirty="0" smtClean="0">
                <a:latin typeface="Times"/>
                <a:cs typeface="Times"/>
              </a:rPr>
              <a:t>“There are a number of risks that could impact Canadian Oil Sands’ net income and cash from operating activities and, therefore, the dividends ultimately paid to Shareholders. Cash from operating activities is highly sensitive to a number of factors including: </a:t>
            </a:r>
            <a:r>
              <a:rPr lang="en-US" dirty="0" err="1" smtClean="0">
                <a:solidFill>
                  <a:srgbClr val="FF0000"/>
                </a:solidFill>
                <a:latin typeface="Times"/>
                <a:cs typeface="Times"/>
              </a:rPr>
              <a:t>Syncrude</a:t>
            </a:r>
            <a:r>
              <a:rPr lang="en-US" dirty="0" smtClean="0">
                <a:solidFill>
                  <a:srgbClr val="FF0000"/>
                </a:solidFill>
                <a:latin typeface="Times"/>
                <a:cs typeface="Times"/>
              </a:rPr>
              <a:t> production; sales volumes; oil and natural gas prices; price differentials; foreign currency exchange rates; operating, administrative, and financing expenses; non-production costs; Crown royalties; and regulatory and environmental risks</a:t>
            </a:r>
            <a:r>
              <a:rPr lang="en-US" dirty="0" smtClean="0">
                <a:latin typeface="Times"/>
                <a:cs typeface="Times"/>
              </a:rPr>
              <a:t>. Dividends may also be impacted by Canadian Oil Sands’ financing requirements for capital expenditures.”</a:t>
            </a:r>
          </a:p>
          <a:p>
            <a:pPr>
              <a:buNone/>
            </a:pPr>
            <a:r>
              <a:rPr lang="en-US" b="1" dirty="0" smtClean="0"/>
              <a:t>											--</a:t>
            </a:r>
            <a:r>
              <a:rPr lang="en-US" dirty="0" smtClean="0"/>
              <a:t>COS Annual Report</a:t>
            </a:r>
            <a:endParaRPr lang="en-US" dirty="0"/>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sp>
        <p:nvSpPr>
          <p:cNvPr id="5" name="Title 1"/>
          <p:cNvSpPr>
            <a:spLocks noGrp="1"/>
          </p:cNvSpPr>
          <p:nvPr>
            <p:ph type="title"/>
          </p:nvPr>
        </p:nvSpPr>
        <p:spPr>
          <a:xfrm>
            <a:off x="0" y="274638"/>
            <a:ext cx="8686800" cy="1143000"/>
          </a:xfrm>
        </p:spPr>
        <p:txBody>
          <a:bodyPr/>
          <a:lstStyle/>
          <a:p>
            <a:pPr algn="l"/>
            <a:r>
              <a:rPr lang="en-US" sz="3600" b="1" i="1" dirty="0" smtClean="0">
                <a:solidFill>
                  <a:schemeClr val="tx2"/>
                </a:solidFill>
              </a:rPr>
              <a:t>Risk Management Philosophy</a:t>
            </a:r>
            <a:endParaRPr lang="en-US" sz="3600" b="1" i="1" dirty="0">
              <a:solidFill>
                <a:schemeClr val="tx2"/>
              </a:solidFill>
            </a:endParaRPr>
          </a:p>
        </p:txBody>
      </p:sp>
      <p:cxnSp>
        <p:nvCxnSpPr>
          <p:cNvPr id="6" name="Straight Connector 5"/>
          <p:cNvCxnSpPr/>
          <p:nvPr/>
        </p:nvCxnSpPr>
        <p:spPr>
          <a:xfrm rot="10800000">
            <a:off x="4" y="1226126"/>
            <a:ext cx="5819222"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64374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n-US" dirty="0" smtClean="0"/>
              <a:t>	Purchased natural gas is a significant component of the bitumen production and upgrading processes. Increases in natural gas prices, therefore, introduce the risk of higher operating costs. Similar to crude oil prices, monthly average AECO natural gas prices have experienced significant movements over the last three years, ranging from a high of $11.15 per GJ to a low of $1.92 per GJ. To the extent crude oil and natural gas prices move together, the risk of natural gas price increases is mitigated, as the Corporation is significantly more levered to oil price increases. The main risk involves a de-linking of crude oil and natural gas price movements. The Corporation has previously used hedge positions to mitigate natural gas price risk and will continue to assess this strategy as a means to manage short-term operating costs</a:t>
            </a:r>
            <a:r>
              <a:rPr lang="en-US" dirty="0" smtClean="0">
                <a:solidFill>
                  <a:srgbClr val="FF0000"/>
                </a:solidFill>
              </a:rPr>
              <a:t>. No natural gas price hedges were utilized in 2010 or 2009 and as at February 23, 2011, there were no natural gas price hedges in place</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sp>
        <p:nvSpPr>
          <p:cNvPr id="5" name="Title 1"/>
          <p:cNvSpPr>
            <a:spLocks noGrp="1"/>
          </p:cNvSpPr>
          <p:nvPr>
            <p:ph type="title"/>
          </p:nvPr>
        </p:nvSpPr>
        <p:spPr>
          <a:xfrm>
            <a:off x="0" y="274638"/>
            <a:ext cx="8686800" cy="1143000"/>
          </a:xfrm>
        </p:spPr>
        <p:txBody>
          <a:bodyPr/>
          <a:lstStyle/>
          <a:p>
            <a:pPr algn="l"/>
            <a:r>
              <a:rPr lang="en-US" sz="3600" b="1" i="1" dirty="0" smtClean="0">
                <a:solidFill>
                  <a:schemeClr val="tx2"/>
                </a:solidFill>
              </a:rPr>
              <a:t>Risk Management Philosophy</a:t>
            </a:r>
            <a:endParaRPr lang="en-US" sz="3600" b="1" i="1" dirty="0">
              <a:solidFill>
                <a:schemeClr val="tx2"/>
              </a:solidFill>
            </a:endParaRPr>
          </a:p>
        </p:txBody>
      </p:sp>
      <p:cxnSp>
        <p:nvCxnSpPr>
          <p:cNvPr id="6" name="Straight Connector 5"/>
          <p:cNvCxnSpPr/>
          <p:nvPr/>
        </p:nvCxnSpPr>
        <p:spPr>
          <a:xfrm rot="10800000">
            <a:off x="4" y="1226126"/>
            <a:ext cx="5819222"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08672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smtClean="0"/>
              <a:t>	In the past, the Corporation has hedged foreign currency exchange rates by entering into fixed rate currency contracts. </a:t>
            </a:r>
            <a:r>
              <a:rPr lang="en-US" dirty="0" smtClean="0">
                <a:solidFill>
                  <a:srgbClr val="FF0000"/>
                </a:solidFill>
              </a:rPr>
              <a:t>The Corporation did not have any foreign currency hedges in place during the first nine months of 2011 or 2010, and does not currently intend to enter into any new currency hedge positions.</a:t>
            </a:r>
            <a:r>
              <a:rPr lang="en-US" dirty="0" smtClean="0"/>
              <a:t> The Corporation may, however, hedge foreign currency exchange rates in the future, depending on the business environment and growth opportunities.</a:t>
            </a:r>
            <a:endParaRPr lang="en-US" dirty="0"/>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sp>
        <p:nvSpPr>
          <p:cNvPr id="5" name="Title 1"/>
          <p:cNvSpPr txBox="1">
            <a:spLocks/>
          </p:cNvSpPr>
          <p:nvPr/>
        </p:nvSpPr>
        <p:spPr>
          <a:xfrm>
            <a:off x="0" y="274638"/>
            <a:ext cx="868680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smtClean="0">
                <a:ln>
                  <a:noFill/>
                </a:ln>
                <a:solidFill>
                  <a:schemeClr val="tx2"/>
                </a:solidFill>
                <a:effectLst/>
                <a:uLnTx/>
                <a:uFillTx/>
                <a:latin typeface="+mj-lt"/>
                <a:ea typeface="+mj-ea"/>
                <a:cs typeface="+mj-cs"/>
              </a:rPr>
              <a:t>Risk Management Philosophy</a:t>
            </a:r>
            <a:endParaRPr kumimoji="0" lang="en-US" sz="3600" b="1" i="1" u="none" strike="noStrike" kern="1200" cap="none" spc="0" normalizeH="0" baseline="0" noProof="0" dirty="0">
              <a:ln>
                <a:noFill/>
              </a:ln>
              <a:solidFill>
                <a:schemeClr val="tx2"/>
              </a:solidFill>
              <a:effectLst/>
              <a:uLnTx/>
              <a:uFillTx/>
              <a:latin typeface="+mj-lt"/>
              <a:ea typeface="+mj-ea"/>
              <a:cs typeface="+mj-cs"/>
            </a:endParaRPr>
          </a:p>
        </p:txBody>
      </p:sp>
      <p:cxnSp>
        <p:nvCxnSpPr>
          <p:cNvPr id="6" name="Straight Connector 5"/>
          <p:cNvCxnSpPr/>
          <p:nvPr/>
        </p:nvCxnSpPr>
        <p:spPr>
          <a:xfrm rot="10800000">
            <a:off x="4" y="1226126"/>
            <a:ext cx="5819222"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31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99000">
              <a:schemeClr val="bg1"/>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885" y="1469797"/>
            <a:ext cx="4223385" cy="3634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269" name="Text Box 5"/>
          <p:cNvSpPr txBox="1">
            <a:spLocks noChangeArrowheads="1"/>
          </p:cNvSpPr>
          <p:nvPr/>
        </p:nvSpPr>
        <p:spPr bwMode="auto">
          <a:xfrm>
            <a:off x="4771703" y="1562768"/>
            <a:ext cx="4263390" cy="386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 typeface="Wingdings" charset="2"/>
              <a:buChar char="Ø"/>
            </a:pPr>
            <a:r>
              <a:rPr lang="en-US" dirty="0">
                <a:latin typeface="Times"/>
                <a:ea typeface="+mn-ea"/>
                <a:cs typeface="Times"/>
              </a:rPr>
              <a:t>Gas is the fuel of choice for residential and commercial customers in both Canada and the </a:t>
            </a:r>
            <a:r>
              <a:rPr lang="en-US" dirty="0" smtClean="0">
                <a:latin typeface="Times"/>
                <a:ea typeface="+mn-ea"/>
                <a:cs typeface="Times"/>
              </a:rPr>
              <a:t>US</a:t>
            </a:r>
          </a:p>
          <a:p>
            <a:pPr lvl="1">
              <a:lnSpc>
                <a:spcPct val="95000"/>
              </a:lnSpc>
              <a:buClr>
                <a:srgbClr val="000000"/>
              </a:buClr>
              <a:buSzPct val="100000"/>
              <a:buFont typeface="Wingdings" charset="2"/>
              <a:buChar char="Ø"/>
            </a:pPr>
            <a:endParaRPr lang="en-US" dirty="0" smtClean="0">
              <a:latin typeface="Times"/>
              <a:ea typeface="+mn-ea"/>
              <a:cs typeface="Times"/>
            </a:endParaRPr>
          </a:p>
          <a:p>
            <a:pPr lvl="1">
              <a:lnSpc>
                <a:spcPct val="95000"/>
              </a:lnSpc>
              <a:buClr>
                <a:srgbClr val="000000"/>
              </a:buClr>
              <a:buSzPct val="100000"/>
              <a:buFont typeface="Wingdings" charset="2"/>
              <a:buChar char="Ø"/>
            </a:pPr>
            <a:r>
              <a:rPr lang="en-US" dirty="0" smtClean="0">
                <a:latin typeface="Times"/>
                <a:ea typeface="+mn-ea"/>
                <a:cs typeface="Times"/>
              </a:rPr>
              <a:t>Demand </a:t>
            </a:r>
            <a:r>
              <a:rPr lang="en-US" dirty="0">
                <a:latin typeface="Times"/>
                <a:ea typeface="+mn-ea"/>
                <a:cs typeface="Times"/>
              </a:rPr>
              <a:t>from residential and commercial customers is forecast to be relatively flat, largely due to the continued replacement of older gas systems with </a:t>
            </a:r>
            <a:r>
              <a:rPr lang="en-US" dirty="0" smtClean="0">
                <a:latin typeface="Times"/>
                <a:ea typeface="+mn-ea"/>
                <a:cs typeface="Times"/>
              </a:rPr>
              <a:t>newer ones</a:t>
            </a:r>
          </a:p>
        </p:txBody>
      </p:sp>
      <p:sp>
        <p:nvSpPr>
          <p:cNvPr id="11270" name="Text Box 6"/>
          <p:cNvSpPr txBox="1">
            <a:spLocks noChangeArrowheads="1"/>
          </p:cNvSpPr>
          <p:nvPr/>
        </p:nvSpPr>
        <p:spPr bwMode="auto">
          <a:xfrm>
            <a:off x="222885" y="5648946"/>
            <a:ext cx="8756809" cy="105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 typeface="Wingdings" charset="2"/>
              <a:buChar char="Ø"/>
            </a:pPr>
            <a:r>
              <a:rPr lang="en-US" dirty="0">
                <a:latin typeface="Times"/>
                <a:ea typeface="+mn-ea"/>
                <a:cs typeface="Times"/>
              </a:rPr>
              <a:t>Rise in drilling costs and the weakness of North American gas prices undermine investment and output growth trend of Canadian gas production</a:t>
            </a:r>
          </a:p>
        </p:txBody>
      </p:sp>
      <p:sp>
        <p:nvSpPr>
          <p:cNvPr id="2" name="TextBox 1"/>
          <p:cNvSpPr txBox="1"/>
          <p:nvPr/>
        </p:nvSpPr>
        <p:spPr>
          <a:xfrm>
            <a:off x="66321" y="389467"/>
            <a:ext cx="5522022" cy="538609"/>
          </a:xfrm>
          <a:prstGeom prst="rect">
            <a:avLst/>
          </a:prstGeom>
          <a:noFill/>
        </p:spPr>
        <p:txBody>
          <a:bodyPr wrap="square" rtlCol="0">
            <a:spAutoFit/>
          </a:bodyPr>
          <a:lstStyle/>
          <a:p>
            <a:r>
              <a:rPr lang="en-US" sz="2900" b="1" i="1" dirty="0">
                <a:solidFill>
                  <a:schemeClr val="tx2"/>
                </a:solidFill>
                <a:latin typeface="+mj-lt"/>
                <a:ea typeface="+mj-ea"/>
                <a:cs typeface="+mj-cs"/>
              </a:rPr>
              <a:t>Gas Production &amp; Consumption</a:t>
            </a:r>
          </a:p>
        </p:txBody>
      </p:sp>
      <p:cxnSp>
        <p:nvCxnSpPr>
          <p:cNvPr id="6" name="Straight Connector 5"/>
          <p:cNvCxnSpPr/>
          <p:nvPr/>
        </p:nvCxnSpPr>
        <p:spPr>
          <a:xfrm flipH="1">
            <a:off x="0" y="946232"/>
            <a:ext cx="504496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5495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en-US" dirty="0" smtClean="0"/>
              <a:t>	Our revenue exposure [to changes in the US to Canadian dollar exchange rate] is </a:t>
            </a:r>
            <a:r>
              <a:rPr lang="en-US" dirty="0" smtClean="0">
                <a:solidFill>
                  <a:srgbClr val="FF0000"/>
                </a:solidFill>
              </a:rPr>
              <a:t>partially offset by U.S. dollar obligations</a:t>
            </a:r>
            <a:r>
              <a:rPr lang="en-US" dirty="0" smtClean="0"/>
              <a:t>, such as interest costs on U.S. dollar denominated long-term debt (Senior Notes) and our share of </a:t>
            </a:r>
            <a:r>
              <a:rPr lang="en-US" dirty="0" err="1" smtClean="0"/>
              <a:t>Syncrude’s</a:t>
            </a:r>
            <a:r>
              <a:rPr lang="en-US" dirty="0" smtClean="0"/>
              <a:t> U.S. dollar vendor payments. In addition, when our U.S. dollar Senior Notes mature, we have exposure to U.S. dollar exchange rates on the principal repayment of the notes. This repayment of U.S. dollar debt acts as a partial economic hedge against the U.S. dollar denominated revenue payments we receive from our customers.</a:t>
            </a:r>
            <a:endParaRPr lang="en-US" dirty="0"/>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sp>
        <p:nvSpPr>
          <p:cNvPr id="5" name="Title 1"/>
          <p:cNvSpPr>
            <a:spLocks noGrp="1"/>
          </p:cNvSpPr>
          <p:nvPr>
            <p:ph type="title"/>
          </p:nvPr>
        </p:nvSpPr>
        <p:spPr>
          <a:xfrm>
            <a:off x="0" y="274638"/>
            <a:ext cx="8686800" cy="1143000"/>
          </a:xfrm>
        </p:spPr>
        <p:txBody>
          <a:bodyPr/>
          <a:lstStyle/>
          <a:p>
            <a:pPr algn="l"/>
            <a:r>
              <a:rPr lang="en-US" sz="3600" b="1" i="1" dirty="0" smtClean="0">
                <a:solidFill>
                  <a:schemeClr val="tx2"/>
                </a:solidFill>
              </a:rPr>
              <a:t>Risk Management Philosophy</a:t>
            </a:r>
            <a:endParaRPr lang="en-US" sz="3600" b="1" i="1" dirty="0">
              <a:solidFill>
                <a:schemeClr val="tx2"/>
              </a:solidFill>
            </a:endParaRPr>
          </a:p>
        </p:txBody>
      </p:sp>
      <p:cxnSp>
        <p:nvCxnSpPr>
          <p:cNvPr id="6" name="Straight Connector 5"/>
          <p:cNvCxnSpPr/>
          <p:nvPr/>
        </p:nvCxnSpPr>
        <p:spPr>
          <a:xfrm rot="10800000">
            <a:off x="4" y="1226126"/>
            <a:ext cx="5819222"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4438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smtClean="0"/>
              <a:t>	Canadian Oil Sands’ net income and cash flow from operations are impacted by U.S. and Canadian interest rate changes because our credit facilities and investments are exposed to floating interest rates. In addition, we are exposed to the refinancing of maturing long-term debt at prevailing interest rates. As at September 30, 2011, there were no amounts drawn on the credit facilities ... and the next long-term debt maturity is in August 2013. </a:t>
            </a:r>
            <a:r>
              <a:rPr lang="en-US" dirty="0" smtClean="0">
                <a:solidFill>
                  <a:srgbClr val="FF0000"/>
                </a:solidFill>
              </a:rPr>
              <a:t>The Corporation did not have a significant exposure to interest rate risk based on the amount of floating rate debt or investments outstanding during the quarter</a:t>
            </a:r>
            <a:r>
              <a:rPr lang="en-US" dirty="0" smtClean="0"/>
              <a:t>.</a:t>
            </a:r>
            <a:endParaRPr lang="en-US" dirty="0"/>
          </a:p>
        </p:txBody>
      </p:sp>
      <p:pic>
        <p:nvPicPr>
          <p:cNvPr id="4" name="Picture 3"/>
          <p:cNvPicPr>
            <a:picLocks noChangeAspect="1"/>
          </p:cNvPicPr>
          <p:nvPr/>
        </p:nvPicPr>
        <p:blipFill>
          <a:blip r:embed="rId2"/>
          <a:stretch>
            <a:fillRect/>
          </a:stretch>
        </p:blipFill>
        <p:spPr>
          <a:xfrm>
            <a:off x="7508994" y="6044570"/>
            <a:ext cx="1608530" cy="783576"/>
          </a:xfrm>
          <a:prstGeom prst="rect">
            <a:avLst/>
          </a:prstGeom>
        </p:spPr>
      </p:pic>
      <p:sp>
        <p:nvSpPr>
          <p:cNvPr id="5" name="Title 1"/>
          <p:cNvSpPr>
            <a:spLocks noGrp="1"/>
          </p:cNvSpPr>
          <p:nvPr>
            <p:ph type="title"/>
          </p:nvPr>
        </p:nvSpPr>
        <p:spPr>
          <a:xfrm>
            <a:off x="0" y="274638"/>
            <a:ext cx="8686800" cy="1143000"/>
          </a:xfrm>
        </p:spPr>
        <p:txBody>
          <a:bodyPr/>
          <a:lstStyle/>
          <a:p>
            <a:pPr algn="l"/>
            <a:r>
              <a:rPr lang="en-US" sz="3600" b="1" i="1" dirty="0" smtClean="0">
                <a:solidFill>
                  <a:schemeClr val="tx2"/>
                </a:solidFill>
              </a:rPr>
              <a:t>Risk Management Philosophy</a:t>
            </a:r>
            <a:endParaRPr lang="en-US" sz="3600" b="1" i="1" dirty="0">
              <a:solidFill>
                <a:schemeClr val="tx2"/>
              </a:solidFill>
            </a:endParaRPr>
          </a:p>
        </p:txBody>
      </p:sp>
      <p:cxnSp>
        <p:nvCxnSpPr>
          <p:cNvPr id="6" name="Straight Connector 5"/>
          <p:cNvCxnSpPr/>
          <p:nvPr/>
        </p:nvCxnSpPr>
        <p:spPr>
          <a:xfrm rot="10800000">
            <a:off x="4" y="1226126"/>
            <a:ext cx="5819222"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0472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lang="en-US" sz="3600" b="1" i="1" dirty="0">
                <a:solidFill>
                  <a:schemeClr val="tx2"/>
                </a:solidFill>
              </a:rPr>
              <a:t>Financial</a:t>
            </a:r>
            <a:r>
              <a:rPr lang="en-US" dirty="0" smtClean="0"/>
              <a:t> </a:t>
            </a:r>
            <a:r>
              <a:rPr lang="en-US" sz="3600" b="1" i="1" dirty="0">
                <a:solidFill>
                  <a:schemeClr val="tx2"/>
                </a:solidFill>
              </a:rPr>
              <a:t>Risk</a:t>
            </a:r>
            <a:r>
              <a:rPr lang="en-US" dirty="0" smtClean="0"/>
              <a:t> </a:t>
            </a:r>
            <a:r>
              <a:rPr lang="en-US" sz="3600" b="1" i="1" dirty="0">
                <a:solidFill>
                  <a:schemeClr val="tx2"/>
                </a:solidFill>
              </a:rPr>
              <a:t>Factors</a:t>
            </a:r>
          </a:p>
        </p:txBody>
      </p:sp>
      <p:sp>
        <p:nvSpPr>
          <p:cNvPr id="3" name="Content Placeholder 2"/>
          <p:cNvSpPr>
            <a:spLocks noGrp="1"/>
          </p:cNvSpPr>
          <p:nvPr>
            <p:ph idx="1"/>
          </p:nvPr>
        </p:nvSpPr>
        <p:spPr>
          <a:xfrm>
            <a:off x="135467" y="1600200"/>
            <a:ext cx="8551333" cy="4525963"/>
          </a:xfrm>
        </p:spPr>
        <p:txBody>
          <a:bodyPr>
            <a:normAutofit fontScale="70000" lnSpcReduction="20000"/>
          </a:bodyPr>
          <a:lstStyle/>
          <a:p>
            <a:r>
              <a:rPr lang="en-CA" sz="3400" dirty="0" smtClean="0">
                <a:latin typeface="Times"/>
                <a:cs typeface="Times"/>
              </a:rPr>
              <a:t>Commodity Ris</a:t>
            </a:r>
            <a:r>
              <a:rPr lang="en-CA" sz="3400" i="1" dirty="0" smtClean="0">
                <a:latin typeface="Times"/>
                <a:cs typeface="Times"/>
              </a:rPr>
              <a:t>k</a:t>
            </a:r>
          </a:p>
          <a:p>
            <a:pPr lvl="1">
              <a:buFont typeface="Wingdings" charset="2"/>
              <a:buChar char="Ø"/>
            </a:pPr>
            <a:r>
              <a:rPr i="1" dirty="0" smtClean="0">
                <a:latin typeface="Times"/>
                <a:cs typeface="Times"/>
              </a:rPr>
              <a:t>Crude Oil Price Risk</a:t>
            </a:r>
            <a:endParaRPr lang="en-CA" i="1" dirty="0">
              <a:latin typeface="Times"/>
              <a:cs typeface="Times"/>
            </a:endParaRPr>
          </a:p>
          <a:p>
            <a:pPr lvl="1">
              <a:buFont typeface="Wingdings" charset="2"/>
              <a:buChar char="Ø"/>
            </a:pPr>
            <a:r>
              <a:rPr lang="en-CA" i="1" dirty="0" smtClean="0">
                <a:latin typeface="Times"/>
                <a:cs typeface="Times"/>
              </a:rPr>
              <a:t>Natural Gas Price Risk</a:t>
            </a:r>
          </a:p>
          <a:p>
            <a:r>
              <a:rPr lang="en-CA" sz="3400" dirty="0" smtClean="0">
                <a:latin typeface="Times"/>
                <a:cs typeface="Times"/>
              </a:rPr>
              <a:t>Operational Risk</a:t>
            </a:r>
          </a:p>
          <a:p>
            <a:r>
              <a:rPr lang="en-CA" sz="3400" dirty="0" smtClean="0">
                <a:latin typeface="Times"/>
                <a:cs typeface="Times"/>
              </a:rPr>
              <a:t>Capital Expenditure Risk</a:t>
            </a:r>
          </a:p>
          <a:p>
            <a:r>
              <a:rPr lang="en-CA" sz="3400" dirty="0" smtClean="0">
                <a:latin typeface="Times"/>
                <a:cs typeface="Times"/>
              </a:rPr>
              <a:t>Financial Market Risk</a:t>
            </a:r>
            <a:r>
              <a:rPr sz="3400" dirty="0" smtClean="0">
                <a:latin typeface="Times"/>
                <a:cs typeface="Times"/>
              </a:rPr>
              <a:t> </a:t>
            </a:r>
            <a:endParaRPr lang="en-CA" sz="3400" dirty="0" smtClean="0">
              <a:latin typeface="Times"/>
              <a:cs typeface="Times"/>
            </a:endParaRPr>
          </a:p>
          <a:p>
            <a:pPr lvl="1">
              <a:buFont typeface="Wingdings" charset="2"/>
              <a:buChar char="Ø"/>
            </a:pPr>
            <a:r>
              <a:rPr i="1" dirty="0" smtClean="0">
                <a:latin typeface="Times"/>
                <a:cs typeface="Times"/>
              </a:rPr>
              <a:t>Foreign Currency Risk </a:t>
            </a:r>
            <a:endParaRPr lang="en-CA" i="1" dirty="0">
              <a:latin typeface="Times"/>
              <a:cs typeface="Times"/>
            </a:endParaRPr>
          </a:p>
          <a:p>
            <a:pPr lvl="1">
              <a:buFont typeface="Wingdings" charset="2"/>
              <a:buChar char="Ø"/>
            </a:pPr>
            <a:r>
              <a:rPr i="1" dirty="0" smtClean="0">
                <a:latin typeface="Times"/>
                <a:cs typeface="Times"/>
              </a:rPr>
              <a:t>Interest Rate Risk </a:t>
            </a:r>
            <a:endParaRPr lang="en-CA" i="1" dirty="0">
              <a:latin typeface="Times"/>
              <a:cs typeface="Times"/>
            </a:endParaRPr>
          </a:p>
          <a:p>
            <a:pPr lvl="1">
              <a:buFont typeface="Wingdings" charset="2"/>
              <a:buChar char="Ø"/>
            </a:pPr>
            <a:r>
              <a:rPr i="1" dirty="0" smtClean="0">
                <a:latin typeface="Times"/>
                <a:cs typeface="Times"/>
              </a:rPr>
              <a:t>Liquidity Risk </a:t>
            </a:r>
            <a:endParaRPr lang="en-CA" i="1" dirty="0">
              <a:latin typeface="Times"/>
              <a:cs typeface="Times"/>
            </a:endParaRPr>
          </a:p>
          <a:p>
            <a:pPr lvl="1">
              <a:buFont typeface="Wingdings" charset="2"/>
              <a:buChar char="Ø"/>
            </a:pPr>
            <a:r>
              <a:rPr i="1" dirty="0" smtClean="0">
                <a:latin typeface="Times"/>
                <a:cs typeface="Times"/>
              </a:rPr>
              <a:t>Credit Risk</a:t>
            </a:r>
            <a:endParaRPr lang="en-CA" i="1" dirty="0" smtClean="0">
              <a:latin typeface="Times"/>
              <a:cs typeface="Times"/>
            </a:endParaRPr>
          </a:p>
          <a:p>
            <a:r>
              <a:rPr sz="3400" dirty="0" smtClean="0">
                <a:latin typeface="Times"/>
                <a:cs typeface="Times"/>
              </a:rPr>
              <a:t>Syncrude Joint Venture Ownership Risk </a:t>
            </a:r>
            <a:endParaRPr lang="en-CA" sz="3400" dirty="0" smtClean="0">
              <a:latin typeface="Times"/>
              <a:cs typeface="Times"/>
            </a:endParaRPr>
          </a:p>
          <a:p>
            <a:r>
              <a:rPr sz="3400" dirty="0" smtClean="0">
                <a:latin typeface="Times"/>
                <a:cs typeface="Times"/>
              </a:rPr>
              <a:t>Marketing and Transportation of Synthetic Crude Oil Risk </a:t>
            </a:r>
            <a:endParaRPr lang="en-CA" sz="3400" dirty="0" smtClean="0">
              <a:latin typeface="Times"/>
              <a:cs typeface="Times"/>
            </a:endParaRPr>
          </a:p>
          <a:p>
            <a:r>
              <a:rPr sz="3400" dirty="0" smtClean="0">
                <a:latin typeface="Times"/>
                <a:cs typeface="Times"/>
              </a:rPr>
              <a:t>Environmental Risk </a:t>
            </a:r>
            <a:r>
              <a:rPr sz="3400" i="1" dirty="0" smtClean="0">
                <a:latin typeface="Times"/>
                <a:cs typeface="Times"/>
              </a:rPr>
              <a:t> </a:t>
            </a:r>
            <a:endParaRPr lang="en-US" sz="3400" dirty="0">
              <a:latin typeface="Times"/>
              <a:cs typeface="Times"/>
            </a:endParaRPr>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cxnSp>
        <p:nvCxnSpPr>
          <p:cNvPr id="5" name="Straight Connector 4"/>
          <p:cNvCxnSpPr/>
          <p:nvPr/>
        </p:nvCxnSpPr>
        <p:spPr>
          <a:xfrm flipH="1">
            <a:off x="3" y="1158394"/>
            <a:ext cx="40978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5642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lang="en-CA" sz="3600" b="1" i="1" dirty="0">
                <a:solidFill>
                  <a:schemeClr val="tx2"/>
                </a:solidFill>
              </a:rPr>
              <a:t>Commodity</a:t>
            </a:r>
            <a:r>
              <a:rPr lang="en-CA" b="1" i="1" dirty="0" smtClean="0"/>
              <a:t> </a:t>
            </a:r>
            <a:r>
              <a:rPr lang="en-CA" sz="3600" b="1" i="1" dirty="0">
                <a:solidFill>
                  <a:schemeClr val="tx2"/>
                </a:solidFill>
              </a:rPr>
              <a:t>Risk</a:t>
            </a:r>
            <a:endParaRPr lang="en-US" sz="3600" b="1" i="1" dirty="0">
              <a:solidFill>
                <a:schemeClr val="tx2"/>
              </a:solidFill>
            </a:endParaRPr>
          </a:p>
        </p:txBody>
      </p:sp>
      <p:sp>
        <p:nvSpPr>
          <p:cNvPr id="3" name="Content Placeholder 2"/>
          <p:cNvSpPr>
            <a:spLocks noGrp="1"/>
          </p:cNvSpPr>
          <p:nvPr>
            <p:ph idx="1"/>
          </p:nvPr>
        </p:nvSpPr>
        <p:spPr/>
        <p:txBody>
          <a:bodyPr>
            <a:normAutofit fontScale="85000" lnSpcReduction="10000"/>
          </a:bodyPr>
          <a:lstStyle/>
          <a:p>
            <a:r>
              <a:rPr dirty="0" smtClean="0">
                <a:latin typeface="Times"/>
                <a:cs typeface="Times"/>
              </a:rPr>
              <a:t>Over the last three years, daily WTI prices</a:t>
            </a:r>
            <a:r>
              <a:rPr lang="en-CA" dirty="0" smtClean="0">
                <a:latin typeface="Times"/>
                <a:cs typeface="Times"/>
              </a:rPr>
              <a:t> and natural gas prices</a:t>
            </a:r>
            <a:r>
              <a:rPr dirty="0" smtClean="0">
                <a:latin typeface="Times"/>
                <a:cs typeface="Times"/>
              </a:rPr>
              <a:t> have experienced significant volatility, </a:t>
            </a:r>
            <a:endParaRPr lang="en-CA" dirty="0" smtClean="0">
              <a:latin typeface="Times"/>
              <a:cs typeface="Times"/>
            </a:endParaRPr>
          </a:p>
          <a:p>
            <a:pPr lvl="1"/>
            <a:r>
              <a:rPr dirty="0" smtClean="0">
                <a:latin typeface="Times"/>
                <a:cs typeface="Times"/>
              </a:rPr>
              <a:t>ranging from U.S. $114 per barrel to U.S. $34 per barrel.</a:t>
            </a:r>
            <a:r>
              <a:rPr lang="en-CA" dirty="0" smtClean="0">
                <a:latin typeface="Times"/>
                <a:cs typeface="Times"/>
              </a:rPr>
              <a:t> (WTI prices)</a:t>
            </a:r>
          </a:p>
          <a:p>
            <a:pPr lvl="1">
              <a:buNone/>
            </a:pPr>
            <a:r>
              <a:rPr dirty="0" smtClean="0">
                <a:latin typeface="Times"/>
                <a:cs typeface="Times"/>
              </a:rPr>
              <a:t> </a:t>
            </a:r>
          </a:p>
          <a:p>
            <a:r>
              <a:rPr lang="en-CA" dirty="0" smtClean="0">
                <a:latin typeface="Times"/>
                <a:cs typeface="Times"/>
              </a:rPr>
              <a:t>T</a:t>
            </a:r>
            <a:r>
              <a:rPr dirty="0" smtClean="0">
                <a:latin typeface="Times"/>
                <a:cs typeface="Times"/>
              </a:rPr>
              <a:t>he Corporation did not have any crude oil price</a:t>
            </a:r>
            <a:r>
              <a:rPr lang="en-CA" dirty="0" smtClean="0">
                <a:latin typeface="Times"/>
                <a:cs typeface="Times"/>
              </a:rPr>
              <a:t> nor natural gas price</a:t>
            </a:r>
            <a:r>
              <a:rPr dirty="0" smtClean="0">
                <a:latin typeface="Times"/>
                <a:cs typeface="Times"/>
              </a:rPr>
              <a:t> hedges in place during 2011 or 2010</a:t>
            </a:r>
            <a:r>
              <a:rPr lang="en-CA" dirty="0" smtClean="0">
                <a:latin typeface="Times"/>
                <a:cs typeface="Times"/>
              </a:rPr>
              <a:t>. I</a:t>
            </a:r>
            <a:r>
              <a:rPr dirty="0" smtClean="0">
                <a:latin typeface="Times"/>
                <a:cs typeface="Times"/>
              </a:rPr>
              <a:t>nstead, a strong balance sheet was used to mitigate the risk around crude oil price movements. </a:t>
            </a:r>
          </a:p>
          <a:p>
            <a:pPr>
              <a:buNone/>
            </a:pPr>
            <a:r>
              <a:rPr dirty="0" smtClean="0">
                <a:latin typeface="Times"/>
                <a:cs typeface="Times"/>
              </a:rPr>
              <a:t> </a:t>
            </a:r>
            <a:endParaRPr lang="en-US" dirty="0">
              <a:latin typeface="Times"/>
              <a:cs typeface="Times"/>
            </a:endParaRPr>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cxnSp>
        <p:nvCxnSpPr>
          <p:cNvPr id="5" name="Straight Connector 4"/>
          <p:cNvCxnSpPr/>
          <p:nvPr/>
        </p:nvCxnSpPr>
        <p:spPr>
          <a:xfrm flipH="1">
            <a:off x="3" y="1192260"/>
            <a:ext cx="314959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7180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274638"/>
            <a:ext cx="8686797" cy="1143000"/>
          </a:xfrm>
        </p:spPr>
        <p:txBody>
          <a:bodyPr/>
          <a:lstStyle/>
          <a:p>
            <a:pPr algn="l"/>
            <a:r>
              <a:rPr lang="en-US" sz="3600" b="1" i="1" dirty="0">
                <a:solidFill>
                  <a:schemeClr val="tx2"/>
                </a:solidFill>
              </a:rPr>
              <a:t>Operational</a:t>
            </a:r>
            <a:r>
              <a:rPr lang="en-US" dirty="0" smtClean="0"/>
              <a:t> </a:t>
            </a:r>
            <a:r>
              <a:rPr lang="en-US" sz="3600" b="1" i="1" dirty="0">
                <a:solidFill>
                  <a:schemeClr val="tx2"/>
                </a:solidFill>
              </a:rPr>
              <a:t>Risk</a:t>
            </a:r>
          </a:p>
        </p:txBody>
      </p:sp>
      <p:sp>
        <p:nvSpPr>
          <p:cNvPr id="3" name="Content Placeholder 2"/>
          <p:cNvSpPr>
            <a:spLocks noGrp="1"/>
          </p:cNvSpPr>
          <p:nvPr>
            <p:ph idx="1"/>
          </p:nvPr>
        </p:nvSpPr>
        <p:spPr/>
        <p:txBody>
          <a:bodyPr/>
          <a:lstStyle/>
          <a:p>
            <a:r>
              <a:rPr lang="en-CA" dirty="0" smtClean="0">
                <a:latin typeface="Times"/>
                <a:cs typeface="Times"/>
              </a:rPr>
              <a:t>E</a:t>
            </a:r>
            <a:r>
              <a:rPr dirty="0" smtClean="0">
                <a:latin typeface="Times"/>
                <a:cs typeface="Times"/>
              </a:rPr>
              <a:t>quipment failures</a:t>
            </a:r>
            <a:endParaRPr lang="en-CA" dirty="0" smtClean="0">
              <a:latin typeface="Times"/>
              <a:cs typeface="Times"/>
            </a:endParaRPr>
          </a:p>
          <a:p>
            <a:r>
              <a:rPr lang="en-CA" dirty="0" smtClean="0">
                <a:latin typeface="Times"/>
                <a:cs typeface="Times"/>
              </a:rPr>
              <a:t>O</a:t>
            </a:r>
            <a:r>
              <a:rPr dirty="0" smtClean="0">
                <a:latin typeface="Times"/>
                <a:cs typeface="Times"/>
              </a:rPr>
              <a:t>perator errors</a:t>
            </a:r>
            <a:endParaRPr lang="en-CA" dirty="0" smtClean="0">
              <a:latin typeface="Times"/>
              <a:cs typeface="Times"/>
            </a:endParaRPr>
          </a:p>
          <a:p>
            <a:r>
              <a:rPr lang="en-CA" dirty="0" smtClean="0">
                <a:latin typeface="Times"/>
                <a:cs typeface="Times"/>
              </a:rPr>
              <a:t>W</a:t>
            </a:r>
            <a:r>
              <a:rPr dirty="0" smtClean="0">
                <a:latin typeface="Times"/>
                <a:cs typeface="Times"/>
              </a:rPr>
              <a:t>eather-related shutdowns</a:t>
            </a:r>
            <a:endParaRPr lang="en-CA" dirty="0" smtClean="0">
              <a:latin typeface="Times"/>
              <a:cs typeface="Times"/>
            </a:endParaRPr>
          </a:p>
          <a:p>
            <a:r>
              <a:rPr lang="en-CA" dirty="0" smtClean="0">
                <a:latin typeface="Times"/>
                <a:cs typeface="Times"/>
              </a:rPr>
              <a:t>C</a:t>
            </a:r>
            <a:r>
              <a:rPr dirty="0" smtClean="0">
                <a:latin typeface="Times"/>
                <a:cs typeface="Times"/>
              </a:rPr>
              <a:t>atastrophic events </a:t>
            </a:r>
            <a:endParaRPr lang="en-US" dirty="0">
              <a:latin typeface="Times"/>
              <a:cs typeface="Times"/>
            </a:endParaRPr>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cxnSp>
        <p:nvCxnSpPr>
          <p:cNvPr id="5" name="Straight Connector 4"/>
          <p:cNvCxnSpPr/>
          <p:nvPr/>
        </p:nvCxnSpPr>
        <p:spPr>
          <a:xfrm flipH="1">
            <a:off x="3" y="1209193"/>
            <a:ext cx="32342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560996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lang="en-US" sz="3600" b="1" i="1" dirty="0">
                <a:solidFill>
                  <a:schemeClr val="tx2"/>
                </a:solidFill>
              </a:rPr>
              <a:t>Capital</a:t>
            </a:r>
            <a:r>
              <a:rPr lang="en-US" dirty="0" smtClean="0"/>
              <a:t> </a:t>
            </a:r>
            <a:r>
              <a:rPr lang="en-US" sz="3600" b="1" i="1" dirty="0">
                <a:solidFill>
                  <a:schemeClr val="tx2"/>
                </a:solidFill>
              </a:rPr>
              <a:t>Expenditure</a:t>
            </a:r>
            <a:r>
              <a:rPr lang="en-US" dirty="0" smtClean="0"/>
              <a:t> </a:t>
            </a:r>
            <a:r>
              <a:rPr lang="en-US" sz="3600" b="1" i="1" dirty="0">
                <a:solidFill>
                  <a:schemeClr val="tx2"/>
                </a:solidFill>
              </a:rPr>
              <a:t>Risk</a:t>
            </a:r>
          </a:p>
        </p:txBody>
      </p:sp>
      <p:sp>
        <p:nvSpPr>
          <p:cNvPr id="3" name="Content Placeholder 2"/>
          <p:cNvSpPr>
            <a:spLocks noGrp="1"/>
          </p:cNvSpPr>
          <p:nvPr>
            <p:ph idx="1"/>
          </p:nvPr>
        </p:nvSpPr>
        <p:spPr/>
        <p:txBody>
          <a:bodyPr>
            <a:normAutofit/>
          </a:bodyPr>
          <a:lstStyle/>
          <a:p>
            <a:r>
              <a:rPr lang="en-CA" dirty="0" smtClean="0"/>
              <a:t>C</a:t>
            </a:r>
            <a:r>
              <a:rPr dirty="0" smtClean="0"/>
              <a:t>apital maintenance</a:t>
            </a:r>
            <a:endParaRPr lang="en-CA" dirty="0" smtClean="0"/>
          </a:p>
          <a:p>
            <a:pPr lvl="1"/>
            <a:r>
              <a:rPr dirty="0" smtClean="0"/>
              <a:t>historically minimized this risk by accessing diverse funding sources, including credit facilities and cash from operating activities </a:t>
            </a:r>
          </a:p>
          <a:p>
            <a:pPr lvl="1">
              <a:buNone/>
            </a:pPr>
            <a:endParaRPr lang="en-CA" dirty="0" smtClean="0"/>
          </a:p>
          <a:p>
            <a:r>
              <a:rPr lang="en-CA" dirty="0" smtClean="0"/>
              <a:t>E</a:t>
            </a:r>
            <a:r>
              <a:rPr dirty="0" smtClean="0"/>
              <a:t>stimating costs for major projects</a:t>
            </a:r>
            <a:endParaRPr lang="en-CA" dirty="0" smtClean="0"/>
          </a:p>
          <a:p>
            <a:pPr lvl="1"/>
            <a:r>
              <a:rPr dirty="0" smtClean="0"/>
              <a:t>typically evolve over time and updates for timing and cost estimates are often provided during project construction   </a:t>
            </a:r>
            <a:endParaRPr lang="en-US" dirty="0"/>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cxnSp>
        <p:nvCxnSpPr>
          <p:cNvPr id="5" name="Straight Connector 4"/>
          <p:cNvCxnSpPr/>
          <p:nvPr/>
        </p:nvCxnSpPr>
        <p:spPr>
          <a:xfrm flipH="1">
            <a:off x="3" y="1243059"/>
            <a:ext cx="467359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48557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 y="274638"/>
            <a:ext cx="8534400" cy="1143000"/>
          </a:xfrm>
        </p:spPr>
        <p:txBody>
          <a:bodyPr/>
          <a:lstStyle/>
          <a:p>
            <a:pPr algn="l"/>
            <a:r>
              <a:rPr sz="3600" b="1" i="1" dirty="0">
                <a:solidFill>
                  <a:schemeClr val="tx2"/>
                </a:solidFill>
              </a:rPr>
              <a:t>Foreign</a:t>
            </a:r>
            <a:r>
              <a:rPr b="1" i="1" dirty="0" smtClean="0"/>
              <a:t> </a:t>
            </a:r>
            <a:r>
              <a:rPr sz="3600" b="1" i="1" dirty="0">
                <a:solidFill>
                  <a:schemeClr val="tx2"/>
                </a:solidFill>
              </a:rPr>
              <a:t>Currency</a:t>
            </a:r>
            <a:r>
              <a:rPr b="1" i="1" dirty="0" smtClean="0"/>
              <a:t> </a:t>
            </a:r>
            <a:r>
              <a:rPr sz="3600" b="1" i="1" dirty="0">
                <a:solidFill>
                  <a:schemeClr val="tx2"/>
                </a:solidFill>
              </a:rPr>
              <a:t>Risk</a:t>
            </a:r>
            <a:r>
              <a:rPr b="1" i="1" dirty="0" smtClean="0"/>
              <a:t> </a:t>
            </a:r>
            <a:endParaRPr lang="en-US" dirty="0"/>
          </a:p>
        </p:txBody>
      </p:sp>
      <p:sp>
        <p:nvSpPr>
          <p:cNvPr id="3" name="Content Placeholder 2"/>
          <p:cNvSpPr>
            <a:spLocks noGrp="1"/>
          </p:cNvSpPr>
          <p:nvPr>
            <p:ph idx="1"/>
          </p:nvPr>
        </p:nvSpPr>
        <p:spPr>
          <a:xfrm>
            <a:off x="152400" y="1600200"/>
            <a:ext cx="8686800" cy="4525963"/>
          </a:xfrm>
        </p:spPr>
        <p:txBody>
          <a:bodyPr>
            <a:noAutofit/>
          </a:bodyPr>
          <a:lstStyle/>
          <a:p>
            <a:r>
              <a:rPr lang="en-CA" sz="2400" dirty="0" smtClean="0"/>
              <a:t>A</a:t>
            </a:r>
            <a:r>
              <a:rPr sz="2400" dirty="0" smtClean="0"/>
              <a:t>ffected by fluctuations in the U.S./Cdn currency exchange rates </a:t>
            </a:r>
            <a:endParaRPr lang="en-CA" sz="2400" dirty="0" smtClean="0"/>
          </a:p>
          <a:p>
            <a:pPr lvl="1"/>
            <a:r>
              <a:rPr sz="2400" dirty="0" smtClean="0"/>
              <a:t>WTI benchmark price in U.S. dollars while operating expenses and capital expenditures are denominated primarily in Canadian dollars</a:t>
            </a:r>
            <a:endParaRPr lang="en-CA" sz="2400" dirty="0" smtClean="0"/>
          </a:p>
          <a:p>
            <a:pPr lvl="1">
              <a:buNone/>
            </a:pPr>
            <a:endParaRPr lang="en-CA" sz="2400" dirty="0" smtClean="0"/>
          </a:p>
          <a:p>
            <a:r>
              <a:rPr sz="2400" dirty="0" smtClean="0"/>
              <a:t>In the past, the Corporation has hedged foreign currency exchange rates by entering into fixed rate currency contracts. The Corporation did not have any foreign currency hedges in place at December 31, 2010, and as at February 23, 2011, we do not intend to enter into any new currency hedge positions. The Corporation may, however, hedge foreign currency exchange rates in the future, depending on the business environment and growth opportunities. </a:t>
            </a:r>
          </a:p>
        </p:txBody>
      </p:sp>
      <p:pic>
        <p:nvPicPr>
          <p:cNvPr id="4" name="Picture 3"/>
          <p:cNvPicPr>
            <a:picLocks noChangeAspect="1"/>
          </p:cNvPicPr>
          <p:nvPr/>
        </p:nvPicPr>
        <p:blipFill>
          <a:blip r:embed="rId2"/>
          <a:stretch>
            <a:fillRect/>
          </a:stretch>
        </p:blipFill>
        <p:spPr>
          <a:xfrm>
            <a:off x="7526390" y="6275972"/>
            <a:ext cx="1608530" cy="593840"/>
          </a:xfrm>
          <a:prstGeom prst="rect">
            <a:avLst/>
          </a:prstGeom>
        </p:spPr>
      </p:pic>
      <p:cxnSp>
        <p:nvCxnSpPr>
          <p:cNvPr id="5" name="Straight Connector 4"/>
          <p:cNvCxnSpPr/>
          <p:nvPr/>
        </p:nvCxnSpPr>
        <p:spPr>
          <a:xfrm flipH="1">
            <a:off x="3" y="1209193"/>
            <a:ext cx="413173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9042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sz="3600" b="1" i="1" dirty="0">
                <a:solidFill>
                  <a:schemeClr val="tx2"/>
                </a:solidFill>
              </a:rPr>
              <a:t>Interest</a:t>
            </a:r>
            <a:r>
              <a:rPr b="1" i="1" dirty="0" smtClean="0"/>
              <a:t> </a:t>
            </a:r>
            <a:r>
              <a:rPr sz="3600" b="1" i="1" dirty="0">
                <a:solidFill>
                  <a:schemeClr val="tx2"/>
                </a:solidFill>
              </a:rPr>
              <a:t>Rate</a:t>
            </a:r>
            <a:r>
              <a:rPr b="1" i="1" dirty="0" smtClean="0"/>
              <a:t> </a:t>
            </a:r>
            <a:r>
              <a:rPr sz="3600" b="1" i="1" dirty="0">
                <a:solidFill>
                  <a:schemeClr val="tx2"/>
                </a:solidFill>
              </a:rPr>
              <a:t>Risk</a:t>
            </a:r>
            <a:r>
              <a:rPr b="1" i="1" dirty="0" smtClean="0"/>
              <a:t> </a:t>
            </a:r>
            <a:endParaRPr lang="en-US" dirty="0"/>
          </a:p>
        </p:txBody>
      </p:sp>
      <p:sp>
        <p:nvSpPr>
          <p:cNvPr id="3" name="Content Placeholder 2"/>
          <p:cNvSpPr>
            <a:spLocks noGrp="1"/>
          </p:cNvSpPr>
          <p:nvPr>
            <p:ph idx="1"/>
          </p:nvPr>
        </p:nvSpPr>
        <p:spPr/>
        <p:txBody>
          <a:bodyPr>
            <a:normAutofit/>
          </a:bodyPr>
          <a:lstStyle/>
          <a:p>
            <a:r>
              <a:rPr lang="en-CA" sz="2500" dirty="0" smtClean="0">
                <a:latin typeface="Times"/>
                <a:cs typeface="Times"/>
              </a:rPr>
              <a:t>I</a:t>
            </a:r>
            <a:r>
              <a:rPr sz="2500" dirty="0" smtClean="0">
                <a:latin typeface="Times"/>
                <a:cs typeface="Times"/>
              </a:rPr>
              <a:t>mpacted by U.S. and Canadian interest rate changes because our credit facilities and investments are exposed to</a:t>
            </a:r>
            <a:endParaRPr lang="en-CA" sz="2500" dirty="0" smtClean="0">
              <a:latin typeface="Times"/>
              <a:cs typeface="Times"/>
            </a:endParaRPr>
          </a:p>
          <a:p>
            <a:pPr>
              <a:buNone/>
            </a:pPr>
            <a:endParaRPr lang="en-CA" sz="2500" dirty="0" smtClean="0">
              <a:latin typeface="Times"/>
              <a:cs typeface="Times"/>
            </a:endParaRPr>
          </a:p>
          <a:p>
            <a:r>
              <a:rPr lang="en-CA" sz="2500" dirty="0" smtClean="0">
                <a:latin typeface="Times"/>
                <a:cs typeface="Times"/>
              </a:rPr>
              <a:t>E</a:t>
            </a:r>
            <a:r>
              <a:rPr sz="2500" dirty="0" smtClean="0">
                <a:latin typeface="Times"/>
                <a:cs typeface="Times"/>
              </a:rPr>
              <a:t>xposed to the refinancing of maturing long-term debt at prevailing interest rates </a:t>
            </a:r>
          </a:p>
          <a:p>
            <a:pPr lvl="1"/>
            <a:r>
              <a:rPr sz="2500" dirty="0" smtClean="0">
                <a:latin typeface="Times"/>
                <a:cs typeface="Times"/>
              </a:rPr>
              <a:t>As at December 31, 2010, $145 million was drawn on the credit facilities ($nil – December 31, 2009) and the next long-term debt maturity is in 2013</a:t>
            </a:r>
            <a:r>
              <a:rPr dirty="0" smtClean="0"/>
              <a:t>.  </a:t>
            </a:r>
          </a:p>
          <a:p>
            <a:endParaRPr lang="en-US" dirty="0"/>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cxnSp>
        <p:nvCxnSpPr>
          <p:cNvPr id="5" name="Straight Connector 4"/>
          <p:cNvCxnSpPr/>
          <p:nvPr/>
        </p:nvCxnSpPr>
        <p:spPr>
          <a:xfrm flipH="1">
            <a:off x="3" y="1226126"/>
            <a:ext cx="35390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5593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5" y="218810"/>
            <a:ext cx="8229600" cy="1143000"/>
          </a:xfrm>
        </p:spPr>
        <p:txBody>
          <a:bodyPr anchor="t"/>
          <a:lstStyle/>
          <a:p>
            <a:pPr algn="l"/>
            <a:r>
              <a:rPr sz="3600" b="1" i="1" dirty="0">
                <a:solidFill>
                  <a:schemeClr val="tx2"/>
                </a:solidFill>
              </a:rPr>
              <a:t>Liquidity</a:t>
            </a:r>
            <a:r>
              <a:rPr b="1" i="1" dirty="0" smtClean="0"/>
              <a:t> </a:t>
            </a:r>
            <a:r>
              <a:rPr sz="3600" b="1" i="1" dirty="0">
                <a:solidFill>
                  <a:schemeClr val="tx2"/>
                </a:solidFill>
              </a:rPr>
              <a:t>Risk</a:t>
            </a:r>
            <a:r>
              <a:rPr b="1" i="1" dirty="0" smtClean="0"/>
              <a:t> </a:t>
            </a:r>
            <a:endParaRPr lang="en-US" dirty="0"/>
          </a:p>
        </p:txBody>
      </p:sp>
      <p:sp>
        <p:nvSpPr>
          <p:cNvPr id="3" name="Content Placeholder 2"/>
          <p:cNvSpPr>
            <a:spLocks noGrp="1"/>
          </p:cNvSpPr>
          <p:nvPr>
            <p:ph idx="1"/>
          </p:nvPr>
        </p:nvSpPr>
        <p:spPr>
          <a:xfrm>
            <a:off x="457200" y="1237318"/>
            <a:ext cx="8229600" cy="4525963"/>
          </a:xfrm>
        </p:spPr>
        <p:txBody>
          <a:bodyPr/>
          <a:lstStyle/>
          <a:p>
            <a:r>
              <a:rPr lang="en-CA" dirty="0" smtClean="0"/>
              <a:t>A</a:t>
            </a:r>
            <a:r>
              <a:rPr dirty="0" smtClean="0"/>
              <a:t>ctively manages its liquidity through cash, debt and equity management strategies </a:t>
            </a:r>
          </a:p>
          <a:p>
            <a:endParaRPr lang="en-US" dirty="0"/>
          </a:p>
        </p:txBody>
      </p:sp>
      <p:pic>
        <p:nvPicPr>
          <p:cNvPr id="6" name="Picture 5"/>
          <p:cNvPicPr>
            <a:picLocks noChangeAspect="1"/>
          </p:cNvPicPr>
          <p:nvPr/>
        </p:nvPicPr>
        <p:blipFill>
          <a:blip r:embed="rId2"/>
          <a:stretch>
            <a:fillRect/>
          </a:stretch>
        </p:blipFill>
        <p:spPr>
          <a:xfrm>
            <a:off x="127000" y="4552950"/>
            <a:ext cx="8890000" cy="2247900"/>
          </a:xfrm>
          <a:prstGeom prst="rect">
            <a:avLst/>
          </a:prstGeom>
        </p:spPr>
      </p:pic>
      <p:pic>
        <p:nvPicPr>
          <p:cNvPr id="7" name="Picture 6"/>
          <p:cNvPicPr>
            <a:picLocks noChangeAspect="1"/>
          </p:cNvPicPr>
          <p:nvPr/>
        </p:nvPicPr>
        <p:blipFill>
          <a:blip r:embed="rId3"/>
          <a:stretch>
            <a:fillRect/>
          </a:stretch>
        </p:blipFill>
        <p:spPr>
          <a:xfrm>
            <a:off x="128255" y="2710128"/>
            <a:ext cx="8915400" cy="1549400"/>
          </a:xfrm>
          <a:prstGeom prst="rect">
            <a:avLst/>
          </a:prstGeom>
        </p:spPr>
      </p:pic>
      <p:cxnSp>
        <p:nvCxnSpPr>
          <p:cNvPr id="8" name="Straight Connector 7"/>
          <p:cNvCxnSpPr/>
          <p:nvPr/>
        </p:nvCxnSpPr>
        <p:spPr>
          <a:xfrm rot="10800000">
            <a:off x="4" y="990910"/>
            <a:ext cx="287472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4294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sz="3600" b="1" i="1" dirty="0">
                <a:solidFill>
                  <a:schemeClr val="tx2"/>
                </a:solidFill>
              </a:rPr>
              <a:t>Credit</a:t>
            </a:r>
            <a:r>
              <a:rPr b="1" i="1" dirty="0" smtClean="0"/>
              <a:t> </a:t>
            </a:r>
            <a:r>
              <a:rPr sz="3600" b="1" i="1" dirty="0">
                <a:solidFill>
                  <a:schemeClr val="tx2"/>
                </a:solidFill>
              </a:rPr>
              <a:t>Risk</a:t>
            </a:r>
            <a:r>
              <a:rPr b="1" i="1"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sz="2900" dirty="0" smtClean="0">
                <a:latin typeface="Times"/>
                <a:cs typeface="Times"/>
              </a:rPr>
              <a:t>Canadian Oil Sands is exposed to credit risk primarily through its trade accounts receivable balances with customers, with financial counterparties with whom the Corporation has invested its cash and from whom it has purchased term deposits, and with its insurance providers in the event of an outstanding claim. </a:t>
            </a:r>
          </a:p>
          <a:p>
            <a:r>
              <a:rPr lang="en-US" sz="2900" dirty="0" smtClean="0">
                <a:latin typeface="Times"/>
                <a:cs typeface="Times"/>
              </a:rPr>
              <a:t>M</a:t>
            </a:r>
            <a:r>
              <a:rPr sz="2900" dirty="0" smtClean="0">
                <a:latin typeface="Times"/>
                <a:cs typeface="Times"/>
              </a:rPr>
              <a:t>itigated as accounts receivable with customers typically are settled in the month following the sale</a:t>
            </a:r>
            <a:r>
              <a:rPr lang="en-CA" sz="2900" dirty="0" smtClean="0">
                <a:latin typeface="Times"/>
                <a:cs typeface="Times"/>
              </a:rPr>
              <a:t>.</a:t>
            </a:r>
            <a:endParaRPr sz="2900" dirty="0" smtClean="0">
              <a:latin typeface="Times"/>
              <a:cs typeface="Times"/>
            </a:endParaRPr>
          </a:p>
          <a:p>
            <a:r>
              <a:rPr sz="2900" dirty="0" smtClean="0">
                <a:latin typeface="Times"/>
                <a:cs typeface="Times"/>
              </a:rPr>
              <a:t>The Corporation’s maximum credit exposure related to customer receivables was $</a:t>
            </a:r>
            <a:r>
              <a:rPr sz="2700" dirty="0" smtClean="0">
                <a:latin typeface="Times"/>
                <a:cs typeface="Times"/>
              </a:rPr>
              <a:t>354 million at December 31, 2010 (2009 - $329 million). </a:t>
            </a:r>
          </a:p>
          <a:p>
            <a:endParaRPr lang="en-US" dirty="0"/>
          </a:p>
        </p:txBody>
      </p:sp>
      <p:pic>
        <p:nvPicPr>
          <p:cNvPr id="4" name="Picture 3"/>
          <p:cNvPicPr>
            <a:picLocks noChangeAspect="1"/>
          </p:cNvPicPr>
          <p:nvPr/>
        </p:nvPicPr>
        <p:blipFill>
          <a:blip r:embed="rId2"/>
          <a:stretch>
            <a:fillRect/>
          </a:stretch>
        </p:blipFill>
        <p:spPr>
          <a:xfrm>
            <a:off x="7508994" y="6072484"/>
            <a:ext cx="1608530" cy="783576"/>
          </a:xfrm>
          <a:prstGeom prst="rect">
            <a:avLst/>
          </a:prstGeom>
        </p:spPr>
      </p:pic>
      <p:cxnSp>
        <p:nvCxnSpPr>
          <p:cNvPr id="5" name="Straight Connector 4"/>
          <p:cNvCxnSpPr/>
          <p:nvPr/>
        </p:nvCxnSpPr>
        <p:spPr>
          <a:xfrm flipH="1">
            <a:off x="3" y="1158394"/>
            <a:ext cx="230293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385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3595</TotalTime>
  <Words>4073</Words>
  <Application>Microsoft Office PowerPoint</Application>
  <PresentationFormat>On-screen Show (4:3)</PresentationFormat>
  <Paragraphs>537</Paragraphs>
  <Slides>106</Slides>
  <Notes>19</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Organization of the Petroleum Exporting Countries (OPEC)</vt:lpstr>
      <vt:lpstr>Regulatory Environment</vt:lpstr>
      <vt:lpstr>Canadian Association of Petroleum Producers (CAPP)</vt:lpstr>
      <vt:lpstr>Major Risk Factors    </vt:lpstr>
      <vt:lpstr>Major Risk Continued</vt:lpstr>
      <vt:lpstr>How Risk Can Be Measured</vt:lpstr>
      <vt:lpstr>Risk Management Instruments    </vt:lpstr>
      <vt:lpstr>Risk Management Instrument continued…    </vt:lpstr>
      <vt:lpstr>Other Techniques for Risk Management:    </vt:lpstr>
      <vt:lpstr>Potential Hazards: Risk Management    </vt:lpstr>
      <vt:lpstr>P</vt:lpstr>
      <vt:lpstr>Corporate Profile</vt:lpstr>
      <vt:lpstr>PowerPoint Presentation</vt:lpstr>
      <vt:lpstr>Management </vt:lpstr>
      <vt:lpstr>PowerPoint Presentation</vt:lpstr>
      <vt:lpstr>STRATEGY-2011 CAPITAL FOCUS</vt:lpstr>
      <vt:lpstr>Business Opportunities</vt:lpstr>
      <vt:lpstr>Reserves</vt:lpstr>
      <vt:lpstr>Production Breakdown</vt:lpstr>
      <vt:lpstr>Production Revenues </vt:lpstr>
      <vt:lpstr>PowerPoint Presentation</vt:lpstr>
      <vt:lpstr>PowerPoint Presentation</vt:lpstr>
      <vt:lpstr>PowerPoint Presentation</vt:lpstr>
      <vt:lpstr>PowerPoint Presentation</vt:lpstr>
      <vt:lpstr>Business Risk Factors</vt:lpstr>
      <vt:lpstr>PowerPoint Presentation</vt:lpstr>
      <vt:lpstr>Commodity Price Hedging </vt:lpstr>
      <vt:lpstr>PowerPoint Presentation</vt:lpstr>
      <vt:lpstr>PowerPoint Presentation</vt:lpstr>
      <vt:lpstr>Interest Rate Risk</vt:lpstr>
      <vt:lpstr>PowerPoint Presentation</vt:lpstr>
      <vt:lpstr>PowerPoint Presentation</vt:lpstr>
      <vt:lpstr>PowerPoint Presentation</vt:lpstr>
      <vt:lpstr>PowerPoint Presentation</vt:lpstr>
      <vt:lpstr>PowerPoint Presentation</vt:lpstr>
      <vt:lpstr>Canadian Natural Resources Ltd.</vt:lpstr>
      <vt:lpstr>Company Profile</vt:lpstr>
      <vt:lpstr>Management </vt:lpstr>
      <vt:lpstr>Historical Prices: NYSE</vt:lpstr>
      <vt:lpstr>Trading and Share Statistics</vt:lpstr>
      <vt:lpstr>Dividend Growth History</vt:lpstr>
      <vt:lpstr>Growth Strategy: Thermal Oil</vt:lpstr>
      <vt:lpstr>PowerPoint Presentation</vt:lpstr>
      <vt:lpstr>PowerPoint Presentation</vt:lpstr>
      <vt:lpstr> Consolidated Balance Sheet  As at December 31, 2010</vt:lpstr>
      <vt:lpstr> Consolidated Income Statement  December 31, 2010</vt:lpstr>
      <vt:lpstr> Consolidated Comprehensive Income FYE December 31, 2010</vt:lpstr>
      <vt:lpstr>  Consolidated Statement of Cash Flows </vt:lpstr>
      <vt:lpstr>Risk Management Philosophy  </vt:lpstr>
      <vt:lpstr>Risk Management Gains and Losses  </vt:lpstr>
      <vt:lpstr>Financial Risk Factors</vt:lpstr>
      <vt:lpstr>Derivative Instruments for Hedging Market Risk </vt:lpstr>
      <vt:lpstr>Commodity Price Hedging </vt:lpstr>
      <vt:lpstr>PowerPoint Presentation</vt:lpstr>
      <vt:lpstr>Interest Rate Management </vt:lpstr>
      <vt:lpstr>Interest Rate Swaps</vt:lpstr>
      <vt:lpstr>Foreign Exchange Rate Risk Management</vt:lpstr>
      <vt:lpstr>Cross Currency Swaps</vt:lpstr>
      <vt:lpstr>Financial Instrument Sensitivities</vt:lpstr>
      <vt:lpstr>Sensitivity Analysis: 2010 Annualized </vt:lpstr>
      <vt:lpstr>Canadian Oil &amp; Sands</vt:lpstr>
      <vt:lpstr>Corporate Overview</vt:lpstr>
      <vt:lpstr>Syncrude Ownership</vt:lpstr>
      <vt:lpstr>Reserves and Resources</vt:lpstr>
      <vt:lpstr>Oil Sands Lease Map</vt:lpstr>
      <vt:lpstr>2011 Syncrude Production  </vt:lpstr>
      <vt:lpstr>Management</vt:lpstr>
      <vt:lpstr>PowerPoint Presentation</vt:lpstr>
      <vt:lpstr>Financial Strategy</vt:lpstr>
      <vt:lpstr>PowerPoint Presentation</vt:lpstr>
      <vt:lpstr>PowerPoint Presentation</vt:lpstr>
      <vt:lpstr>PowerPoint Presentation</vt:lpstr>
      <vt:lpstr>PowerPoint Presentation</vt:lpstr>
      <vt:lpstr>Risk Management Philosophy</vt:lpstr>
      <vt:lpstr>Risk Management Philosophy</vt:lpstr>
      <vt:lpstr>Risk Management Philosophy</vt:lpstr>
      <vt:lpstr>PowerPoint Presentation</vt:lpstr>
      <vt:lpstr>Risk Management Philosophy</vt:lpstr>
      <vt:lpstr>Risk Management Philosophy</vt:lpstr>
      <vt:lpstr>Financial Risk Factors</vt:lpstr>
      <vt:lpstr>Commodity Risk</vt:lpstr>
      <vt:lpstr>Operational Risk</vt:lpstr>
      <vt:lpstr>Capital Expenditure Risk</vt:lpstr>
      <vt:lpstr>Foreign Currency Risk </vt:lpstr>
      <vt:lpstr>Interest Rate Risk </vt:lpstr>
      <vt:lpstr>Liquidity Risk </vt:lpstr>
      <vt:lpstr>Credit Risk </vt:lpstr>
      <vt:lpstr>Syncrude Joint Venture Ownership Risk </vt:lpstr>
      <vt:lpstr>Marketing and Transportation of Synthetic Crude Oil Risk </vt:lpstr>
      <vt:lpstr>Environmental Risk </vt:lpstr>
      <vt:lpstr>Risk Management Effect</vt:lpstr>
      <vt:lpstr>Employee Stock Option</vt:lpstr>
      <vt:lpstr>Financial Instrument</vt:lpstr>
      <vt:lpstr>PowerPoint Presentation</vt:lpstr>
    </vt:vector>
  </TitlesOfParts>
  <Company>mary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PENN WEST EXPLORATION</dc:title>
  <dc:creator>maryam hendi</dc:creator>
  <cp:lastModifiedBy>gp</cp:lastModifiedBy>
  <cp:revision>139</cp:revision>
  <dcterms:created xsi:type="dcterms:W3CDTF">2012-03-09T06:58:58Z</dcterms:created>
  <dcterms:modified xsi:type="dcterms:W3CDTF">2012-03-09T21:37:57Z</dcterms:modified>
</cp:coreProperties>
</file>