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charts/chart2.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notesMasterIdLst>
    <p:notesMasterId r:id="rId141"/>
  </p:notesMasterIdLst>
  <p:sldIdLst>
    <p:sldId id="256" r:id="rId2"/>
    <p:sldId id="257" r:id="rId3"/>
    <p:sldId id="307" r:id="rId4"/>
    <p:sldId id="372" r:id="rId5"/>
    <p:sldId id="373" r:id="rId6"/>
    <p:sldId id="374" r:id="rId7"/>
    <p:sldId id="375" r:id="rId8"/>
    <p:sldId id="376" r:id="rId9"/>
    <p:sldId id="377" r:id="rId10"/>
    <p:sldId id="378" r:id="rId11"/>
    <p:sldId id="379" r:id="rId12"/>
    <p:sldId id="380" r:id="rId13"/>
    <p:sldId id="381" r:id="rId14"/>
    <p:sldId id="382" r:id="rId15"/>
    <p:sldId id="383" r:id="rId16"/>
    <p:sldId id="269" r:id="rId17"/>
    <p:sldId id="453" r:id="rId18"/>
    <p:sldId id="367" r:id="rId19"/>
    <p:sldId id="368" r:id="rId20"/>
    <p:sldId id="369" r:id="rId21"/>
    <p:sldId id="370" r:id="rId22"/>
    <p:sldId id="371" r:id="rId23"/>
    <p:sldId id="270" r:id="rId24"/>
    <p:sldId id="319" r:id="rId25"/>
    <p:sldId id="267" r:id="rId26"/>
    <p:sldId id="268" r:id="rId27"/>
    <p:sldId id="359" r:id="rId28"/>
    <p:sldId id="360" r:id="rId29"/>
    <p:sldId id="361" r:id="rId30"/>
    <p:sldId id="362" r:id="rId31"/>
    <p:sldId id="363" r:id="rId32"/>
    <p:sldId id="364" r:id="rId33"/>
    <p:sldId id="365" r:id="rId34"/>
    <p:sldId id="366" r:id="rId35"/>
    <p:sldId id="452" r:id="rId36"/>
    <p:sldId id="264" r:id="rId37"/>
    <p:sldId id="272" r:id="rId38"/>
    <p:sldId id="280" r:id="rId39"/>
    <p:sldId id="282" r:id="rId40"/>
    <p:sldId id="271" r:id="rId41"/>
    <p:sldId id="297" r:id="rId42"/>
    <p:sldId id="302" r:id="rId43"/>
    <p:sldId id="289" r:id="rId44"/>
    <p:sldId id="291" r:id="rId45"/>
    <p:sldId id="276" r:id="rId46"/>
    <p:sldId id="277" r:id="rId47"/>
    <p:sldId id="303" r:id="rId48"/>
    <p:sldId id="274" r:id="rId49"/>
    <p:sldId id="273" r:id="rId50"/>
    <p:sldId id="278" r:id="rId51"/>
    <p:sldId id="275" r:id="rId52"/>
    <p:sldId id="283" r:id="rId53"/>
    <p:sldId id="279" r:id="rId54"/>
    <p:sldId id="281" r:id="rId55"/>
    <p:sldId id="284" r:id="rId56"/>
    <p:sldId id="285" r:id="rId57"/>
    <p:sldId id="286" r:id="rId58"/>
    <p:sldId id="287" r:id="rId59"/>
    <p:sldId id="288" r:id="rId60"/>
    <p:sldId id="298" r:id="rId61"/>
    <p:sldId id="320" r:id="rId62"/>
    <p:sldId id="315" r:id="rId63"/>
    <p:sldId id="293" r:id="rId64"/>
    <p:sldId id="294" r:id="rId65"/>
    <p:sldId id="296" r:id="rId66"/>
    <p:sldId id="295" r:id="rId67"/>
    <p:sldId id="299" r:id="rId68"/>
    <p:sldId id="304" r:id="rId69"/>
    <p:sldId id="305" r:id="rId70"/>
    <p:sldId id="301" r:id="rId71"/>
    <p:sldId id="451" r:id="rId72"/>
    <p:sldId id="384" r:id="rId73"/>
    <p:sldId id="385" r:id="rId74"/>
    <p:sldId id="386" r:id="rId75"/>
    <p:sldId id="387" r:id="rId76"/>
    <p:sldId id="388" r:id="rId77"/>
    <p:sldId id="389" r:id="rId78"/>
    <p:sldId id="390" r:id="rId79"/>
    <p:sldId id="391" r:id="rId80"/>
    <p:sldId id="392" r:id="rId81"/>
    <p:sldId id="393" r:id="rId82"/>
    <p:sldId id="394" r:id="rId83"/>
    <p:sldId id="395" r:id="rId84"/>
    <p:sldId id="396" r:id="rId85"/>
    <p:sldId id="397" r:id="rId86"/>
    <p:sldId id="398" r:id="rId87"/>
    <p:sldId id="399" r:id="rId88"/>
    <p:sldId id="400" r:id="rId89"/>
    <p:sldId id="401" r:id="rId90"/>
    <p:sldId id="402" r:id="rId91"/>
    <p:sldId id="403" r:id="rId92"/>
    <p:sldId id="404" r:id="rId93"/>
    <p:sldId id="405" r:id="rId94"/>
    <p:sldId id="406" r:id="rId95"/>
    <p:sldId id="407" r:id="rId96"/>
    <p:sldId id="408" r:id="rId97"/>
    <p:sldId id="409" r:id="rId98"/>
    <p:sldId id="410" r:id="rId99"/>
    <p:sldId id="411" r:id="rId100"/>
    <p:sldId id="412" r:id="rId101"/>
    <p:sldId id="413" r:id="rId102"/>
    <p:sldId id="414" r:id="rId103"/>
    <p:sldId id="415" r:id="rId104"/>
    <p:sldId id="416" r:id="rId105"/>
    <p:sldId id="417" r:id="rId106"/>
    <p:sldId id="418" r:id="rId107"/>
    <p:sldId id="450" r:id="rId108"/>
    <p:sldId id="419" r:id="rId109"/>
    <p:sldId id="420" r:id="rId110"/>
    <p:sldId id="421" r:id="rId111"/>
    <p:sldId id="422" r:id="rId112"/>
    <p:sldId id="423" r:id="rId113"/>
    <p:sldId id="424" r:id="rId114"/>
    <p:sldId id="425" r:id="rId115"/>
    <p:sldId id="426" r:id="rId116"/>
    <p:sldId id="427" r:id="rId117"/>
    <p:sldId id="428" r:id="rId118"/>
    <p:sldId id="429" r:id="rId119"/>
    <p:sldId id="430" r:id="rId120"/>
    <p:sldId id="431" r:id="rId121"/>
    <p:sldId id="432" r:id="rId122"/>
    <p:sldId id="433" r:id="rId123"/>
    <p:sldId id="434" r:id="rId124"/>
    <p:sldId id="435" r:id="rId125"/>
    <p:sldId id="436" r:id="rId126"/>
    <p:sldId id="437" r:id="rId127"/>
    <p:sldId id="438" r:id="rId128"/>
    <p:sldId id="439" r:id="rId129"/>
    <p:sldId id="440" r:id="rId130"/>
    <p:sldId id="441" r:id="rId131"/>
    <p:sldId id="442" r:id="rId132"/>
    <p:sldId id="443" r:id="rId133"/>
    <p:sldId id="444" r:id="rId134"/>
    <p:sldId id="445" r:id="rId135"/>
    <p:sldId id="446" r:id="rId136"/>
    <p:sldId id="447" r:id="rId137"/>
    <p:sldId id="448" r:id="rId138"/>
    <p:sldId id="449" r:id="rId139"/>
    <p:sldId id="454" r:id="rId1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43" autoAdjust="0"/>
  </p:normalViewPr>
  <p:slideViewPr>
    <p:cSldViewPr snapToGrid="0" snapToObjects="1">
      <p:cViewPr varScale="1">
        <p:scale>
          <a:sx n="85" d="100"/>
          <a:sy n="85" d="100"/>
        </p:scale>
        <p:origin x="-96" y="-4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hungwayne:Desktop:RyanAir: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hungwayne:Desktop:RyanAir:Ratio%20of%20four%20airlin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12009273411218607"/>
          <c:y val="2.1982701172006805E-2"/>
          <c:w val="0.59541099968738265"/>
          <c:h val="0.84144673868453468"/>
        </c:manualLayout>
      </c:layout>
      <c:areaChart>
        <c:grouping val="standard"/>
        <c:ser>
          <c:idx val="0"/>
          <c:order val="0"/>
          <c:tx>
            <c:strRef>
              <c:f>Sheet1!$B$6</c:f>
              <c:strCache>
                <c:ptCount val="1"/>
                <c:pt idx="0">
                  <c:v># of Overall Passengers Carried</c:v>
                </c:pt>
              </c:strCache>
            </c:strRef>
          </c:tx>
          <c:cat>
            <c:numRef>
              <c:f>Sheet1!$A$7:$A$19</c:f>
              <c:numCache>
                <c:formatCode>General</c:formatCode>
                <c:ptCount val="13"/>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numCache>
            </c:numRef>
          </c:cat>
          <c:val>
            <c:numRef>
              <c:f>Sheet1!$B$7:$B$19</c:f>
              <c:numCache>
                <c:formatCode>#,##0</c:formatCode>
                <c:ptCount val="13"/>
                <c:pt idx="0">
                  <c:v>3730000</c:v>
                </c:pt>
                <c:pt idx="1">
                  <c:v>4269000</c:v>
                </c:pt>
                <c:pt idx="2">
                  <c:v>5358000</c:v>
                </c:pt>
                <c:pt idx="3">
                  <c:v>7002000</c:v>
                </c:pt>
                <c:pt idx="4">
                  <c:v>9355000.0000000019</c:v>
                </c:pt>
                <c:pt idx="5">
                  <c:v>13418999.999999993</c:v>
                </c:pt>
                <c:pt idx="6">
                  <c:v>19490000</c:v>
                </c:pt>
                <c:pt idx="7">
                  <c:v>24635000.000000004</c:v>
                </c:pt>
                <c:pt idx="8">
                  <c:v>30945999.999999996</c:v>
                </c:pt>
                <c:pt idx="9">
                  <c:v>42509000</c:v>
                </c:pt>
                <c:pt idx="10">
                  <c:v>50931000</c:v>
                </c:pt>
                <c:pt idx="11">
                  <c:v>58569000</c:v>
                </c:pt>
                <c:pt idx="12">
                  <c:v>66000000</c:v>
                </c:pt>
              </c:numCache>
            </c:numRef>
          </c:val>
        </c:ser>
        <c:ser>
          <c:idx val="1"/>
          <c:order val="1"/>
          <c:tx>
            <c:strRef>
              <c:f>Sheet1!$C$6</c:f>
              <c:strCache>
                <c:ptCount val="1"/>
                <c:pt idx="0">
                  <c:v># of passenger each year</c:v>
                </c:pt>
              </c:strCache>
            </c:strRef>
          </c:tx>
          <c:cat>
            <c:numRef>
              <c:f>Sheet1!$A$7:$A$19</c:f>
              <c:numCache>
                <c:formatCode>General</c:formatCode>
                <c:ptCount val="13"/>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numCache>
            </c:numRef>
          </c:cat>
          <c:val>
            <c:numRef>
              <c:f>Sheet1!$C$7:$C$19</c:f>
              <c:numCache>
                <c:formatCode>#,##0</c:formatCode>
                <c:ptCount val="13"/>
                <c:pt idx="0">
                  <c:v>780000</c:v>
                </c:pt>
                <c:pt idx="1">
                  <c:v>539000</c:v>
                </c:pt>
                <c:pt idx="2">
                  <c:v>1089000</c:v>
                </c:pt>
                <c:pt idx="3">
                  <c:v>1644000.0000000002</c:v>
                </c:pt>
                <c:pt idx="4">
                  <c:v>2352999.9999999977</c:v>
                </c:pt>
                <c:pt idx="5">
                  <c:v>4063999.9999999977</c:v>
                </c:pt>
                <c:pt idx="6">
                  <c:v>6071000.0000000009</c:v>
                </c:pt>
                <c:pt idx="7">
                  <c:v>5145000</c:v>
                </c:pt>
                <c:pt idx="8">
                  <c:v>6311000</c:v>
                </c:pt>
                <c:pt idx="9">
                  <c:v>11563000.000000002</c:v>
                </c:pt>
                <c:pt idx="10">
                  <c:v>8422000</c:v>
                </c:pt>
                <c:pt idx="11">
                  <c:v>7638000</c:v>
                </c:pt>
                <c:pt idx="12">
                  <c:v>7431000.0000000009</c:v>
                </c:pt>
              </c:numCache>
            </c:numRef>
          </c:val>
        </c:ser>
        <c:axId val="97702272"/>
        <c:axId val="97705344"/>
      </c:areaChart>
      <c:catAx>
        <c:axId val="97702272"/>
        <c:scaling>
          <c:orientation val="minMax"/>
        </c:scaling>
        <c:axPos val="b"/>
        <c:numFmt formatCode="General" sourceLinked="1"/>
        <c:tickLblPos val="nextTo"/>
        <c:txPr>
          <a:bodyPr/>
          <a:lstStyle/>
          <a:p>
            <a:pPr>
              <a:defRPr lang="en-US"/>
            </a:pPr>
            <a:endParaRPr lang="en-US"/>
          </a:p>
        </c:txPr>
        <c:crossAx val="97705344"/>
        <c:crosses val="autoZero"/>
        <c:auto val="1"/>
        <c:lblAlgn val="ctr"/>
        <c:lblOffset val="100"/>
      </c:catAx>
      <c:valAx>
        <c:axId val="97705344"/>
        <c:scaling>
          <c:orientation val="minMax"/>
        </c:scaling>
        <c:axPos val="l"/>
        <c:majorGridlines/>
        <c:numFmt formatCode="#,##0" sourceLinked="1"/>
        <c:tickLblPos val="nextTo"/>
        <c:txPr>
          <a:bodyPr/>
          <a:lstStyle/>
          <a:p>
            <a:pPr>
              <a:defRPr lang="en-US"/>
            </a:pPr>
            <a:endParaRPr lang="en-US"/>
          </a:p>
        </c:txPr>
        <c:crossAx val="97702272"/>
        <c:crosses val="autoZero"/>
        <c:crossBetween val="midCat"/>
      </c:valAx>
    </c:plotArea>
    <c:legend>
      <c:legendPos val="r"/>
      <c:layout>
        <c:manualLayout>
          <c:xMode val="edge"/>
          <c:yMode val="edge"/>
          <c:x val="0.73387248468941468"/>
          <c:y val="0.44038760780192632"/>
          <c:w val="0.25686825605132679"/>
          <c:h val="0.21409047924037314"/>
        </c:manualLayout>
      </c:layout>
      <c:txPr>
        <a:bodyPr/>
        <a:lstStyle/>
        <a:p>
          <a:pPr>
            <a:defRPr lang="en-US" sz="14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title>
      <c:txPr>
        <a:bodyPr/>
        <a:lstStyle/>
        <a:p>
          <a:pPr>
            <a:defRPr lang="en-US"/>
          </a:pPr>
          <a:endParaRPr lang="en-US"/>
        </a:p>
      </c:txPr>
    </c:title>
    <c:plotArea>
      <c:layout/>
      <c:pieChart>
        <c:varyColors val="1"/>
        <c:ser>
          <c:idx val="0"/>
          <c:order val="0"/>
          <c:tx>
            <c:v>Total Revenues 2009</c:v>
          </c:tx>
          <c:explosion val="26"/>
          <c:dLbls>
            <c:txPr>
              <a:bodyPr/>
              <a:lstStyle/>
              <a:p>
                <a:pPr>
                  <a:defRPr lang="en-US" sz="1400"/>
                </a:pPr>
                <a:endParaRPr lang="en-US"/>
              </a:p>
            </c:txPr>
            <c:showVal val="1"/>
            <c:showLeaderLines val="1"/>
          </c:dLbls>
          <c:cat>
            <c:strRef>
              <c:f>Sheet1!$C$24:$C$25</c:f>
              <c:strCache>
                <c:ptCount val="2"/>
                <c:pt idx="0">
                  <c:v>Scheduled Revenues</c:v>
                </c:pt>
                <c:pt idx="1">
                  <c:v>Ancillary Revenues</c:v>
                </c:pt>
              </c:strCache>
            </c:strRef>
          </c:cat>
          <c:val>
            <c:numRef>
              <c:f>Sheet1!$D$24:$D$25</c:f>
              <c:numCache>
                <c:formatCode>0.00%</c:formatCode>
                <c:ptCount val="2"/>
                <c:pt idx="0">
                  <c:v>0.79670152432132901</c:v>
                </c:pt>
                <c:pt idx="1">
                  <c:v>0.20329847567867101</c:v>
                </c:pt>
              </c:numCache>
            </c:numRef>
          </c:val>
        </c:ser>
        <c:firstSliceAng val="0"/>
      </c:pieChart>
    </c:plotArea>
    <c:legend>
      <c:legendPos val="r"/>
      <c:txPr>
        <a:bodyPr/>
        <a:lstStyle/>
        <a:p>
          <a:pPr>
            <a:defRPr lang="en-US" sz="1400"/>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5E646B-02CD-3B4E-BE7B-F46888A510F9}" type="datetimeFigureOut">
              <a:rPr lang="en-US" smtClean="0"/>
              <a:pPr/>
              <a:t>3/31/2010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6DE812-5991-C443-84E8-65F5452F987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n.wikipedia.org/wiki/Boeing_737" TargetMode="External"/><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a:t>
            </a:r>
            <a:endParaRPr lang="en-US" dirty="0"/>
          </a:p>
        </p:txBody>
      </p:sp>
      <p:sp>
        <p:nvSpPr>
          <p:cNvPr id="4" name="Slide Number Placeholder 3"/>
          <p:cNvSpPr>
            <a:spLocks noGrp="1"/>
          </p:cNvSpPr>
          <p:nvPr>
            <p:ph type="sldNum" sz="quarter" idx="10"/>
          </p:nvPr>
        </p:nvSpPr>
        <p:spPr/>
        <p:txBody>
          <a:bodyPr/>
          <a:lstStyle/>
          <a:p>
            <a:fld id="{6D6DE812-5991-C443-84E8-65F5452F987A}" type="slidenum">
              <a:rPr lang="en-US" smtClean="0"/>
              <a:pPr/>
              <a:t>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Euro=1.363 USD</a:t>
            </a:r>
          </a:p>
          <a:p>
            <a:r>
              <a:rPr lang="en-US" dirty="0" smtClean="0"/>
              <a:t>One of the few airlines that had</a:t>
            </a:r>
            <a:r>
              <a:rPr lang="en-US" baseline="0" dirty="0" smtClean="0"/>
              <a:t> a operating profit that year</a:t>
            </a:r>
            <a:endParaRPr lang="en-US" dirty="0"/>
          </a:p>
        </p:txBody>
      </p:sp>
      <p:sp>
        <p:nvSpPr>
          <p:cNvPr id="4" name="Slide Number Placeholder 3"/>
          <p:cNvSpPr>
            <a:spLocks noGrp="1"/>
          </p:cNvSpPr>
          <p:nvPr>
            <p:ph type="sldNum" sz="quarter" idx="10"/>
          </p:nvPr>
        </p:nvSpPr>
        <p:spPr/>
        <p:txBody>
          <a:bodyPr/>
          <a:lstStyle/>
          <a:p>
            <a:fld id="{6D6DE812-5991-C443-84E8-65F5452F987A}" type="slidenum">
              <a:rPr lang="en-US" smtClean="0"/>
              <a:pPr/>
              <a:t>66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r>
              <a:rPr lang="en-US" dirty="0" smtClean="0">
                <a:ea typeface="宋体" charset="-122"/>
              </a:rPr>
              <a:t>change</a:t>
            </a:r>
          </a:p>
        </p:txBody>
      </p:sp>
      <p:sp>
        <p:nvSpPr>
          <p:cNvPr id="32772" name="Slide Number Placeholder 3"/>
          <p:cNvSpPr>
            <a:spLocks noGrp="1"/>
          </p:cNvSpPr>
          <p:nvPr>
            <p:ph type="sldNum" sz="quarter" idx="5"/>
          </p:nvPr>
        </p:nvSpPr>
        <p:spPr bwMode="auto">
          <a:noFill/>
          <a:ln>
            <a:miter lim="800000"/>
            <a:headEnd/>
            <a:tailEnd/>
          </a:ln>
        </p:spPr>
        <p:txBody>
          <a:bodyPr/>
          <a:lstStyle/>
          <a:p>
            <a:fld id="{8F566F26-5E56-344B-840D-09B5B753A510}" type="slidenum">
              <a:rPr lang="zh-CN" altLang="en-US" smtClean="0"/>
              <a:pPr/>
              <a:t>110</a:t>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change</a:t>
            </a:r>
            <a:endParaRPr lang="en-CA" dirty="0"/>
          </a:p>
        </p:txBody>
      </p:sp>
      <p:sp>
        <p:nvSpPr>
          <p:cNvPr id="4" name="灯片编号占位符 3"/>
          <p:cNvSpPr>
            <a:spLocks noGrp="1"/>
          </p:cNvSpPr>
          <p:nvPr>
            <p:ph type="sldNum" sz="quarter" idx="10"/>
          </p:nvPr>
        </p:nvSpPr>
        <p:spPr/>
        <p:txBody>
          <a:bodyPr/>
          <a:lstStyle/>
          <a:p>
            <a:fld id="{6D6DE812-5991-C443-84E8-65F5452F987A}" type="slidenum">
              <a:rPr lang="en-US" smtClean="0"/>
              <a:pPr/>
              <a:t>111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change</a:t>
            </a:r>
            <a:endParaRPr lang="en-CA" dirty="0"/>
          </a:p>
        </p:txBody>
      </p:sp>
      <p:sp>
        <p:nvSpPr>
          <p:cNvPr id="4" name="灯片编号占位符 3"/>
          <p:cNvSpPr>
            <a:spLocks noGrp="1"/>
          </p:cNvSpPr>
          <p:nvPr>
            <p:ph type="sldNum" sz="quarter" idx="10"/>
          </p:nvPr>
        </p:nvSpPr>
        <p:spPr/>
        <p:txBody>
          <a:bodyPr/>
          <a:lstStyle/>
          <a:p>
            <a:fld id="{6D6DE812-5991-C443-84E8-65F5452F987A}" type="slidenum">
              <a:rPr lang="en-US" smtClean="0"/>
              <a:pPr/>
              <a:t>115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endParaRPr lang="en-US">
              <a:ea typeface="宋体" charset="-122"/>
            </a:endParaRPr>
          </a:p>
        </p:txBody>
      </p:sp>
      <p:sp>
        <p:nvSpPr>
          <p:cNvPr id="44036" name="Slide Number Placeholder 3"/>
          <p:cNvSpPr>
            <a:spLocks noGrp="1"/>
          </p:cNvSpPr>
          <p:nvPr>
            <p:ph type="sldNum" sz="quarter" idx="5"/>
          </p:nvPr>
        </p:nvSpPr>
        <p:spPr bwMode="auto">
          <a:noFill/>
          <a:ln>
            <a:miter lim="800000"/>
            <a:headEnd/>
            <a:tailEnd/>
          </a:ln>
        </p:spPr>
        <p:txBody>
          <a:bodyPr/>
          <a:lstStyle/>
          <a:p>
            <a:fld id="{EABBDD65-9395-EE47-B81D-C99EEBB109AA}" type="slidenum">
              <a:rPr lang="zh-CN" altLang="en-US" smtClean="0"/>
              <a:pPr/>
              <a:t>120</a:t>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change</a:t>
            </a:r>
            <a:endParaRPr lang="en-CA" dirty="0"/>
          </a:p>
        </p:txBody>
      </p:sp>
      <p:sp>
        <p:nvSpPr>
          <p:cNvPr id="4" name="灯片编号占位符 3"/>
          <p:cNvSpPr>
            <a:spLocks noGrp="1"/>
          </p:cNvSpPr>
          <p:nvPr>
            <p:ph type="sldNum" sz="quarter" idx="10"/>
          </p:nvPr>
        </p:nvSpPr>
        <p:spPr/>
        <p:txBody>
          <a:bodyPr/>
          <a:lstStyle/>
          <a:p>
            <a:fld id="{6D6DE812-5991-C443-84E8-65F5452F987A}" type="slidenum">
              <a:rPr lang="en-US" smtClean="0"/>
              <a:pPr/>
              <a:t>122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headEnd/>
            <a:tailEnd/>
          </a:ln>
        </p:spPr>
      </p:sp>
      <p:sp>
        <p:nvSpPr>
          <p:cNvPr id="48131" name="备注占位符 2"/>
          <p:cNvSpPr>
            <a:spLocks noGrp="1"/>
          </p:cNvSpPr>
          <p:nvPr>
            <p:ph type="body" idx="1"/>
          </p:nvPr>
        </p:nvSpPr>
        <p:spPr bwMode="auto">
          <a:noFill/>
        </p:spPr>
        <p:txBody>
          <a:bodyPr/>
          <a:lstStyle/>
          <a:p>
            <a:pPr eaLnBrk="1" hangingPunct="1">
              <a:spcBef>
                <a:spcPct val="0"/>
              </a:spcBef>
            </a:pPr>
            <a:r>
              <a:rPr lang="en-US" altLang="zh-CN" dirty="0"/>
              <a:t>-Herb Kelleher is a Founder of Southwest Airlines Co. and served as Executive Chairman from March 1978 to May 2008 and as President and CEO from September 1981 through June 2001.</a:t>
            </a:r>
          </a:p>
          <a:p>
            <a:pPr eaLnBrk="1" hangingPunct="1">
              <a:spcBef>
                <a:spcPct val="0"/>
              </a:spcBef>
            </a:pPr>
            <a:r>
              <a:rPr lang="en-US" altLang="zh-CN" dirty="0"/>
              <a:t>-Kelleher graduated with honors from Wesleyan University, where he was an Olin Scholar and where his major was English and his minor Philosophy, and from NYU Law School, where he was a Root-Tilden Scholar.</a:t>
            </a:r>
            <a:endParaRPr lang="zh-CN" altLang="en-US" dirty="0"/>
          </a:p>
        </p:txBody>
      </p:sp>
      <p:sp>
        <p:nvSpPr>
          <p:cNvPr id="48132" name="灯片编号占位符 3"/>
          <p:cNvSpPr>
            <a:spLocks noGrp="1"/>
          </p:cNvSpPr>
          <p:nvPr>
            <p:ph type="sldNum" sz="quarter" idx="5"/>
          </p:nvPr>
        </p:nvSpPr>
        <p:spPr bwMode="auto">
          <a:noFill/>
          <a:ln>
            <a:miter lim="800000"/>
            <a:headEnd/>
            <a:tailEnd/>
          </a:ln>
        </p:spPr>
        <p:txBody>
          <a:bodyPr/>
          <a:lstStyle/>
          <a:p>
            <a:fld id="{2CD6F13B-87CF-5440-BB8D-B415896C65AD}" type="slidenum">
              <a:rPr lang="zh-CN" altLang="en-US"/>
              <a:pPr/>
              <a:t>123</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headEnd/>
            <a:tailEnd/>
          </a:ln>
        </p:spPr>
      </p:sp>
      <p:sp>
        <p:nvSpPr>
          <p:cNvPr id="52227" name="备注占位符 2"/>
          <p:cNvSpPr>
            <a:spLocks noGrp="1"/>
          </p:cNvSpPr>
          <p:nvPr>
            <p:ph type="body" idx="1"/>
          </p:nvPr>
        </p:nvSpPr>
        <p:spPr bwMode="auto">
          <a:noFill/>
        </p:spPr>
        <p:txBody>
          <a:bodyPr/>
          <a:lstStyle/>
          <a:p>
            <a:pPr eaLnBrk="1" hangingPunct="1"/>
            <a:r>
              <a:rPr lang="en-US" altLang="zh-CN"/>
              <a:t>Southwest's successful business model involves flying multiple short, quick trips into the secondary (more efficient and less costly) airports of major markets, and using only one aircraft type, the </a:t>
            </a:r>
            <a:r>
              <a:rPr lang="en-US" altLang="zh-CN">
                <a:hlinkClick r:id="rId3" action="ppaction://hlinkfile" tooltip="Boeing 737"/>
              </a:rPr>
              <a:t>Boeing 737</a:t>
            </a:r>
            <a:r>
              <a:rPr lang="en-US" altLang="zh-CN"/>
              <a:t>.</a:t>
            </a:r>
            <a:endParaRPr lang="zh-CN" altLang="en-US"/>
          </a:p>
        </p:txBody>
      </p:sp>
      <p:sp>
        <p:nvSpPr>
          <p:cNvPr id="52228" name="灯片编号占位符 3"/>
          <p:cNvSpPr>
            <a:spLocks noGrp="1"/>
          </p:cNvSpPr>
          <p:nvPr>
            <p:ph type="sldNum" sz="quarter" idx="5"/>
          </p:nvPr>
        </p:nvSpPr>
        <p:spPr bwMode="auto">
          <a:noFill/>
          <a:ln>
            <a:miter lim="800000"/>
            <a:headEnd/>
            <a:tailEnd/>
          </a:ln>
        </p:spPr>
        <p:txBody>
          <a:bodyPr/>
          <a:lstStyle/>
          <a:p>
            <a:fld id="{13431CAD-3D6D-D34B-87D8-EFF893C059F4}" type="slidenum">
              <a:rPr lang="zh-CN" altLang="en-US"/>
              <a:pPr/>
              <a:t>126</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headEnd/>
            <a:tailEnd/>
          </a:ln>
        </p:spPr>
      </p:sp>
      <p:sp>
        <p:nvSpPr>
          <p:cNvPr id="57347" name="备注占位符 2"/>
          <p:cNvSpPr>
            <a:spLocks noGrp="1"/>
          </p:cNvSpPr>
          <p:nvPr>
            <p:ph type="body" idx="1"/>
          </p:nvPr>
        </p:nvSpPr>
        <p:spPr bwMode="auto">
          <a:noFill/>
        </p:spPr>
        <p:txBody>
          <a:bodyPr/>
          <a:lstStyle/>
          <a:p>
            <a:pPr eaLnBrk="1" hangingPunct="1"/>
            <a:r>
              <a:rPr lang="en-US" altLang="zh-CN" dirty="0"/>
              <a:t>In 2008 and 2009. the oil price increase</a:t>
            </a:r>
          </a:p>
          <a:p>
            <a:pPr eaLnBrk="1" hangingPunct="1"/>
            <a:r>
              <a:rPr lang="en-US" altLang="zh-CN" dirty="0"/>
              <a:t>Most of company lose money</a:t>
            </a:r>
          </a:p>
          <a:p>
            <a:pPr eaLnBrk="1" hangingPunct="1"/>
            <a:r>
              <a:rPr lang="en-US" altLang="zh-CN" dirty="0" smtClean="0"/>
              <a:t>But, Southwest </a:t>
            </a:r>
            <a:r>
              <a:rPr lang="en-US" altLang="zh-CN" dirty="0"/>
              <a:t>Airline earn		</a:t>
            </a:r>
          </a:p>
        </p:txBody>
      </p:sp>
      <p:sp>
        <p:nvSpPr>
          <p:cNvPr id="57348" name="灯片编号占位符 3"/>
          <p:cNvSpPr>
            <a:spLocks noGrp="1"/>
          </p:cNvSpPr>
          <p:nvPr>
            <p:ph type="sldNum" sz="quarter" idx="5"/>
          </p:nvPr>
        </p:nvSpPr>
        <p:spPr bwMode="auto">
          <a:noFill/>
          <a:ln>
            <a:miter lim="800000"/>
            <a:headEnd/>
            <a:tailEnd/>
          </a:ln>
        </p:spPr>
        <p:txBody>
          <a:bodyPr/>
          <a:lstStyle/>
          <a:p>
            <a:fld id="{63A16652-E8F8-9D4A-9AD1-0777B4BF27A6}" type="slidenum">
              <a:rPr lang="zh-CN" altLang="en-US"/>
              <a:pPr/>
              <a:t>130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CA" dirty="0" smtClean="0"/>
              <a:t>In both periods, these "other (gains) losses" primarily resulted from unrealized gains/losses associated with fuel derivatives. The cost of the Company's hedging program (the premium costs of derivative contracts) was $148 million in 2009 and $69 million in 2008, which is also included in "other (gains) losses".</a:t>
            </a:r>
            <a:endParaRPr lang="en-CA" dirty="0"/>
          </a:p>
        </p:txBody>
      </p:sp>
      <p:sp>
        <p:nvSpPr>
          <p:cNvPr id="4" name="灯片编号占位符 3"/>
          <p:cNvSpPr>
            <a:spLocks noGrp="1"/>
          </p:cNvSpPr>
          <p:nvPr>
            <p:ph type="sldNum" sz="quarter" idx="10"/>
          </p:nvPr>
        </p:nvSpPr>
        <p:spPr/>
        <p:txBody>
          <a:bodyPr/>
          <a:lstStyle/>
          <a:p>
            <a:fld id="{6D6DE812-5991-C443-84E8-65F5452F987A}" type="slidenum">
              <a:rPr lang="en-US" smtClean="0"/>
              <a:pPr/>
              <a:t>131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a:t>
            </a:r>
          </a:p>
        </p:txBody>
      </p:sp>
      <p:sp>
        <p:nvSpPr>
          <p:cNvPr id="4" name="Slide Number Placeholder 3"/>
          <p:cNvSpPr>
            <a:spLocks noGrp="1"/>
          </p:cNvSpPr>
          <p:nvPr>
            <p:ph type="sldNum" sz="quarter" idx="10"/>
          </p:nvPr>
        </p:nvSpPr>
        <p:spPr/>
        <p:txBody>
          <a:bodyPr/>
          <a:lstStyle/>
          <a:p>
            <a:fld id="{6D6DE812-5991-C443-84E8-65F5452F987A}" type="slidenum">
              <a:rPr lang="en-US" smtClean="0"/>
              <a:pPr/>
              <a:t>10</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smtClean="0"/>
          </a:p>
        </p:txBody>
      </p:sp>
      <p:sp>
        <p:nvSpPr>
          <p:cNvPr id="4" name="灯片编号占位符 3"/>
          <p:cNvSpPr>
            <a:spLocks noGrp="1"/>
          </p:cNvSpPr>
          <p:nvPr>
            <p:ph type="sldNum" sz="quarter" idx="10"/>
          </p:nvPr>
        </p:nvSpPr>
        <p:spPr/>
        <p:txBody>
          <a:bodyPr/>
          <a:lstStyle/>
          <a:p>
            <a:fld id="{6D6DE812-5991-C443-84E8-65F5452F987A}" type="slidenum">
              <a:rPr lang="en-US" smtClean="0"/>
              <a:pPr/>
              <a:t>132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smtClean="0"/>
          </a:p>
        </p:txBody>
      </p:sp>
      <p:sp>
        <p:nvSpPr>
          <p:cNvPr id="4" name="灯片编号占位符 3"/>
          <p:cNvSpPr>
            <a:spLocks noGrp="1"/>
          </p:cNvSpPr>
          <p:nvPr>
            <p:ph type="sldNum" sz="quarter" idx="10"/>
          </p:nvPr>
        </p:nvSpPr>
        <p:spPr/>
        <p:txBody>
          <a:bodyPr/>
          <a:lstStyle/>
          <a:p>
            <a:fld id="{6D6DE812-5991-C443-84E8-65F5452F987A}" type="slidenum">
              <a:rPr lang="en-US" smtClean="0"/>
              <a:pPr/>
              <a:t>133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CA" dirty="0" smtClean="0"/>
              <a:t>$381 million from the sale and leaseback of eleven 737-700 aircraft and $455 million in proceeds from secured term loan agreements</a:t>
            </a:r>
            <a:endParaRPr lang="en-CA" dirty="0"/>
          </a:p>
        </p:txBody>
      </p:sp>
      <p:sp>
        <p:nvSpPr>
          <p:cNvPr id="4" name="灯片编号占位符 3"/>
          <p:cNvSpPr>
            <a:spLocks noGrp="1"/>
          </p:cNvSpPr>
          <p:nvPr>
            <p:ph type="sldNum" sz="quarter" idx="10"/>
          </p:nvPr>
        </p:nvSpPr>
        <p:spPr/>
        <p:txBody>
          <a:bodyPr/>
          <a:lstStyle/>
          <a:p>
            <a:fld id="{6D6DE812-5991-C443-84E8-65F5452F987A}" type="slidenum">
              <a:rPr lang="en-US" smtClean="0"/>
              <a:pPr/>
              <a:t>137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Recession from</a:t>
            </a:r>
            <a:r>
              <a:rPr lang="en-US" baseline="0" dirty="0" smtClean="0"/>
              <a:t> the end of 07 to 08</a:t>
            </a:r>
          </a:p>
          <a:p>
            <a:r>
              <a:rPr lang="en-US" baseline="0" dirty="0" smtClean="0"/>
              <a:t>Fuel price increase from beginning of 08 to September 08</a:t>
            </a:r>
            <a:endParaRPr lang="en-US" dirty="0"/>
          </a:p>
        </p:txBody>
      </p:sp>
      <p:sp>
        <p:nvSpPr>
          <p:cNvPr id="4" name="Slide Number Placeholder 3"/>
          <p:cNvSpPr>
            <a:spLocks noGrp="1"/>
          </p:cNvSpPr>
          <p:nvPr>
            <p:ph type="sldNum" sz="quarter" idx="10"/>
          </p:nvPr>
        </p:nvSpPr>
        <p:spPr/>
        <p:txBody>
          <a:bodyPr/>
          <a:lstStyle/>
          <a:p>
            <a:fld id="{6D6DE812-5991-C443-84E8-65F5452F987A}" type="slidenum">
              <a:rPr lang="en-US" smtClean="0"/>
              <a:pPr/>
              <a:t>26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National Association of Securities Dealers Automated Quotations</a:t>
            </a:r>
          </a:p>
          <a:p>
            <a:r>
              <a:rPr lang="en-US" sz="1200" kern="1200" dirty="0" smtClean="0">
                <a:solidFill>
                  <a:schemeClr val="tx1"/>
                </a:solidFill>
                <a:latin typeface="+mn-lt"/>
                <a:ea typeface="+mn-ea"/>
                <a:cs typeface="+mn-cs"/>
              </a:rPr>
              <a:t>London Stock Exchange</a:t>
            </a:r>
            <a:endParaRPr lang="en-US" dirty="0"/>
          </a:p>
        </p:txBody>
      </p:sp>
      <p:sp>
        <p:nvSpPr>
          <p:cNvPr id="4" name="Slide Number Placeholder 3"/>
          <p:cNvSpPr>
            <a:spLocks noGrp="1"/>
          </p:cNvSpPr>
          <p:nvPr>
            <p:ph type="sldNum" sz="quarter" idx="10"/>
          </p:nvPr>
        </p:nvSpPr>
        <p:spPr/>
        <p:txBody>
          <a:bodyPr/>
          <a:lstStyle/>
          <a:p>
            <a:fld id="{6D6DE812-5991-C443-84E8-65F5452F987A}" type="slidenum">
              <a:rPr lang="en-US" smtClean="0"/>
              <a:pPr/>
              <a:t>36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a:t>
            </a:r>
            <a:endParaRPr lang="en-US" dirty="0"/>
          </a:p>
        </p:txBody>
      </p:sp>
      <p:sp>
        <p:nvSpPr>
          <p:cNvPr id="4" name="Slide Number Placeholder 3"/>
          <p:cNvSpPr>
            <a:spLocks noGrp="1"/>
          </p:cNvSpPr>
          <p:nvPr>
            <p:ph type="sldNum" sz="quarter" idx="10"/>
          </p:nvPr>
        </p:nvSpPr>
        <p:spPr/>
        <p:txBody>
          <a:bodyPr/>
          <a:lstStyle/>
          <a:p>
            <a:fld id="{6D6DE812-5991-C443-84E8-65F5452F987A}" type="slidenum">
              <a:rPr lang="en-US" smtClean="0"/>
              <a:pPr/>
              <a:t>43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20.20%</a:t>
            </a:r>
            <a:endParaRPr lang="en-US" dirty="0"/>
          </a:p>
        </p:txBody>
      </p:sp>
      <p:sp>
        <p:nvSpPr>
          <p:cNvPr id="4" name="Slide Number Placeholder 3"/>
          <p:cNvSpPr>
            <a:spLocks noGrp="1"/>
          </p:cNvSpPr>
          <p:nvPr>
            <p:ph type="sldNum" sz="quarter" idx="10"/>
          </p:nvPr>
        </p:nvSpPr>
        <p:spPr/>
        <p:txBody>
          <a:bodyPr/>
          <a:lstStyle/>
          <a:p>
            <a:fld id="{6D6DE812-5991-C443-84E8-65F5452F987A}" type="slidenum">
              <a:rPr lang="en-US" smtClean="0"/>
              <a:pPr/>
              <a:t>44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Red:</a:t>
            </a:r>
            <a:r>
              <a:rPr lang="en-US" baseline="0" dirty="0" smtClean="0"/>
              <a:t> Rapid increase in Jet fuel price</a:t>
            </a:r>
          </a:p>
          <a:p>
            <a:r>
              <a:rPr lang="en-US" baseline="0" dirty="0" smtClean="0"/>
              <a:t>One of the few airlines that still had a positive operating income</a:t>
            </a:r>
            <a:endParaRPr lang="en-US" dirty="0"/>
          </a:p>
        </p:txBody>
      </p:sp>
      <p:sp>
        <p:nvSpPr>
          <p:cNvPr id="4" name="Slide Number Placeholder 3"/>
          <p:cNvSpPr>
            <a:spLocks noGrp="1"/>
          </p:cNvSpPr>
          <p:nvPr>
            <p:ph type="sldNum" sz="quarter" idx="10"/>
          </p:nvPr>
        </p:nvSpPr>
        <p:spPr/>
        <p:txBody>
          <a:bodyPr/>
          <a:lstStyle/>
          <a:p>
            <a:fld id="{6D6DE812-5991-C443-84E8-65F5452F987A}" type="slidenum">
              <a:rPr lang="en-US" smtClean="0"/>
              <a:pPr/>
              <a:t>50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6DE812-5991-C443-84E8-65F5452F987A}" type="slidenum">
              <a:rPr lang="en-US" smtClean="0"/>
              <a:pPr/>
              <a:t>55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a:t>
            </a:r>
            <a:r>
              <a:rPr lang="en-US" baseline="0" dirty="0" smtClean="0"/>
              <a:t> at the increase in fuel expense 2008-2009</a:t>
            </a:r>
          </a:p>
          <a:p>
            <a:r>
              <a:rPr lang="en-US" baseline="0" dirty="0" smtClean="0"/>
              <a:t>		decrease in staff costs, marketing, !!!! Strong cost control</a:t>
            </a:r>
            <a:endParaRPr lang="en-US" dirty="0"/>
          </a:p>
        </p:txBody>
      </p:sp>
      <p:sp>
        <p:nvSpPr>
          <p:cNvPr id="4" name="Slide Number Placeholder 3"/>
          <p:cNvSpPr>
            <a:spLocks noGrp="1"/>
          </p:cNvSpPr>
          <p:nvPr>
            <p:ph type="sldNum" sz="quarter" idx="10"/>
          </p:nvPr>
        </p:nvSpPr>
        <p:spPr/>
        <p:txBody>
          <a:bodyPr/>
          <a:lstStyle/>
          <a:p>
            <a:fld id="{6D6DE812-5991-C443-84E8-65F5452F987A}" type="slidenum">
              <a:rPr lang="en-US" smtClean="0"/>
              <a:pPr/>
              <a:t>64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CA"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p:txBody>
          <a:bodyPr/>
          <a:lstStyle/>
          <a:p>
            <a:fld id="{B20F1DBA-06C5-C64A-84BA-7089024C0985}" type="datetimeFigureOut">
              <a:rPr lang="en-US" smtClean="0"/>
              <a:pPr/>
              <a:t>3/31/2010</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CA"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CA" smtClean="0"/>
              <a:t>Click to edit Master text styles</a:t>
            </a:r>
          </a:p>
        </p:txBody>
      </p:sp>
      <p:sp>
        <p:nvSpPr>
          <p:cNvPr id="5" name="Date Placeholder 4"/>
          <p:cNvSpPr>
            <a:spLocks noGrp="1"/>
          </p:cNvSpPr>
          <p:nvPr>
            <p:ph type="dt" sz="half" idx="10"/>
          </p:nvPr>
        </p:nvSpPr>
        <p:spPr/>
        <p:txBody>
          <a:bodyPr/>
          <a:lstStyle/>
          <a:p>
            <a:fld id="{B20F1DBA-06C5-C64A-84BA-7089024C0985}" type="datetimeFigureOut">
              <a:rPr lang="en-US" smtClean="0"/>
              <a:pPr/>
              <a:t>3/31/2010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22171-BF5D-7443-A247-9BD10294CDD6}"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B20F1DBA-06C5-C64A-84BA-7089024C0985}" type="datetimeFigureOut">
              <a:rPr lang="en-US" smtClean="0"/>
              <a:pPr/>
              <a:t>3/31/2010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22171-BF5D-7443-A247-9BD10294CDD6}"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B20F1DBA-06C5-C64A-84BA-7089024C0985}" type="datetimeFigureOut">
              <a:rPr lang="en-US" smtClean="0"/>
              <a:pPr/>
              <a:t>3/31/2010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22171-BF5D-7443-A247-9BD10294CDD6}"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B20F1DBA-06C5-C64A-84BA-7089024C0985}" type="datetimeFigureOut">
              <a:rPr lang="en-US" smtClean="0"/>
              <a:pPr/>
              <a:t>3/31/2010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22171-BF5D-7443-A247-9BD10294CDD6}"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CA"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B20F1DBA-06C5-C64A-84BA-7089024C0985}" type="datetimeFigureOut">
              <a:rPr lang="en-US" smtClean="0"/>
              <a:pPr/>
              <a:t>3/31/2010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22171-BF5D-7443-A247-9BD10294CDD6}" type="slidenum">
              <a:rPr lang="en-US" smtClean="0"/>
              <a:pPr/>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B20F1DBA-06C5-C64A-84BA-7089024C0985}" type="datetimeFigureOut">
              <a:rPr lang="en-US" smtClean="0"/>
              <a:pPr/>
              <a:t>3/31/2010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22171-BF5D-7443-A247-9BD10294CDD6}"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7" name="Date Placeholder 6"/>
          <p:cNvSpPr>
            <a:spLocks noGrp="1"/>
          </p:cNvSpPr>
          <p:nvPr>
            <p:ph type="dt" sz="half" idx="10"/>
          </p:nvPr>
        </p:nvSpPr>
        <p:spPr/>
        <p:txBody>
          <a:bodyPr/>
          <a:lstStyle/>
          <a:p>
            <a:fld id="{B20F1DBA-06C5-C64A-84BA-7089024C0985}" type="datetimeFigureOut">
              <a:rPr lang="en-US" smtClean="0"/>
              <a:pPr/>
              <a:t>3/31/2010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222171-BF5D-7443-A247-9BD10294CDD6}"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B20F1DBA-06C5-C64A-84BA-7089024C0985}" type="datetimeFigureOut">
              <a:rPr lang="en-US" smtClean="0"/>
              <a:pPr/>
              <a:t>3/31/2010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222171-BF5D-7443-A247-9BD10294CDD6}"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F1DBA-06C5-C64A-84BA-7089024C0985}" type="datetimeFigureOut">
              <a:rPr lang="en-US" smtClean="0"/>
              <a:pPr/>
              <a:t>3/31/2010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222171-BF5D-7443-A247-9BD10294CD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CA"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20F1DBA-06C5-C64A-84BA-7089024C0985}" type="datetimeFigureOut">
              <a:rPr lang="en-US" smtClean="0"/>
              <a:pPr/>
              <a:t>3/31/2010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22171-BF5D-7443-A247-9BD10294CDD6}"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CA"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CA" smtClean="0"/>
              <a:t>Click to edit Master text styles</a:t>
            </a:r>
          </a:p>
        </p:txBody>
      </p:sp>
      <p:sp>
        <p:nvSpPr>
          <p:cNvPr id="5" name="Date Placeholder 4"/>
          <p:cNvSpPr>
            <a:spLocks noGrp="1"/>
          </p:cNvSpPr>
          <p:nvPr>
            <p:ph type="dt" sz="half" idx="10"/>
          </p:nvPr>
        </p:nvSpPr>
        <p:spPr/>
        <p:txBody>
          <a:bodyPr/>
          <a:lstStyle/>
          <a:p>
            <a:fld id="{B20F1DBA-06C5-C64A-84BA-7089024C0985}" type="datetimeFigureOut">
              <a:rPr lang="en-US" smtClean="0"/>
              <a:pPr/>
              <a:t>3/31/2010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22171-BF5D-7443-A247-9BD10294CDD6}"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C222171-BF5D-7443-A247-9BD10294CDD6}" type="slidenum">
              <a:rPr lang="en-US" smtClean="0"/>
              <a:pPr/>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CA"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F1DBA-06C5-C64A-84BA-7089024C0985}" type="datetimeFigureOut">
              <a:rPr lang="en-US" smtClean="0"/>
              <a:pPr/>
              <a:t>3/31/2010</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atlasair.com/" TargetMode="External"/><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www.fedex.com/" TargetMode="External"/><Relationship Id="rId5" Type="http://schemas.openxmlformats.org/officeDocument/2006/relationships/image" Target="../media/image19.png"/><Relationship Id="rId4" Type="http://schemas.openxmlformats.org/officeDocument/2006/relationships/image" Target="../media/image18.jpeg"/><Relationship Id="rId9" Type="http://schemas.openxmlformats.org/officeDocument/2006/relationships/image" Target="../media/image21.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Global Airlines</a:t>
            </a:r>
            <a:endParaRPr lang="en-US" dirty="0"/>
          </a:p>
        </p:txBody>
      </p:sp>
      <p:sp>
        <p:nvSpPr>
          <p:cNvPr id="3" name="Subtitle 2"/>
          <p:cNvSpPr>
            <a:spLocks noGrp="1"/>
          </p:cNvSpPr>
          <p:nvPr>
            <p:ph type="subTitle" idx="1"/>
          </p:nvPr>
        </p:nvSpPr>
        <p:spPr/>
        <p:txBody>
          <a:bodyPr>
            <a:normAutofit/>
          </a:bodyPr>
          <a:lstStyle/>
          <a:p>
            <a:pPr algn="r"/>
            <a:r>
              <a:rPr lang="en-US" dirty="0" smtClean="0"/>
              <a:t>Presented by:Wayne Hung</a:t>
            </a:r>
          </a:p>
          <a:p>
            <a:pPr algn="r"/>
            <a:r>
              <a:rPr lang="en-US" dirty="0" smtClean="0"/>
              <a:t>Alice Yuan</a:t>
            </a:r>
          </a:p>
          <a:p>
            <a:pPr algn="r"/>
            <a:r>
              <a:rPr lang="en-US" dirty="0" smtClean="0"/>
              <a:t>Oscar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838200"/>
          </a:xfrm>
        </p:spPr>
        <p:txBody>
          <a:bodyPr/>
          <a:lstStyle/>
          <a:p>
            <a:pPr algn="ctr"/>
            <a:r>
              <a:rPr lang="en-US" sz="3200" dirty="0"/>
              <a:t>Airline Deregulation Act of 1978</a:t>
            </a:r>
            <a:endParaRPr lang="zh-CN" altLang="en-US" sz="3200" dirty="0"/>
          </a:p>
        </p:txBody>
      </p:sp>
      <p:sp>
        <p:nvSpPr>
          <p:cNvPr id="3" name="内容占位符 2"/>
          <p:cNvSpPr>
            <a:spLocks noGrp="1"/>
          </p:cNvSpPr>
          <p:nvPr>
            <p:ph idx="1"/>
          </p:nvPr>
        </p:nvSpPr>
        <p:spPr>
          <a:xfrm>
            <a:off x="304800" y="1790040"/>
            <a:ext cx="8610600" cy="4763159"/>
          </a:xfrm>
        </p:spPr>
        <p:txBody>
          <a:bodyPr>
            <a:normAutofit/>
          </a:bodyPr>
          <a:lstStyle/>
          <a:p>
            <a:pPr eaLnBrk="1" hangingPunct="1"/>
            <a:r>
              <a:rPr lang="en-US" altLang="zh-CN" sz="1800" dirty="0" smtClean="0">
                <a:ea typeface="ＭＳ Ｐゴシック" charset="-128"/>
                <a:cs typeface="ＭＳ Ｐゴシック" charset="-128"/>
              </a:rPr>
              <a:t>The Airline Deregulation Act is a United States federal law signed into law on October 24, 1978.</a:t>
            </a:r>
          </a:p>
          <a:p>
            <a:pPr eaLnBrk="1" hangingPunct="1"/>
            <a:r>
              <a:rPr lang="en-US" altLang="zh-CN" sz="1800" dirty="0" smtClean="0">
                <a:ea typeface="ＭＳ Ｐゴシック" charset="-128"/>
                <a:cs typeface="ＭＳ Ｐゴシック" charset="-128"/>
              </a:rPr>
              <a:t>The main purpose of the act was to remove government control over fares, routes and market entry from commercial aviation.</a:t>
            </a:r>
          </a:p>
          <a:p>
            <a:pPr eaLnBrk="1" hangingPunct="1"/>
            <a:r>
              <a:rPr lang="en-US" altLang="zh-CN" sz="1800" dirty="0" smtClean="0">
                <a:ea typeface="ＭＳ Ｐゴシック" charset="-128"/>
                <a:cs typeface="ＭＳ Ｐゴシック" charset="-128"/>
              </a:rPr>
              <a:t>The Civil Aeronautics Board’s (CAB’S) powers of regulation were to be phased out, eventually allowing passengers to be exposed to market forces in the airline industry.</a:t>
            </a:r>
          </a:p>
          <a:p>
            <a:pPr eaLnBrk="1" hangingPunct="1"/>
            <a:r>
              <a:rPr lang="en-US" altLang="zh-CN" sz="1800" dirty="0" smtClean="0">
                <a:ea typeface="ＭＳ Ｐゴシック" charset="-128"/>
                <a:cs typeface="ＭＳ Ｐゴシック" charset="-128"/>
              </a:rPr>
              <a:t>Hub </a:t>
            </a:r>
            <a:r>
              <a:rPr lang="en-US" altLang="zh-CN" sz="1800" dirty="0">
                <a:ea typeface="ＭＳ Ｐゴシック" charset="-128"/>
                <a:cs typeface="ＭＳ Ｐゴシック" charset="-128"/>
              </a:rPr>
              <a:t>and Spoke System implemented</a:t>
            </a:r>
          </a:p>
          <a:p>
            <a:endParaRPr lang="zh-CN" altLang="en-US" sz="1800" dirty="0"/>
          </a:p>
        </p:txBody>
      </p:sp>
      <p:pic>
        <p:nvPicPr>
          <p:cNvPr id="8197" name="Picture 6" descr="airline-hub"/>
          <p:cNvPicPr>
            <a:picLocks noChangeAspect="1" noChangeArrowheads="1"/>
          </p:cNvPicPr>
          <p:nvPr/>
        </p:nvPicPr>
        <p:blipFill>
          <a:blip r:embed="rId3"/>
          <a:srcRect/>
          <a:stretch>
            <a:fillRect/>
          </a:stretch>
        </p:blipFill>
        <p:spPr bwMode="auto">
          <a:xfrm>
            <a:off x="5376863" y="4267200"/>
            <a:ext cx="3767137"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idx="1"/>
          </p:nvPr>
        </p:nvSpPr>
        <p:spPr/>
        <p:txBody>
          <a:bodyPr/>
          <a:lstStyle/>
          <a:p>
            <a:endParaRPr lang="zh-TW" altLang="en-US" dirty="0"/>
          </a:p>
        </p:txBody>
      </p:sp>
      <p:pic>
        <p:nvPicPr>
          <p:cNvPr id="2051"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idx="1"/>
          </p:nvPr>
        </p:nvSpPr>
        <p:spPr/>
        <p:txBody>
          <a:bodyPr/>
          <a:lstStyle/>
          <a:p>
            <a:r>
              <a:rPr lang="en-US" altLang="zh-TW" dirty="0"/>
              <a:t>The Cathay Pacific Group recorded an attributable loss of HK$8,558 million in </a:t>
            </a:r>
            <a:r>
              <a:rPr lang="en-US" altLang="zh-TW" dirty="0" smtClean="0"/>
              <a:t>2008, compared </a:t>
            </a:r>
            <a:r>
              <a:rPr lang="en-US" altLang="zh-TW" dirty="0"/>
              <a:t>to a profit of HK$7,023 million the previous year. Turnover rose by 14.9% </a:t>
            </a:r>
            <a:r>
              <a:rPr lang="en-US" altLang="zh-TW" dirty="0" smtClean="0"/>
              <a:t>to HK$86,578 </a:t>
            </a:r>
            <a:r>
              <a:rPr lang="en-US" altLang="zh-TW" dirty="0"/>
              <a:t>million.</a:t>
            </a:r>
            <a:endParaRPr lang="zh-TW" alt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5" name="Content Placeholder 4"/>
          <p:cNvSpPr>
            <a:spLocks noGrp="1"/>
          </p:cNvSpPr>
          <p:nvPr>
            <p:ph idx="1"/>
          </p:nvPr>
        </p:nvSpPr>
        <p:spPr>
          <a:xfrm>
            <a:off x="457200" y="1803936"/>
            <a:ext cx="8229600" cy="3067506"/>
          </a:xfrm>
          <a:prstGeom prst="rect">
            <a:avLst/>
          </a:prstGeom>
        </p:spPr>
        <p:txBody>
          <a:bodyPr wrap="square">
            <a:spAutoFit/>
          </a:bodyPr>
          <a:lstStyle/>
          <a:p>
            <a:r>
              <a:rPr lang="en-US" altLang="zh-TW" sz="2000" dirty="0"/>
              <a:t>The price of aviation fuel reached new highs in </a:t>
            </a:r>
            <a:r>
              <a:rPr lang="en-US" altLang="zh-TW" sz="2000" dirty="0" smtClean="0"/>
              <a:t>July 2008 </a:t>
            </a:r>
            <a:r>
              <a:rPr lang="en-US" altLang="zh-TW" sz="2000" dirty="0"/>
              <a:t>though prices fell significantly towards the </a:t>
            </a:r>
            <a:r>
              <a:rPr lang="en-US" altLang="zh-TW" sz="2000" dirty="0" smtClean="0"/>
              <a:t>end of </a:t>
            </a:r>
            <a:r>
              <a:rPr lang="en-US" altLang="zh-TW" sz="2000" dirty="0"/>
              <a:t>the year. </a:t>
            </a:r>
            <a:endParaRPr lang="en-US" altLang="zh-TW" sz="2000" dirty="0" smtClean="0"/>
          </a:p>
          <a:p>
            <a:r>
              <a:rPr lang="en-US" altLang="zh-TW" sz="2000" dirty="0" smtClean="0"/>
              <a:t>Fuel </a:t>
            </a:r>
            <a:r>
              <a:rPr lang="en-US" altLang="zh-TW" sz="2000" dirty="0"/>
              <a:t>surcharges on cargo and </a:t>
            </a:r>
            <a:r>
              <a:rPr lang="en-US" altLang="zh-TW" sz="2000" dirty="0" smtClean="0"/>
              <a:t>passenger tickets </a:t>
            </a:r>
            <a:r>
              <a:rPr lang="en-US" altLang="zh-TW" sz="2000" dirty="0"/>
              <a:t>only partially offset the additional </a:t>
            </a:r>
            <a:r>
              <a:rPr lang="en-US" altLang="zh-TW" sz="2000" dirty="0" smtClean="0"/>
              <a:t>cost incurred </a:t>
            </a:r>
            <a:r>
              <a:rPr lang="en-US" altLang="zh-TW" sz="2000" dirty="0"/>
              <a:t>over the course of the year. </a:t>
            </a:r>
            <a:endParaRPr lang="en-US" altLang="zh-TW" sz="2000" dirty="0" smtClean="0"/>
          </a:p>
          <a:p>
            <a:r>
              <a:rPr lang="en-US" altLang="zh-TW" sz="2000" dirty="0" smtClean="0"/>
              <a:t>The </a:t>
            </a:r>
            <a:r>
              <a:rPr lang="en-US" altLang="zh-TW" sz="2000" dirty="0"/>
              <a:t>fall in </a:t>
            </a:r>
            <a:r>
              <a:rPr lang="en-US" altLang="zh-TW" sz="2000" dirty="0" smtClean="0"/>
              <a:t>fuel prices caused </a:t>
            </a:r>
            <a:r>
              <a:rPr lang="en-US" altLang="zh-TW" sz="2000" dirty="0" err="1"/>
              <a:t>unrealised</a:t>
            </a:r>
            <a:r>
              <a:rPr lang="en-US" altLang="zh-TW" sz="2000" dirty="0"/>
              <a:t> mark </a:t>
            </a:r>
            <a:r>
              <a:rPr lang="en-US" altLang="zh-TW" sz="2000" dirty="0" smtClean="0"/>
              <a:t>to market </a:t>
            </a:r>
            <a:r>
              <a:rPr lang="en-US" altLang="zh-TW" sz="2000" dirty="0"/>
              <a:t>losses of HK$7.6 billion on our fuel </a:t>
            </a:r>
            <a:r>
              <a:rPr lang="en-US" altLang="zh-TW" sz="2000" dirty="0" smtClean="0"/>
              <a:t>hedging contracts </a:t>
            </a:r>
            <a:r>
              <a:rPr lang="en-US" altLang="zh-TW" sz="2000" dirty="0"/>
              <a:t>for the period 2009-2011 which </a:t>
            </a:r>
            <a:r>
              <a:rPr lang="en-US" altLang="zh-TW" sz="2000" dirty="0" smtClean="0"/>
              <a:t>were entered </a:t>
            </a:r>
            <a:r>
              <a:rPr lang="en-US" altLang="zh-TW" sz="2000" dirty="0"/>
              <a:t>into in order to give a degree of certainty </a:t>
            </a:r>
            <a:r>
              <a:rPr lang="en-US" altLang="zh-TW" sz="2000" dirty="0" smtClean="0"/>
              <a:t>as to </a:t>
            </a:r>
            <a:r>
              <a:rPr lang="en-US" altLang="zh-TW" sz="2000" dirty="0"/>
              <a:t>future fuel prices and protection against </a:t>
            </a:r>
            <a:r>
              <a:rPr lang="en-US" altLang="zh-TW" sz="2000" dirty="0" smtClean="0"/>
              <a:t>price increases</a:t>
            </a:r>
            <a:r>
              <a:rPr lang="en-US" altLang="zh-TW" sz="2000" dirty="0"/>
              <a:t>. </a:t>
            </a:r>
            <a:endParaRPr lang="en-US" altLang="zh-TW" sz="2000" dirty="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idx="1"/>
          </p:nvPr>
        </p:nvSpPr>
        <p:spPr/>
        <p:txBody>
          <a:bodyPr/>
          <a:lstStyle/>
          <a:p>
            <a:endParaRPr lang="zh-TW" altLang="en-US"/>
          </a:p>
        </p:txBody>
      </p:sp>
      <p:pic>
        <p:nvPicPr>
          <p:cNvPr id="6146"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idx="1"/>
          </p:nvPr>
        </p:nvSpPr>
        <p:spPr/>
        <p:txBody>
          <a:bodyPr/>
          <a:lstStyle/>
          <a:p>
            <a:endParaRPr lang="zh-TW" altLang="en-US"/>
          </a:p>
        </p:txBody>
      </p:sp>
      <p:pic>
        <p:nvPicPr>
          <p:cNvPr id="7170"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idx="1"/>
          </p:nvPr>
        </p:nvSpPr>
        <p:spPr/>
        <p:txBody>
          <a:bodyPr/>
          <a:lstStyle/>
          <a:p>
            <a:endParaRPr lang="zh-TW" altLang="en-US"/>
          </a:p>
        </p:txBody>
      </p:sp>
      <p:pic>
        <p:nvPicPr>
          <p:cNvPr id="819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Recommendation</a:t>
            </a:r>
            <a:endParaRPr lang="en-US" dirty="0">
              <a:solidFill>
                <a:srgbClr val="FF0000"/>
              </a:solidFill>
            </a:endParaRPr>
          </a:p>
        </p:txBody>
      </p:sp>
      <p:sp>
        <p:nvSpPr>
          <p:cNvPr id="3" name="Content Placeholder 2"/>
          <p:cNvSpPr>
            <a:spLocks noGrp="1"/>
          </p:cNvSpPr>
          <p:nvPr>
            <p:ph idx="1"/>
          </p:nvPr>
        </p:nvSpPr>
        <p:spPr>
          <a:xfrm>
            <a:off x="3226534" y="2764369"/>
            <a:ext cx="3982829" cy="2278389"/>
          </a:xfrm>
        </p:spPr>
        <p:txBody>
          <a:bodyPr>
            <a:normAutofit/>
          </a:bodyPr>
          <a:lstStyle/>
          <a:p>
            <a:pPr>
              <a:buNone/>
            </a:pPr>
            <a:r>
              <a:rPr lang="en-US" sz="7000" dirty="0" smtClean="0"/>
              <a:t>Hold</a:t>
            </a:r>
            <a:endParaRPr lang="en-US" sz="7000"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33400" y="152400"/>
            <a:ext cx="7772400" cy="1431925"/>
          </a:xfrm>
        </p:spPr>
        <p:txBody>
          <a:bodyPr/>
          <a:lstStyle/>
          <a:p>
            <a:pPr eaLnBrk="1" hangingPunct="1">
              <a:defRPr/>
            </a:pPr>
            <a:endParaRPr lang="en-US" altLang="zh-CN" b="1" dirty="0" smtClean="0">
              <a:effectLst/>
              <a:cs typeface="+mj-cs"/>
            </a:endParaRPr>
          </a:p>
        </p:txBody>
      </p:sp>
      <p:pic>
        <p:nvPicPr>
          <p:cNvPr id="29699" name="Picture 2"/>
          <p:cNvPicPr>
            <a:picLocks noGrp="1" noChangeAspect="1" noChangeArrowheads="1"/>
          </p:cNvPicPr>
          <p:nvPr>
            <p:ph type="subTitle" idx="1"/>
          </p:nvPr>
        </p:nvPicPr>
        <p:blipFill>
          <a:blip r:embed="rId2"/>
          <a:srcRect b="18750"/>
          <a:stretch>
            <a:fillRect/>
          </a:stretch>
        </p:blipFill>
        <p:spPr>
          <a:xfrm>
            <a:off x="0" y="392803"/>
            <a:ext cx="9144000" cy="6103621"/>
          </a:xfrm>
          <a:noFill/>
        </p:spPr>
      </p:pic>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81000" y="0"/>
            <a:ext cx="8229600" cy="990600"/>
          </a:xfrm>
        </p:spPr>
        <p:txBody>
          <a:bodyPr/>
          <a:lstStyle/>
          <a:p>
            <a:pPr algn="ctr" eaLnBrk="1" hangingPunct="1">
              <a:defRPr/>
            </a:pPr>
            <a:r>
              <a:rPr lang="en-US" altLang="zh-CN" dirty="0" smtClean="0">
                <a:cs typeface="+mj-cs"/>
              </a:rPr>
              <a:t>Stock Information</a:t>
            </a:r>
          </a:p>
        </p:txBody>
      </p:sp>
      <p:sp>
        <p:nvSpPr>
          <p:cNvPr id="59398" name="Rectangle 6"/>
          <p:cNvSpPr>
            <a:spLocks noChangeArrowheads="1"/>
          </p:cNvSpPr>
          <p:nvPr/>
        </p:nvSpPr>
        <p:spPr bwMode="auto">
          <a:xfrm>
            <a:off x="381000" y="838200"/>
            <a:ext cx="8229600" cy="304800"/>
          </a:xfrm>
          <a:prstGeom prst="rect">
            <a:avLst/>
          </a:prstGeom>
          <a:noFill/>
          <a:ln w="9525">
            <a:noFill/>
            <a:miter lim="800000"/>
            <a:headEnd/>
            <a:tailEnd/>
          </a:ln>
          <a:effectLst/>
        </p:spPr>
        <p:txBody>
          <a:bodyPr anchor="ctr"/>
          <a:lstStyle/>
          <a:p>
            <a:pPr>
              <a:defRPr/>
            </a:pPr>
            <a:r>
              <a:rPr lang="en-US" altLang="zh-CN" sz="2000" dirty="0">
                <a:solidFill>
                  <a:schemeClr val="tx2"/>
                </a:solidFill>
                <a:effectLst>
                  <a:outerShdw blurRad="38100" dist="38100" dir="2700000" algn="tl">
                    <a:srgbClr val="000000"/>
                  </a:outerShdw>
                </a:effectLst>
                <a:latin typeface="Tahoma" pitchFamily="34" charset="0"/>
                <a:ea typeface="宋体" pitchFamily="2" charset="-122"/>
                <a:cs typeface="+mn-cs"/>
              </a:rPr>
              <a:t>Traded on: New York Stock Exchange</a:t>
            </a:r>
          </a:p>
        </p:txBody>
      </p:sp>
      <p:sp>
        <p:nvSpPr>
          <p:cNvPr id="15" name="Rectangle 2"/>
          <p:cNvSpPr txBox="1">
            <a:spLocks noChangeArrowheads="1"/>
          </p:cNvSpPr>
          <p:nvPr/>
        </p:nvSpPr>
        <p:spPr bwMode="auto">
          <a:xfrm>
            <a:off x="4648200" y="914400"/>
            <a:ext cx="4114800" cy="5334000"/>
          </a:xfrm>
          <a:prstGeom prst="rect">
            <a:avLst/>
          </a:prstGeom>
          <a:noFill/>
          <a:ln w="9525">
            <a:noFill/>
            <a:miter lim="800000"/>
            <a:headEnd/>
            <a:tailEnd/>
          </a:ln>
          <a:effectLst/>
        </p:spPr>
        <p:txBody>
          <a:bodyPr anchor="ctr">
            <a:prstTxWarp prst="textNoShape">
              <a:avLst/>
            </a:prstTxWarp>
          </a:bodyPr>
          <a:lstStyle/>
          <a:p>
            <a:pPr>
              <a:buFont typeface="Arial" charset="0"/>
              <a:buChar char="•"/>
              <a:defRPr/>
            </a:pPr>
            <a:endParaRPr lang="en-US" altLang="zh-CN" sz="3200" dirty="0">
              <a:solidFill>
                <a:schemeClr val="tx2"/>
              </a:solidFill>
              <a:effectLst>
                <a:outerShdw blurRad="38100" dist="38100" dir="2700000" algn="tl">
                  <a:srgbClr val="000000"/>
                </a:outerShdw>
              </a:effectLst>
            </a:endParaRPr>
          </a:p>
          <a:p>
            <a:pPr>
              <a:buFont typeface="Arial" charset="0"/>
              <a:buChar char="•"/>
              <a:defRPr/>
            </a:pPr>
            <a:endParaRPr lang="en-US" altLang="zh-CN" sz="3200" dirty="0">
              <a:solidFill>
                <a:schemeClr val="tx2"/>
              </a:solidFill>
              <a:effectLst>
                <a:outerShdw blurRad="38100" dist="38100" dir="2700000" algn="tl">
                  <a:srgbClr val="000000"/>
                </a:outerShdw>
              </a:effectLst>
            </a:endParaRPr>
          </a:p>
          <a:p>
            <a:pPr>
              <a:buFont typeface="Arial" charset="0"/>
              <a:buChar char="•"/>
              <a:defRPr/>
            </a:pPr>
            <a:r>
              <a:rPr lang="en-US" altLang="zh-CN" sz="3200" dirty="0">
                <a:solidFill>
                  <a:schemeClr val="tx2"/>
                </a:solidFill>
                <a:effectLst>
                  <a:outerShdw blurRad="38100" dist="38100" dir="2700000" algn="tl">
                    <a:srgbClr val="000000"/>
                  </a:outerShdw>
                </a:effectLst>
              </a:rPr>
              <a:t>March 26, 2010</a:t>
            </a:r>
          </a:p>
          <a:p>
            <a:pPr>
              <a:buFont typeface="Arial" charset="0"/>
              <a:buChar char="•"/>
              <a:defRPr/>
            </a:pPr>
            <a:endParaRPr lang="en-US" altLang="zh-CN" sz="3200" dirty="0">
              <a:solidFill>
                <a:schemeClr val="tx2"/>
              </a:solidFill>
              <a:effectLst>
                <a:outerShdw blurRad="38100" dist="38100" dir="2700000" algn="tl">
                  <a:srgbClr val="000000"/>
                </a:outerShdw>
              </a:effectLst>
            </a:endParaRPr>
          </a:p>
          <a:p>
            <a:pPr>
              <a:buFont typeface="Arial" charset="0"/>
              <a:buChar char="•"/>
              <a:defRPr/>
            </a:pPr>
            <a:r>
              <a:rPr lang="en-US" altLang="zh-CN" sz="3200" dirty="0">
                <a:solidFill>
                  <a:schemeClr val="tx2"/>
                </a:solidFill>
                <a:effectLst>
                  <a:outerShdw blurRad="38100" dist="38100" dir="2700000" algn="tl">
                    <a:srgbClr val="000000"/>
                  </a:outerShdw>
                </a:effectLst>
              </a:rPr>
              <a:t>Ticker: LUV</a:t>
            </a:r>
          </a:p>
          <a:p>
            <a:pPr>
              <a:defRPr/>
            </a:pPr>
            <a:endParaRPr lang="en-US" altLang="zh-CN" sz="3200" dirty="0">
              <a:solidFill>
                <a:schemeClr val="tx2"/>
              </a:solidFill>
              <a:effectLst>
                <a:outerShdw blurRad="38100" dist="38100" dir="2700000" algn="tl">
                  <a:srgbClr val="000000"/>
                </a:outerShdw>
              </a:effectLst>
            </a:endParaRPr>
          </a:p>
          <a:p>
            <a:pPr>
              <a:buFont typeface="Arial" charset="0"/>
              <a:buChar char="•"/>
              <a:defRPr/>
            </a:pPr>
            <a:r>
              <a:rPr lang="en-US" altLang="zh-CN" sz="3200" dirty="0">
                <a:solidFill>
                  <a:schemeClr val="tx2"/>
                </a:solidFill>
                <a:effectLst>
                  <a:outerShdw blurRad="38100" dist="38100" dir="2700000" algn="tl">
                    <a:srgbClr val="000000"/>
                  </a:outerShdw>
                </a:effectLst>
              </a:rPr>
              <a:t>Exchange: New York Stock Exchange</a:t>
            </a:r>
          </a:p>
          <a:p>
            <a:pPr>
              <a:buFont typeface="Arial" charset="0"/>
              <a:buChar char="•"/>
              <a:defRPr/>
            </a:pPr>
            <a:endParaRPr lang="en-US" altLang="zh-CN" sz="3200" dirty="0">
              <a:solidFill>
                <a:schemeClr val="tx2"/>
              </a:solidFill>
              <a:effectLst>
                <a:outerShdw blurRad="38100" dist="38100" dir="2700000" algn="tl">
                  <a:srgbClr val="000000"/>
                </a:outerShdw>
              </a:effectLst>
            </a:endParaRPr>
          </a:p>
          <a:p>
            <a:pPr>
              <a:buFont typeface="Arial" charset="0"/>
              <a:buChar char="•"/>
              <a:defRPr/>
            </a:pPr>
            <a:r>
              <a:rPr lang="en-US" altLang="zh-CN" sz="3200" dirty="0">
                <a:solidFill>
                  <a:schemeClr val="tx2"/>
                </a:solidFill>
                <a:effectLst>
                  <a:outerShdw blurRad="38100" dist="38100" dir="2700000" algn="tl">
                    <a:srgbClr val="000000"/>
                  </a:outerShdw>
                </a:effectLst>
              </a:rPr>
              <a:t>Market Capitalization: $9,682.32 Million</a:t>
            </a:r>
          </a:p>
        </p:txBody>
      </p:sp>
      <p:pic>
        <p:nvPicPr>
          <p:cNvPr id="30725" name="Picture 7" descr="C:\Users\Alice\AppData\Local\Temp\0$11B6@[BXFH9WQ52RU`4~Q.jpg"/>
          <p:cNvPicPr>
            <a:picLocks noChangeAspect="1" noChangeArrowheads="1"/>
          </p:cNvPicPr>
          <p:nvPr/>
        </p:nvPicPr>
        <p:blipFill>
          <a:blip r:embed="rId2"/>
          <a:srcRect/>
          <a:stretch>
            <a:fillRect/>
          </a:stretch>
        </p:blipFill>
        <p:spPr bwMode="auto">
          <a:xfrm>
            <a:off x="228600" y="1219200"/>
            <a:ext cx="43434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990600"/>
          </a:xfrm>
        </p:spPr>
        <p:txBody>
          <a:bodyPr/>
          <a:lstStyle/>
          <a:p>
            <a:pPr algn="ctr"/>
            <a:r>
              <a:rPr lang="en-US"/>
              <a:t>Types of Airlines</a:t>
            </a:r>
            <a:endParaRPr lang="en-CA"/>
          </a:p>
        </p:txBody>
      </p:sp>
      <p:pic>
        <p:nvPicPr>
          <p:cNvPr id="9219" name="Picture 8" descr="ba_logo2907"/>
          <p:cNvPicPr>
            <a:picLocks noGrp="1" noChangeAspect="1" noChangeArrowheads="1"/>
          </p:cNvPicPr>
          <p:nvPr>
            <p:ph idx="1"/>
          </p:nvPr>
        </p:nvPicPr>
        <p:blipFill>
          <a:blip r:embed="rId2"/>
          <a:srcRect/>
          <a:stretch>
            <a:fillRect/>
          </a:stretch>
        </p:blipFill>
        <p:spPr>
          <a:xfrm>
            <a:off x="304800" y="4572000"/>
            <a:ext cx="1905000" cy="1905000"/>
          </a:xfrm>
          <a:noFill/>
        </p:spPr>
      </p:pic>
      <p:pic>
        <p:nvPicPr>
          <p:cNvPr id="9220" name="Picture 7" descr="american%20airlines%20logo"/>
          <p:cNvPicPr>
            <a:picLocks noChangeAspect="1" noChangeArrowheads="1"/>
          </p:cNvPicPr>
          <p:nvPr/>
        </p:nvPicPr>
        <p:blipFill>
          <a:blip r:embed="rId3"/>
          <a:srcRect/>
          <a:stretch>
            <a:fillRect/>
          </a:stretch>
        </p:blipFill>
        <p:spPr bwMode="auto">
          <a:xfrm>
            <a:off x="7086600" y="4724400"/>
            <a:ext cx="1749425" cy="1600200"/>
          </a:xfrm>
          <a:prstGeom prst="rect">
            <a:avLst/>
          </a:prstGeom>
          <a:noFill/>
          <a:ln w="9525">
            <a:noFill/>
            <a:miter lim="800000"/>
            <a:headEnd/>
            <a:tailEnd/>
          </a:ln>
        </p:spPr>
      </p:pic>
      <p:sp>
        <p:nvSpPr>
          <p:cNvPr id="6" name="矩形 5"/>
          <p:cNvSpPr/>
          <p:nvPr/>
        </p:nvSpPr>
        <p:spPr>
          <a:xfrm>
            <a:off x="2286000" y="5333999"/>
            <a:ext cx="4824000" cy="646331"/>
          </a:xfrm>
          <a:prstGeom prst="rect">
            <a:avLst/>
          </a:prstGeom>
        </p:spPr>
        <p:txBody>
          <a:bodyPr>
            <a:spAutoFit/>
          </a:bodyPr>
          <a:lstStyle/>
          <a:p>
            <a:pPr algn="ctr">
              <a:defRPr/>
            </a:pPr>
            <a:r>
              <a:rPr lang="en-CA" i="1" kern="10" dirty="0">
                <a:ln w="9525">
                  <a:solidFill>
                    <a:srgbClr val="FF0000"/>
                  </a:solidFill>
                  <a:round/>
                  <a:headEnd/>
                  <a:tailEnd/>
                </a:ln>
                <a:solidFill>
                  <a:srgbClr val="FF0000"/>
                </a:solidFill>
                <a:effectLst>
                  <a:outerShdw blurRad="50800" dist="38100" dir="2700000" algn="tl" rotWithShape="0">
                    <a:prstClr val="black">
                      <a:alpha val="40000"/>
                    </a:prstClr>
                  </a:outerShdw>
                </a:effectLst>
                <a:latin typeface="Arial Black"/>
                <a:ea typeface="宋体" pitchFamily="2" charset="-122"/>
                <a:cs typeface="+mn-cs"/>
              </a:rPr>
              <a:t>Network- Legacy</a:t>
            </a:r>
          </a:p>
          <a:p>
            <a:pPr algn="ctr">
              <a:defRPr/>
            </a:pPr>
            <a:r>
              <a:rPr lang="en-CA" i="1" kern="10" dirty="0">
                <a:ln w="9525">
                  <a:solidFill>
                    <a:srgbClr val="FF0000"/>
                  </a:solidFill>
                  <a:round/>
                  <a:headEnd/>
                  <a:tailEnd/>
                </a:ln>
                <a:solidFill>
                  <a:srgbClr val="FF0000"/>
                </a:solidFill>
                <a:effectLst>
                  <a:outerShdw blurRad="50800" dist="38100" dir="2700000" algn="tl" rotWithShape="0">
                    <a:prstClr val="black">
                      <a:alpha val="40000"/>
                    </a:prstClr>
                  </a:outerShdw>
                </a:effectLst>
                <a:latin typeface="Arial Black"/>
                <a:ea typeface="宋体" pitchFamily="2" charset="-122"/>
                <a:cs typeface="+mn-cs"/>
              </a:rPr>
              <a:t>National and International</a:t>
            </a:r>
          </a:p>
        </p:txBody>
      </p:sp>
      <p:pic>
        <p:nvPicPr>
          <p:cNvPr id="9222" name="Picture 10" descr="Southwest_Airlines_logo"/>
          <p:cNvPicPr>
            <a:picLocks noChangeAspect="1" noChangeArrowheads="1"/>
          </p:cNvPicPr>
          <p:nvPr/>
        </p:nvPicPr>
        <p:blipFill>
          <a:blip r:embed="rId4"/>
          <a:srcRect/>
          <a:stretch>
            <a:fillRect/>
          </a:stretch>
        </p:blipFill>
        <p:spPr bwMode="auto">
          <a:xfrm>
            <a:off x="457200" y="3200400"/>
            <a:ext cx="1295400" cy="971550"/>
          </a:xfrm>
          <a:prstGeom prst="rect">
            <a:avLst/>
          </a:prstGeom>
          <a:noFill/>
          <a:ln w="9525">
            <a:noFill/>
            <a:miter lim="800000"/>
            <a:headEnd/>
            <a:tailEnd/>
          </a:ln>
        </p:spPr>
      </p:pic>
      <p:pic>
        <p:nvPicPr>
          <p:cNvPr id="9223" name="Picture 12" descr="logo-jetblue-airways"/>
          <p:cNvPicPr>
            <a:picLocks noChangeAspect="1" noChangeArrowheads="1"/>
          </p:cNvPicPr>
          <p:nvPr/>
        </p:nvPicPr>
        <p:blipFill>
          <a:blip r:embed="rId5"/>
          <a:srcRect/>
          <a:stretch>
            <a:fillRect/>
          </a:stretch>
        </p:blipFill>
        <p:spPr bwMode="auto">
          <a:xfrm>
            <a:off x="6629400" y="3048000"/>
            <a:ext cx="2106613" cy="819150"/>
          </a:xfrm>
          <a:prstGeom prst="rect">
            <a:avLst/>
          </a:prstGeom>
          <a:noFill/>
          <a:ln w="9525">
            <a:noFill/>
            <a:miter lim="800000"/>
            <a:headEnd/>
            <a:tailEnd/>
          </a:ln>
        </p:spPr>
      </p:pic>
      <p:sp>
        <p:nvSpPr>
          <p:cNvPr id="9" name="矩形 8"/>
          <p:cNvSpPr/>
          <p:nvPr/>
        </p:nvSpPr>
        <p:spPr>
          <a:xfrm>
            <a:off x="2286000" y="3105834"/>
            <a:ext cx="4716000" cy="646331"/>
          </a:xfrm>
          <a:prstGeom prst="rect">
            <a:avLst/>
          </a:prstGeom>
        </p:spPr>
        <p:txBody>
          <a:bodyPr>
            <a:spAutoFit/>
          </a:bodyPr>
          <a:lstStyle/>
          <a:p>
            <a:pPr algn="ctr">
              <a:defRPr/>
            </a:pPr>
            <a:r>
              <a:rPr lang="en-CA" i="1" kern="10" dirty="0">
                <a:ln w="9525">
                  <a:solidFill>
                    <a:srgbClr val="FF0000"/>
                  </a:solidFill>
                  <a:round/>
                  <a:headEnd/>
                  <a:tailEnd/>
                </a:ln>
                <a:solidFill>
                  <a:srgbClr val="FF0000"/>
                </a:solidFill>
                <a:effectLst>
                  <a:outerShdw blurRad="50800" dist="38100" dir="2700000" algn="tl" rotWithShape="0">
                    <a:prstClr val="black">
                      <a:alpha val="40000"/>
                    </a:prstClr>
                  </a:outerShdw>
                </a:effectLst>
                <a:latin typeface="Arial Black"/>
                <a:ea typeface="宋体" pitchFamily="2" charset="-122"/>
                <a:cs typeface="+mn-cs"/>
              </a:rPr>
              <a:t>Low Cost Airlines </a:t>
            </a:r>
          </a:p>
          <a:p>
            <a:pPr algn="ctr">
              <a:defRPr/>
            </a:pPr>
            <a:r>
              <a:rPr lang="en-CA" i="1" kern="10" dirty="0">
                <a:ln w="9525">
                  <a:solidFill>
                    <a:srgbClr val="FF0000"/>
                  </a:solidFill>
                  <a:round/>
                  <a:headEnd/>
                  <a:tailEnd/>
                </a:ln>
                <a:solidFill>
                  <a:srgbClr val="FF0000"/>
                </a:solidFill>
                <a:effectLst>
                  <a:outerShdw blurRad="50800" dist="38100" dir="2700000" algn="tl" rotWithShape="0">
                    <a:prstClr val="black">
                      <a:alpha val="40000"/>
                    </a:prstClr>
                  </a:outerShdw>
                </a:effectLst>
                <a:latin typeface="Arial Black"/>
                <a:ea typeface="宋体" pitchFamily="2" charset="-122"/>
                <a:cs typeface="+mn-cs"/>
              </a:rPr>
              <a:t>Regional &amp; National</a:t>
            </a:r>
          </a:p>
        </p:txBody>
      </p:sp>
      <p:sp>
        <p:nvSpPr>
          <p:cNvPr id="10" name="矩形 9"/>
          <p:cNvSpPr/>
          <p:nvPr/>
        </p:nvSpPr>
        <p:spPr>
          <a:xfrm>
            <a:off x="3124200" y="1371599"/>
            <a:ext cx="2916000" cy="461665"/>
          </a:xfrm>
          <a:prstGeom prst="rect">
            <a:avLst/>
          </a:prstGeom>
        </p:spPr>
        <p:txBody>
          <a:bodyPr>
            <a:spAutoFit/>
          </a:bodyPr>
          <a:lstStyle/>
          <a:p>
            <a:pPr algn="ctr">
              <a:defRPr/>
            </a:pPr>
            <a:r>
              <a:rPr lang="en-CA" sz="2400" b="1" i="1" kern="10" dirty="0">
                <a:ln w="18000">
                  <a:solidFill>
                    <a:srgbClr val="FF0000"/>
                  </a:solidFill>
                  <a:prstDash val="solid"/>
                  <a:miter lim="800000"/>
                </a:ln>
                <a:solidFill>
                  <a:srgbClr val="FF0000"/>
                </a:solidFill>
                <a:effectLst>
                  <a:outerShdw blurRad="25500" dist="23000" dir="7020000" algn="tl">
                    <a:srgbClr val="000000">
                      <a:alpha val="50000"/>
                    </a:srgbClr>
                  </a:outerShdw>
                </a:effectLst>
                <a:latin typeface="Arial Black"/>
                <a:ea typeface="宋体" pitchFamily="2" charset="-122"/>
                <a:cs typeface="+mn-cs"/>
              </a:rPr>
              <a:t>Cargo Airlines</a:t>
            </a:r>
          </a:p>
        </p:txBody>
      </p:sp>
      <p:pic>
        <p:nvPicPr>
          <p:cNvPr id="9226" name="Picture 14" descr="Fedex">
            <a:hlinkClick r:id="rId6"/>
          </p:cNvPr>
          <p:cNvPicPr>
            <a:picLocks noChangeAspect="1" noChangeArrowheads="1"/>
          </p:cNvPicPr>
          <p:nvPr/>
        </p:nvPicPr>
        <p:blipFill>
          <a:blip r:embed="rId7"/>
          <a:srcRect/>
          <a:stretch>
            <a:fillRect/>
          </a:stretch>
        </p:blipFill>
        <p:spPr bwMode="auto">
          <a:xfrm>
            <a:off x="304800" y="1371600"/>
            <a:ext cx="2228850" cy="838200"/>
          </a:xfrm>
          <a:prstGeom prst="rect">
            <a:avLst/>
          </a:prstGeom>
          <a:noFill/>
          <a:ln w="9525">
            <a:noFill/>
            <a:miter lim="800000"/>
            <a:headEnd/>
            <a:tailEnd/>
          </a:ln>
        </p:spPr>
      </p:pic>
      <p:pic>
        <p:nvPicPr>
          <p:cNvPr id="9227" name="Picture 17" descr="Atlas Air">
            <a:hlinkClick r:id="rId8"/>
          </p:cNvPr>
          <p:cNvPicPr>
            <a:picLocks noChangeAspect="1" noChangeArrowheads="1"/>
          </p:cNvPicPr>
          <p:nvPr/>
        </p:nvPicPr>
        <p:blipFill>
          <a:blip r:embed="rId9"/>
          <a:srcRect/>
          <a:stretch>
            <a:fillRect/>
          </a:stretch>
        </p:blipFill>
        <p:spPr bwMode="auto">
          <a:xfrm>
            <a:off x="6553200" y="1219200"/>
            <a:ext cx="222885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Earning Per Share</a:t>
            </a:r>
            <a:endParaRPr lang="en-US" dirty="0"/>
          </a:p>
        </p:txBody>
      </p:sp>
      <p:sp>
        <p:nvSpPr>
          <p:cNvPr id="3" name="Content Placeholder 2"/>
          <p:cNvSpPr>
            <a:spLocks noGrp="1"/>
          </p:cNvSpPr>
          <p:nvPr>
            <p:ph idx="1"/>
          </p:nvPr>
        </p:nvSpPr>
        <p:spPr/>
        <p:txBody>
          <a:bodyPr>
            <a:normAutofit/>
          </a:bodyPr>
          <a:lstStyle/>
          <a:p>
            <a:pPr>
              <a:defRPr/>
            </a:pPr>
            <a:r>
              <a:rPr lang="en-US" dirty="0" smtClean="0"/>
              <a:t>2008</a:t>
            </a:r>
          </a:p>
          <a:p>
            <a:pPr lvl="1">
              <a:defRPr/>
            </a:pPr>
            <a:r>
              <a:rPr lang="en-US" dirty="0" smtClean="0"/>
              <a:t>Outstanding share: 735million</a:t>
            </a:r>
          </a:p>
          <a:p>
            <a:pPr lvl="1">
              <a:defRPr/>
            </a:pPr>
            <a:r>
              <a:rPr lang="en-US" dirty="0" smtClean="0"/>
              <a:t>Net Income: 178million</a:t>
            </a:r>
          </a:p>
          <a:p>
            <a:pPr lvl="1">
              <a:defRPr/>
            </a:pPr>
            <a:r>
              <a:rPr lang="en-US" dirty="0" smtClean="0"/>
              <a:t>EPS= $0.24</a:t>
            </a:r>
          </a:p>
          <a:p>
            <a:pPr>
              <a:defRPr/>
            </a:pPr>
            <a:r>
              <a:rPr lang="en-US" dirty="0" smtClean="0"/>
              <a:t>2009</a:t>
            </a:r>
          </a:p>
          <a:p>
            <a:pPr lvl="1">
              <a:defRPr/>
            </a:pPr>
            <a:r>
              <a:rPr lang="en-US" dirty="0" smtClean="0"/>
              <a:t>Outstanding share:741 million</a:t>
            </a:r>
          </a:p>
          <a:p>
            <a:pPr lvl="1">
              <a:defRPr/>
            </a:pPr>
            <a:r>
              <a:rPr lang="en-US" dirty="0" smtClean="0"/>
              <a:t>Net Income: 99 million</a:t>
            </a:r>
          </a:p>
          <a:p>
            <a:pPr lvl="1">
              <a:defRPr/>
            </a:pPr>
            <a:r>
              <a:rPr lang="en-US" dirty="0" smtClean="0"/>
              <a:t>EPS=$0.13</a:t>
            </a:r>
          </a:p>
          <a:p>
            <a:pPr lvl="1">
              <a:buFont typeface="Tahoma" charset="0"/>
              <a:buNone/>
              <a:defRPr/>
            </a:pPr>
            <a:endParaRPr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Equity Per Share</a:t>
            </a:r>
            <a:endParaRPr lang="en-US" dirty="0"/>
          </a:p>
        </p:txBody>
      </p:sp>
      <p:sp>
        <p:nvSpPr>
          <p:cNvPr id="3" name="Content Placeholder 2"/>
          <p:cNvSpPr>
            <a:spLocks noGrp="1"/>
          </p:cNvSpPr>
          <p:nvPr>
            <p:ph idx="1"/>
          </p:nvPr>
        </p:nvSpPr>
        <p:spPr/>
        <p:txBody>
          <a:bodyPr>
            <a:normAutofit/>
          </a:bodyPr>
          <a:lstStyle/>
          <a:p>
            <a:pPr>
              <a:defRPr/>
            </a:pPr>
            <a:r>
              <a:rPr lang="en-US" dirty="0" smtClean="0"/>
              <a:t>2008</a:t>
            </a:r>
          </a:p>
          <a:p>
            <a:pPr lvl="1">
              <a:defRPr/>
            </a:pPr>
            <a:r>
              <a:rPr lang="en-US" b="1" dirty="0" smtClean="0"/>
              <a:t>Equity 4,953.00m</a:t>
            </a:r>
          </a:p>
          <a:p>
            <a:pPr lvl="1">
              <a:defRPr/>
            </a:pPr>
            <a:r>
              <a:rPr lang="en-US" b="1" dirty="0" smtClean="0"/>
              <a:t>Outstanding shares: 735 m</a:t>
            </a:r>
          </a:p>
          <a:p>
            <a:pPr lvl="1">
              <a:defRPr/>
            </a:pPr>
            <a:r>
              <a:rPr lang="en-US" b="1" dirty="0" smtClean="0"/>
              <a:t>Equity per share: 6.74</a:t>
            </a:r>
          </a:p>
          <a:p>
            <a:pPr>
              <a:defRPr/>
            </a:pPr>
            <a:r>
              <a:rPr lang="en-US" dirty="0" smtClean="0"/>
              <a:t>2009</a:t>
            </a:r>
          </a:p>
          <a:p>
            <a:pPr lvl="1">
              <a:defRPr/>
            </a:pPr>
            <a:r>
              <a:rPr lang="en-US" b="1" dirty="0" smtClean="0"/>
              <a:t>Equity 5,466.00m</a:t>
            </a:r>
          </a:p>
          <a:p>
            <a:pPr lvl="1">
              <a:defRPr/>
            </a:pPr>
            <a:r>
              <a:rPr lang="en-US" b="1" dirty="0" smtClean="0"/>
              <a:t>Outstanding shares: 741m</a:t>
            </a:r>
          </a:p>
          <a:p>
            <a:pPr lvl="1">
              <a:defRPr/>
            </a:pPr>
            <a:r>
              <a:rPr lang="en-US" b="1" dirty="0" smtClean="0"/>
              <a:t>Equity per share: 7.37</a:t>
            </a:r>
            <a:endParaRPr lang="en-US" dirty="0"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r>
              <a:rPr lang="en-US" altLang="zh-CN"/>
              <a:t>1 Year Price Chart</a:t>
            </a:r>
            <a:endParaRPr lang="zh-CN" altLang="en-US"/>
          </a:p>
        </p:txBody>
      </p:sp>
      <p:pic>
        <p:nvPicPr>
          <p:cNvPr id="34819" name="内容占位符 3" descr="1 year chart.jpg"/>
          <p:cNvPicPr>
            <a:picLocks noGrp="1" noChangeAspect="1"/>
          </p:cNvPicPr>
          <p:nvPr>
            <p:ph idx="1"/>
          </p:nvPr>
        </p:nvPicPr>
        <p:blipFill>
          <a:blip r:embed="rId2"/>
          <a:srcRect l="-11681" r="-11681"/>
          <a:stretch>
            <a:fillRect/>
          </a:stretch>
        </p:blipFill>
        <p:spPr>
          <a:xfrm>
            <a:off x="-545910" y="1438836"/>
            <a:ext cx="10399594" cy="5193976"/>
          </a:xfrm>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r>
              <a:rPr lang="en-US" altLang="zh-CN"/>
              <a:t>5 Year Price Chart</a:t>
            </a:r>
            <a:endParaRPr lang="zh-CN" altLang="en-US"/>
          </a:p>
        </p:txBody>
      </p:sp>
      <p:pic>
        <p:nvPicPr>
          <p:cNvPr id="35843" name="内容占位符 3" descr="5 year price chart.jpg"/>
          <p:cNvPicPr>
            <a:picLocks noGrp="1" noChangeAspect="1"/>
          </p:cNvPicPr>
          <p:nvPr>
            <p:ph idx="1"/>
          </p:nvPr>
        </p:nvPicPr>
        <p:blipFill>
          <a:blip r:embed="rId2"/>
          <a:srcRect l="-11380" r="-11380"/>
          <a:stretch>
            <a:fillRect/>
          </a:stretch>
        </p:blipFill>
        <p:spPr>
          <a:xfrm>
            <a:off x="-641445" y="1438836"/>
            <a:ext cx="10426889" cy="5180328"/>
          </a:xfrm>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r>
              <a:rPr lang="en-US" altLang="zh-CN"/>
              <a:t>10 Year Price Chart</a:t>
            </a:r>
            <a:endParaRPr lang="zh-CN" altLang="en-US"/>
          </a:p>
        </p:txBody>
      </p:sp>
      <p:pic>
        <p:nvPicPr>
          <p:cNvPr id="36867" name="内容占位符 3" descr="10 year price chart.jpg"/>
          <p:cNvPicPr>
            <a:picLocks noGrp="1" noChangeAspect="1"/>
          </p:cNvPicPr>
          <p:nvPr>
            <p:ph idx="1"/>
          </p:nvPr>
        </p:nvPicPr>
        <p:blipFill>
          <a:blip r:embed="rId2"/>
          <a:srcRect l="-11884" r="-11884"/>
          <a:stretch>
            <a:fillRect/>
          </a:stretch>
        </p:blipFill>
        <p:spPr>
          <a:xfrm>
            <a:off x="-682388" y="1438836"/>
            <a:ext cx="10577015" cy="5193976"/>
          </a:xfrm>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28675"/>
          </a:xfrm>
        </p:spPr>
        <p:txBody>
          <a:bodyPr>
            <a:normAutofit fontScale="90000"/>
          </a:bodyPr>
          <a:lstStyle/>
          <a:p>
            <a:pPr>
              <a:defRPr/>
            </a:pPr>
            <a:r>
              <a:rPr lang="en-US" dirty="0" smtClean="0"/>
              <a:t>5 years LUV vs. S&amp;P500</a:t>
            </a:r>
            <a:endParaRPr lang="en-US" dirty="0"/>
          </a:p>
        </p:txBody>
      </p:sp>
      <p:pic>
        <p:nvPicPr>
          <p:cNvPr id="25602" name="Picture 2" descr="C:\Users\Alice\AppData\Local\Temp\{N0PK2ZL0{0PMO{Z0Y(YYHJ.jpg"/>
          <p:cNvPicPr>
            <a:picLocks noChangeAspect="1" noChangeArrowheads="1"/>
          </p:cNvPicPr>
          <p:nvPr/>
        </p:nvPicPr>
        <p:blipFill>
          <a:blip r:embed="rId3"/>
          <a:srcRect/>
          <a:stretch>
            <a:fillRect/>
          </a:stretch>
        </p:blipFill>
        <p:spPr bwMode="auto">
          <a:xfrm>
            <a:off x="185738" y="828675"/>
            <a:ext cx="8758237" cy="5815013"/>
          </a:xfrm>
          <a:prstGeom prst="rect">
            <a:avLst/>
          </a:prstGeom>
          <a:noFill/>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r>
              <a:rPr lang="en-US" altLang="zh-CN"/>
              <a:t>10 Year LUV vs. S&amp;P500</a:t>
            </a:r>
            <a:endParaRPr lang="zh-CN" altLang="en-US"/>
          </a:p>
        </p:txBody>
      </p:sp>
      <p:pic>
        <p:nvPicPr>
          <p:cNvPr id="37891" name="内容占位符 5" descr="10 year and s&amp;p 500.jpg"/>
          <p:cNvPicPr>
            <a:picLocks noGrp="1" noChangeAspect="1"/>
          </p:cNvPicPr>
          <p:nvPr>
            <p:ph idx="1"/>
          </p:nvPr>
        </p:nvPicPr>
        <p:blipFill>
          <a:blip r:embed="rId2"/>
          <a:srcRect l="-11570" r="-11570"/>
          <a:stretch>
            <a:fillRect/>
          </a:stretch>
        </p:blipFill>
        <p:spPr>
          <a:xfrm>
            <a:off x="-241300" y="2209800"/>
            <a:ext cx="9893247" cy="4292600"/>
          </a:xfrm>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eaLnBrk="1" hangingPunct="1">
              <a:defRPr/>
            </a:pPr>
            <a:r>
              <a:rPr lang="en-US" altLang="zh-CN">
                <a:ea typeface="ＭＳ Ｐゴシック" charset="-128"/>
                <a:cs typeface="ＭＳ Ｐゴシック" charset="-128"/>
              </a:rPr>
              <a:t>10 Year LUV vs. Dow Jones US Total Stock Market</a:t>
            </a:r>
            <a:endParaRPr lang="zh-CN" altLang="en-US"/>
          </a:p>
        </p:txBody>
      </p:sp>
      <p:pic>
        <p:nvPicPr>
          <p:cNvPr id="39939" name="内容占位符 3" descr="10 year and dow jones total US stock market.jpg"/>
          <p:cNvPicPr>
            <a:picLocks noGrp="1" noChangeAspect="1"/>
          </p:cNvPicPr>
          <p:nvPr>
            <p:ph idx="1"/>
          </p:nvPr>
        </p:nvPicPr>
        <p:blipFill>
          <a:blip r:embed="rId2"/>
          <a:srcRect/>
          <a:stretch>
            <a:fillRect/>
          </a:stretch>
        </p:blipFill>
        <p:spPr>
          <a:xfrm>
            <a:off x="180975" y="1670050"/>
            <a:ext cx="8734425" cy="5035550"/>
          </a:xfrm>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r>
              <a:rPr lang="en-US" altLang="zh-CN">
                <a:ea typeface="ＭＳ Ｐゴシック" charset="-128"/>
                <a:cs typeface="ＭＳ Ｐゴシック" charset="-128"/>
              </a:rPr>
              <a:t>10 Year LUV vs. OIL Price</a:t>
            </a:r>
            <a:endParaRPr lang="zh-CN" altLang="en-US"/>
          </a:p>
        </p:txBody>
      </p:sp>
      <p:pic>
        <p:nvPicPr>
          <p:cNvPr id="40963" name="内容占位符 3" descr="10 year and oil index.jpg"/>
          <p:cNvPicPr>
            <a:picLocks noGrp="1" noChangeAspect="1"/>
          </p:cNvPicPr>
          <p:nvPr>
            <p:ph idx="1"/>
          </p:nvPr>
        </p:nvPicPr>
        <p:blipFill>
          <a:blip r:embed="rId2"/>
          <a:srcRect l="-11457" r="-11457"/>
          <a:stretch>
            <a:fillRect/>
          </a:stretch>
        </p:blipFill>
        <p:spPr>
          <a:xfrm>
            <a:off x="-291646" y="2209799"/>
            <a:ext cx="9753146" cy="4590653"/>
          </a:xfrm>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ctr">
              <a:buFontTx/>
              <a:buNone/>
              <a:defRPr/>
            </a:pPr>
            <a:r>
              <a:rPr lang="en-US" altLang="zh-CN" sz="7200"/>
              <a:t>COMPANY INFO.</a:t>
            </a:r>
          </a:p>
          <a:p>
            <a:pPr>
              <a:buFontTx/>
              <a:buNone/>
              <a:defRPr/>
            </a:pPr>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Airline Business Model	</a:t>
            </a:r>
            <a:endParaRPr lang="en-US" dirty="0"/>
          </a:p>
        </p:txBody>
      </p:sp>
      <p:sp>
        <p:nvSpPr>
          <p:cNvPr id="3" name="Content Placeholder 2"/>
          <p:cNvSpPr>
            <a:spLocks noGrp="1"/>
          </p:cNvSpPr>
          <p:nvPr>
            <p:ph idx="1"/>
          </p:nvPr>
        </p:nvSpPr>
        <p:spPr>
          <a:xfrm>
            <a:off x="0" y="1943037"/>
            <a:ext cx="8456613" cy="2743264"/>
          </a:xfrm>
        </p:spPr>
        <p:txBody>
          <a:bodyPr>
            <a:normAutofit fontScale="77500" lnSpcReduction="20000"/>
          </a:bodyPr>
          <a:lstStyle/>
          <a:p>
            <a:r>
              <a:rPr lang="en-US" sz="2600" b="1" dirty="0" smtClean="0"/>
              <a:t>Hub and Spoke Model: </a:t>
            </a:r>
          </a:p>
          <a:p>
            <a:r>
              <a:rPr lang="en-US" sz="1946" dirty="0" smtClean="0"/>
              <a:t>Hub is the center of this distribution, allowing passengers to be transported from one spoke to another without a direct service.</a:t>
            </a:r>
          </a:p>
          <a:p>
            <a:pPr lvl="1"/>
            <a:r>
              <a:rPr lang="en-US" sz="1946" dirty="0" smtClean="0"/>
              <a:t>allows the airlines to maximize passenger load factor on each flight by offering connections to both domestic and international destinations.</a:t>
            </a:r>
          </a:p>
          <a:p>
            <a:pPr lvl="1"/>
            <a:r>
              <a:rPr lang="en-US" sz="1946" dirty="0" smtClean="0"/>
              <a:t>provides customers with a much larger number of route option, which in turn maximizes revenue opportunities. </a:t>
            </a:r>
          </a:p>
          <a:p>
            <a:pPr lvl="1"/>
            <a:r>
              <a:rPr lang="en-US" sz="1946" dirty="0" smtClean="0"/>
              <a:t>The downside to this is the increase in aircraft wait time and lower aircraft utilization time, which increases the airlines' unit cost.</a:t>
            </a:r>
          </a:p>
          <a:p>
            <a:pPr lvl="1"/>
            <a:r>
              <a:rPr lang="en-US" sz="1946" dirty="0" smtClean="0"/>
              <a:t>Often used in international airlines: US Airways, Delta, Continental, and Northwest. </a:t>
            </a:r>
          </a:p>
          <a:p>
            <a:endParaRPr lang="en-US" sz="1400" dirty="0"/>
          </a:p>
        </p:txBody>
      </p:sp>
      <p:pic>
        <p:nvPicPr>
          <p:cNvPr id="4" name="Picture 3" descr="400px-Airline_hub-1995.png"/>
          <p:cNvPicPr>
            <a:picLocks noChangeAspect="1"/>
          </p:cNvPicPr>
          <p:nvPr/>
        </p:nvPicPr>
        <p:blipFill>
          <a:blip r:embed="rId2"/>
          <a:stretch>
            <a:fillRect/>
          </a:stretch>
        </p:blipFill>
        <p:spPr>
          <a:xfrm>
            <a:off x="4064000" y="4686300"/>
            <a:ext cx="5080000" cy="2171700"/>
          </a:xfrm>
          <a:prstGeom prst="rect">
            <a:avLst/>
          </a:prstGeom>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95300"/>
            <a:ext cx="8229600" cy="990600"/>
          </a:xfrm>
        </p:spPr>
        <p:txBody>
          <a:bodyPr/>
          <a:lstStyle/>
          <a:p>
            <a:pPr>
              <a:defRPr/>
            </a:pPr>
            <a:r>
              <a:rPr lang="en-US" altLang="zh-CN" dirty="0">
                <a:solidFill>
                  <a:srgbClr val="FF0000"/>
                </a:solidFill>
              </a:rPr>
              <a:t>Historical Timeline:1960-1980</a:t>
            </a:r>
            <a:endParaRPr lang="zh-CN" altLang="en-US" dirty="0">
              <a:solidFill>
                <a:srgbClr val="FF0000"/>
              </a:solidFill>
            </a:endParaRPr>
          </a:p>
        </p:txBody>
      </p:sp>
      <p:sp>
        <p:nvSpPr>
          <p:cNvPr id="5" name="内容占位符 4"/>
          <p:cNvSpPr>
            <a:spLocks noGrp="1"/>
          </p:cNvSpPr>
          <p:nvPr>
            <p:ph idx="1"/>
          </p:nvPr>
        </p:nvSpPr>
        <p:spPr>
          <a:xfrm>
            <a:off x="381000" y="1830460"/>
            <a:ext cx="8458200" cy="5715000"/>
          </a:xfrm>
        </p:spPr>
        <p:txBody>
          <a:bodyPr/>
          <a:lstStyle/>
          <a:p>
            <a:pPr>
              <a:defRPr/>
            </a:pPr>
            <a:r>
              <a:rPr lang="en-US" dirty="0"/>
              <a:t>1967: Incorporated as Air Southwest Co</a:t>
            </a:r>
            <a:endParaRPr lang="zh-CN" altLang="en-US" dirty="0"/>
          </a:p>
          <a:p>
            <a:pPr>
              <a:defRPr/>
            </a:pPr>
            <a:r>
              <a:rPr lang="en-US" dirty="0"/>
              <a:t>1971: Launches first route with 3 Boeing 737 aircrafts serving only Dallas, Houston and San Antonio</a:t>
            </a:r>
          </a:p>
          <a:p>
            <a:pPr>
              <a:defRPr/>
            </a:pPr>
            <a:r>
              <a:rPr lang="en-US" dirty="0"/>
              <a:t>1973: Southwest posts first profit</a:t>
            </a:r>
          </a:p>
          <a:p>
            <a:pPr>
              <a:defRPr/>
            </a:pPr>
            <a:r>
              <a:rPr lang="en-US" dirty="0"/>
              <a:t>1976: Renamed to Southwest Airlines Co. (SWA)</a:t>
            </a:r>
          </a:p>
          <a:p>
            <a:pPr>
              <a:defRPr/>
            </a:pPr>
            <a:r>
              <a:rPr lang="en-US" dirty="0"/>
              <a:t>1977: SWA carries its 5 millionth passenger and is listed on the NYSE</a:t>
            </a:r>
          </a:p>
          <a:p>
            <a:pPr>
              <a:defRPr/>
            </a:pPr>
            <a:r>
              <a:rPr lang="en-US" dirty="0"/>
              <a:t>1978: SWA flies outside Texas to New Orleans</a:t>
            </a:r>
          </a:p>
          <a:p>
            <a:pPr>
              <a:defRPr/>
            </a:pPr>
            <a:endParaRPr lang="zh-CN" alt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1000" y="457200"/>
            <a:ext cx="8229600" cy="914400"/>
          </a:xfrm>
        </p:spPr>
        <p:txBody>
          <a:bodyPr/>
          <a:lstStyle/>
          <a:p>
            <a:pPr eaLnBrk="1" hangingPunct="1">
              <a:defRPr/>
            </a:pPr>
            <a:r>
              <a:rPr lang="en-US" altLang="zh-CN" dirty="0">
                <a:solidFill>
                  <a:srgbClr val="FF0000"/>
                </a:solidFill>
              </a:rPr>
              <a:t>Historical Timeline:1980-present</a:t>
            </a:r>
            <a:endParaRPr lang="zh-CN" altLang="en-US" dirty="0">
              <a:solidFill>
                <a:srgbClr val="FF0000"/>
              </a:solidFill>
            </a:endParaRPr>
          </a:p>
        </p:txBody>
      </p:sp>
      <p:sp>
        <p:nvSpPr>
          <p:cNvPr id="4" name="内容占位符 3"/>
          <p:cNvSpPr>
            <a:spLocks noGrp="1"/>
          </p:cNvSpPr>
          <p:nvPr>
            <p:ph idx="1"/>
          </p:nvPr>
        </p:nvSpPr>
        <p:spPr>
          <a:xfrm>
            <a:off x="152400" y="1905173"/>
            <a:ext cx="8763000" cy="5867400"/>
          </a:xfrm>
        </p:spPr>
        <p:txBody>
          <a:bodyPr/>
          <a:lstStyle/>
          <a:p>
            <a:pPr>
              <a:defRPr/>
            </a:pPr>
            <a:r>
              <a:rPr lang="en-US" dirty="0"/>
              <a:t>1982: SWA begins flights to the West Coast</a:t>
            </a:r>
          </a:p>
          <a:p>
            <a:pPr>
              <a:defRPr/>
            </a:pPr>
            <a:r>
              <a:rPr lang="en-US" dirty="0"/>
              <a:t>1990: Revenues exceed $1 billion</a:t>
            </a:r>
          </a:p>
          <a:p>
            <a:pPr>
              <a:defRPr/>
            </a:pPr>
            <a:r>
              <a:rPr lang="en-US" dirty="0"/>
              <a:t>1994: Morris Air and Arizona One are acquired</a:t>
            </a:r>
          </a:p>
          <a:p>
            <a:pPr>
              <a:defRPr/>
            </a:pPr>
            <a:r>
              <a:rPr lang="en-US" dirty="0"/>
              <a:t>1996: Online booking site is launched</a:t>
            </a:r>
          </a:p>
          <a:p>
            <a:pPr>
              <a:defRPr/>
            </a:pPr>
            <a:r>
              <a:rPr lang="en-US" dirty="0"/>
              <a:t>2005: SWA enters first ever code share arrangement, with ATA Airlines</a:t>
            </a:r>
          </a:p>
          <a:p>
            <a:pPr>
              <a:defRPr/>
            </a:pPr>
            <a:r>
              <a:rPr lang="en-US" dirty="0"/>
              <a:t>2009:Southwest Airlines is the largest carrier in the US with 545 Boeing 737 aircrafts servicing 68 airports in 35 states and able to offer more than 3,300 flights a day </a:t>
            </a:r>
          </a:p>
          <a:p>
            <a:pPr>
              <a:defRPr/>
            </a:pPr>
            <a:endParaRPr lang="zh-CN" alt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143000"/>
          </a:xfrm>
        </p:spPr>
        <p:txBody>
          <a:bodyPr/>
          <a:lstStyle/>
          <a:p>
            <a:pPr algn="ctr" eaLnBrk="1" hangingPunct="1">
              <a:defRPr/>
            </a:pPr>
            <a:r>
              <a:rPr lang="en-US" altLang="zh-CN"/>
              <a:t>About the Company</a:t>
            </a:r>
            <a:endParaRPr lang="zh-CN" altLang="en-US"/>
          </a:p>
        </p:txBody>
      </p:sp>
      <p:sp>
        <p:nvSpPr>
          <p:cNvPr id="3" name="内容占位符 2"/>
          <p:cNvSpPr>
            <a:spLocks noGrp="1"/>
          </p:cNvSpPr>
          <p:nvPr>
            <p:ph idx="1"/>
          </p:nvPr>
        </p:nvSpPr>
        <p:spPr>
          <a:xfrm>
            <a:off x="304800" y="1979886"/>
            <a:ext cx="8610600" cy="4692377"/>
          </a:xfrm>
        </p:spPr>
        <p:txBody>
          <a:bodyPr>
            <a:normAutofit/>
          </a:bodyPr>
          <a:lstStyle/>
          <a:p>
            <a:pPr eaLnBrk="1" hangingPunct="1"/>
            <a:r>
              <a:rPr lang="en-US" sz="2400" dirty="0" smtClean="0"/>
              <a:t>Founders: Rollin King and Herbert D. Kelleher</a:t>
            </a:r>
          </a:p>
          <a:p>
            <a:pPr eaLnBrk="1" hangingPunct="1"/>
            <a:r>
              <a:rPr lang="en-US" sz="2400" dirty="0" smtClean="0"/>
              <a:t>An American Low cost airline.</a:t>
            </a:r>
          </a:p>
          <a:p>
            <a:pPr eaLnBrk="1" hangingPunct="1"/>
            <a:r>
              <a:rPr lang="en-US" altLang="zh-CN" sz="2400" dirty="0" smtClean="0">
                <a:ea typeface="ＭＳ Ｐゴシック" charset="-128"/>
                <a:cs typeface="ＭＳ Ｐゴシック" charset="-128"/>
              </a:rPr>
              <a:t>Southwest Airlines is the largest carrier in the US with 545 Boeing 737 aircrafts servicing 68 airports in 35 states</a:t>
            </a:r>
          </a:p>
          <a:p>
            <a:pPr eaLnBrk="1" hangingPunct="1"/>
            <a:r>
              <a:rPr lang="en-US" sz="2400" dirty="0" smtClean="0"/>
              <a:t>As of May 3, 2009, Southwest operates approximately 3,510 flights daily.</a:t>
            </a:r>
          </a:p>
          <a:p>
            <a:pPr eaLnBrk="1" hangingPunct="1"/>
            <a:r>
              <a:rPr lang="en-US" sz="2400" dirty="0" smtClean="0"/>
              <a:t>The largest airline in the world by number of passengers carried per year(as of 2009)</a:t>
            </a:r>
          </a:p>
          <a:p>
            <a:pPr eaLnBrk="1" hangingPunct="1"/>
            <a:r>
              <a:rPr lang="en-US" altLang="zh-CN" sz="2400" dirty="0" smtClean="0">
                <a:ea typeface="ＭＳ Ｐゴシック" charset="-128"/>
                <a:cs typeface="ＭＳ Ｐゴシック" charset="-128"/>
              </a:rPr>
              <a:t>As of 2009, SWA has been profitable for 37 consecutive years.</a:t>
            </a:r>
          </a:p>
          <a:p>
            <a:pPr eaLnBrk="1" hangingPunct="1"/>
            <a:endParaRPr lang="en-US" sz="2400" dirty="0" smtClean="0"/>
          </a:p>
          <a:p>
            <a:pPr eaLnBrk="1" hangingPunct="1">
              <a:buFontTx/>
              <a:buNone/>
            </a:pPr>
            <a:endParaRPr lang="en-US" sz="2400" dirty="0" smtClean="0"/>
          </a:p>
          <a:p>
            <a:pPr eaLnBrk="1" hangingPunct="1"/>
            <a:endParaRPr lang="en-US" sz="2400" dirty="0" smtClean="0"/>
          </a:p>
          <a:p>
            <a:pPr eaLnBrk="1" hangingPunct="1"/>
            <a:endParaRPr lang="en-US" sz="2400" dirty="0" smtClean="0"/>
          </a:p>
          <a:p>
            <a:pPr eaLnBrk="1" hangingPunct="1"/>
            <a:endParaRPr lang="en-US" b="1" dirty="0" smtClean="0"/>
          </a:p>
          <a:p>
            <a:pPr eaLnBrk="1" hangingPunct="1">
              <a:buFontTx/>
              <a:buNone/>
            </a:pPr>
            <a:endParaRPr lang="zh-CN" altLang="en-US" dirty="0"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r>
              <a:rPr lang="en-US" altLang="zh-CN" dirty="0" smtClean="0"/>
              <a:t>Executive Team</a:t>
            </a:r>
            <a:endParaRPr lang="zh-CN" altLang="en-US" dirty="0"/>
          </a:p>
        </p:txBody>
      </p:sp>
      <p:sp>
        <p:nvSpPr>
          <p:cNvPr id="7" name="文本占位符 6"/>
          <p:cNvSpPr>
            <a:spLocks noGrp="1"/>
          </p:cNvSpPr>
          <p:nvPr>
            <p:ph type="body" idx="1"/>
          </p:nvPr>
        </p:nvSpPr>
        <p:spPr>
          <a:xfrm>
            <a:off x="381000" y="1371600"/>
            <a:ext cx="4194175" cy="762000"/>
          </a:xfrm>
        </p:spPr>
        <p:txBody>
          <a:bodyPr/>
          <a:lstStyle/>
          <a:p>
            <a:pPr>
              <a:defRPr/>
            </a:pPr>
            <a:r>
              <a:rPr lang="en-US" altLang="zh-CN" dirty="0" smtClean="0">
                <a:cs typeface="+mn-cs"/>
              </a:rPr>
              <a:t>Herbert D. Kelleher</a:t>
            </a:r>
          </a:p>
        </p:txBody>
      </p:sp>
      <p:pic>
        <p:nvPicPr>
          <p:cNvPr id="47107" name="内容占位符 3" descr="Herbert D. Kelleher.jpg"/>
          <p:cNvPicPr>
            <a:picLocks noGrp="1" noChangeAspect="1"/>
          </p:cNvPicPr>
          <p:nvPr>
            <p:ph sz="half" idx="2"/>
          </p:nvPr>
        </p:nvPicPr>
        <p:blipFill>
          <a:blip r:embed="rId3"/>
          <a:srcRect/>
          <a:stretch>
            <a:fillRect/>
          </a:stretch>
        </p:blipFill>
        <p:spPr>
          <a:xfrm>
            <a:off x="228600" y="2319338"/>
            <a:ext cx="3429000" cy="4386262"/>
          </a:xfrm>
        </p:spPr>
      </p:pic>
      <p:sp>
        <p:nvSpPr>
          <p:cNvPr id="8" name="内容占位符 7"/>
          <p:cNvSpPr>
            <a:spLocks noGrp="1"/>
          </p:cNvSpPr>
          <p:nvPr>
            <p:ph sz="quarter" idx="4"/>
          </p:nvPr>
        </p:nvSpPr>
        <p:spPr>
          <a:xfrm>
            <a:off x="4114800" y="1942529"/>
            <a:ext cx="4572000" cy="5105400"/>
          </a:xfrm>
        </p:spPr>
        <p:txBody>
          <a:bodyPr>
            <a:normAutofit/>
          </a:bodyPr>
          <a:lstStyle/>
          <a:p>
            <a:pPr>
              <a:defRPr/>
            </a:pPr>
            <a:r>
              <a:rPr lang="en-US" altLang="zh-CN" dirty="0"/>
              <a:t>Founder of Southwest Airlines Co.</a:t>
            </a:r>
          </a:p>
          <a:p>
            <a:pPr>
              <a:defRPr/>
            </a:pPr>
            <a:r>
              <a:rPr lang="en-US" altLang="zh-CN" dirty="0"/>
              <a:t>Executive Chairman from 1978-2008</a:t>
            </a:r>
          </a:p>
          <a:p>
            <a:pPr>
              <a:defRPr/>
            </a:pPr>
            <a:r>
              <a:rPr lang="en-US" altLang="zh-CN" dirty="0"/>
              <a:t>President and CEO from 1981-2001</a:t>
            </a:r>
          </a:p>
          <a:p>
            <a:pPr>
              <a:defRPr/>
            </a:pPr>
            <a:r>
              <a:rPr lang="en-US" altLang="zh-CN" dirty="0"/>
              <a:t>Graduated with honors from Wesleyan University, where his major was English and minor Philosophy</a:t>
            </a:r>
          </a:p>
          <a:p>
            <a:pPr>
              <a:defRPr/>
            </a:pPr>
            <a:r>
              <a:rPr lang="en-US" altLang="zh-CN" dirty="0"/>
              <a:t>Graduated from New York University Law School, where he was a Root-Tilden Scholar.</a:t>
            </a:r>
          </a:p>
          <a:p>
            <a:pPr>
              <a:defRPr/>
            </a:pPr>
            <a:endParaRPr lang="en-US" altLang="zh-CN"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Executive Team- continued</a:t>
            </a:r>
            <a:endParaRPr lang="zh-CN" altLang="en-US" smtClean="0"/>
          </a:p>
        </p:txBody>
      </p:sp>
      <p:sp>
        <p:nvSpPr>
          <p:cNvPr id="3" name="文本占位符 2"/>
          <p:cNvSpPr>
            <a:spLocks noGrp="1"/>
          </p:cNvSpPr>
          <p:nvPr>
            <p:ph type="body" idx="1"/>
          </p:nvPr>
        </p:nvSpPr>
        <p:spPr>
          <a:xfrm>
            <a:off x="381000" y="1447800"/>
            <a:ext cx="3352800" cy="727075"/>
          </a:xfrm>
        </p:spPr>
        <p:txBody>
          <a:bodyPr/>
          <a:lstStyle/>
          <a:p>
            <a:pPr>
              <a:defRPr/>
            </a:pPr>
            <a:r>
              <a:rPr lang="en-US" altLang="zh-CN"/>
              <a:t>Gary C. Kelly</a:t>
            </a:r>
            <a:endParaRPr lang="zh-CN" altLang="en-US"/>
          </a:p>
        </p:txBody>
      </p:sp>
      <p:pic>
        <p:nvPicPr>
          <p:cNvPr id="49156" name="内容占位符 6" descr="Gary C. Kelly.wmf"/>
          <p:cNvPicPr>
            <a:picLocks noGrp="1" noChangeAspect="1"/>
          </p:cNvPicPr>
          <p:nvPr>
            <p:ph sz="half" idx="2"/>
          </p:nvPr>
        </p:nvPicPr>
        <p:blipFill>
          <a:blip r:embed="rId2"/>
          <a:srcRect/>
          <a:stretch>
            <a:fillRect/>
          </a:stretch>
        </p:blipFill>
        <p:spPr>
          <a:xfrm>
            <a:off x="228600" y="2286000"/>
            <a:ext cx="3200400" cy="4371975"/>
          </a:xfrm>
        </p:spPr>
      </p:pic>
      <p:sp>
        <p:nvSpPr>
          <p:cNvPr id="6" name="内容占位符 5"/>
          <p:cNvSpPr>
            <a:spLocks noGrp="1"/>
          </p:cNvSpPr>
          <p:nvPr>
            <p:ph sz="quarter" idx="4"/>
          </p:nvPr>
        </p:nvSpPr>
        <p:spPr>
          <a:xfrm>
            <a:off x="4114800" y="1867816"/>
            <a:ext cx="4648200" cy="4761583"/>
          </a:xfrm>
        </p:spPr>
        <p:txBody>
          <a:bodyPr>
            <a:normAutofit fontScale="85000" lnSpcReduction="20000"/>
          </a:bodyPr>
          <a:lstStyle/>
          <a:p>
            <a:pPr eaLnBrk="1" hangingPunct="1">
              <a:lnSpc>
                <a:spcPct val="170000"/>
              </a:lnSpc>
              <a:defRPr/>
            </a:pPr>
            <a:r>
              <a:rPr lang="en-US" altLang="zh-CN" sz="2000" dirty="0">
                <a:ea typeface="ＭＳ Ｐゴシック" charset="-128"/>
                <a:cs typeface="ＭＳ Ｐゴシック" charset="-128"/>
              </a:rPr>
              <a:t>1986: Joined the company as Controller</a:t>
            </a:r>
          </a:p>
          <a:p>
            <a:pPr eaLnBrk="1" hangingPunct="1">
              <a:lnSpc>
                <a:spcPct val="170000"/>
              </a:lnSpc>
              <a:defRPr/>
            </a:pPr>
            <a:r>
              <a:rPr lang="en-US" altLang="zh-CN" sz="2000" dirty="0">
                <a:ea typeface="ＭＳ Ｐゴシック" charset="-128"/>
                <a:cs typeface="ＭＳ Ｐゴシック" charset="-128"/>
              </a:rPr>
              <a:t>1989: CFO and VP of Finance</a:t>
            </a:r>
          </a:p>
          <a:p>
            <a:pPr eaLnBrk="1" hangingPunct="1">
              <a:lnSpc>
                <a:spcPct val="170000"/>
              </a:lnSpc>
              <a:defRPr/>
            </a:pPr>
            <a:r>
              <a:rPr lang="en-US" altLang="zh-CN" sz="2000" dirty="0">
                <a:ea typeface="ＭＳ Ｐゴシック" charset="-128"/>
                <a:cs typeface="ＭＳ Ｐゴシック" charset="-128"/>
              </a:rPr>
              <a:t>1991: Executive Vice President</a:t>
            </a:r>
          </a:p>
          <a:p>
            <a:pPr eaLnBrk="1" hangingPunct="1">
              <a:lnSpc>
                <a:spcPct val="170000"/>
              </a:lnSpc>
              <a:defRPr/>
            </a:pPr>
            <a:r>
              <a:rPr lang="en-US" altLang="zh-CN" sz="2000" dirty="0">
                <a:ea typeface="ＭＳ Ｐゴシック" charset="-128"/>
                <a:cs typeface="ＭＳ Ｐゴシック" charset="-128"/>
              </a:rPr>
              <a:t>1994: CEO</a:t>
            </a:r>
          </a:p>
          <a:p>
            <a:pPr eaLnBrk="1" hangingPunct="1">
              <a:lnSpc>
                <a:spcPct val="170000"/>
              </a:lnSpc>
              <a:defRPr/>
            </a:pPr>
            <a:r>
              <a:rPr lang="en-US" altLang="zh-CN" sz="2000" dirty="0">
                <a:ea typeface="ＭＳ Ｐゴシック" charset="-128"/>
                <a:cs typeface="ＭＳ Ｐゴシック" charset="-128"/>
              </a:rPr>
              <a:t>2008: Chairman of the BOD</a:t>
            </a:r>
          </a:p>
          <a:p>
            <a:pPr eaLnBrk="1" hangingPunct="1">
              <a:lnSpc>
                <a:spcPct val="170000"/>
              </a:lnSpc>
              <a:defRPr/>
            </a:pPr>
            <a:r>
              <a:rPr lang="en-US" altLang="zh-CN" sz="2000" dirty="0">
                <a:ea typeface="ＭＳ Ｐゴシック" charset="-128"/>
                <a:cs typeface="ＭＳ Ｐゴシック" charset="-128"/>
              </a:rPr>
              <a:t>Earned B.B.A. in Accounting from University of Texas</a:t>
            </a:r>
          </a:p>
          <a:p>
            <a:pPr eaLnBrk="1" hangingPunct="1">
              <a:lnSpc>
                <a:spcPct val="170000"/>
              </a:lnSpc>
              <a:defRPr/>
            </a:pPr>
            <a:r>
              <a:rPr lang="en-US" altLang="zh-CN" sz="2000" dirty="0">
                <a:ea typeface="ＭＳ Ｐゴシック" charset="-128"/>
                <a:cs typeface="ＭＳ Ｐゴシック" charset="-128"/>
              </a:rPr>
              <a:t>Certified Public Accountant</a:t>
            </a:r>
          </a:p>
          <a:p>
            <a:pPr>
              <a:defRPr/>
            </a:pPr>
            <a:endParaRPr lang="zh-CN" alt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Executive Team- continued</a:t>
            </a:r>
            <a:endParaRPr lang="zh-CN" altLang="en-US" smtClean="0"/>
          </a:p>
        </p:txBody>
      </p:sp>
      <p:sp>
        <p:nvSpPr>
          <p:cNvPr id="3" name="文本占位符 2"/>
          <p:cNvSpPr>
            <a:spLocks noGrp="1"/>
          </p:cNvSpPr>
          <p:nvPr>
            <p:ph type="body" idx="1"/>
          </p:nvPr>
        </p:nvSpPr>
        <p:spPr>
          <a:xfrm>
            <a:off x="457200" y="1371600"/>
            <a:ext cx="4040188" cy="609600"/>
          </a:xfrm>
        </p:spPr>
        <p:txBody>
          <a:bodyPr/>
          <a:lstStyle/>
          <a:p>
            <a:pPr>
              <a:defRPr/>
            </a:pPr>
            <a:r>
              <a:rPr lang="en-US"/>
              <a:t>Colleen C. Barrett </a:t>
            </a:r>
            <a:endParaRPr lang="zh-CN" altLang="en-US"/>
          </a:p>
        </p:txBody>
      </p:sp>
      <p:pic>
        <p:nvPicPr>
          <p:cNvPr id="50180" name="内容占位符 6" descr="Colleen C. Barrett.jpg"/>
          <p:cNvPicPr>
            <a:picLocks noGrp="1" noChangeAspect="1"/>
          </p:cNvPicPr>
          <p:nvPr>
            <p:ph sz="half" idx="2"/>
          </p:nvPr>
        </p:nvPicPr>
        <p:blipFill>
          <a:blip r:embed="rId2"/>
          <a:srcRect/>
          <a:stretch>
            <a:fillRect/>
          </a:stretch>
        </p:blipFill>
        <p:spPr>
          <a:xfrm>
            <a:off x="228600" y="2133600"/>
            <a:ext cx="3733800" cy="4503738"/>
          </a:xfrm>
        </p:spPr>
      </p:pic>
      <p:sp>
        <p:nvSpPr>
          <p:cNvPr id="6" name="内容占位符 5"/>
          <p:cNvSpPr>
            <a:spLocks noGrp="1"/>
          </p:cNvSpPr>
          <p:nvPr>
            <p:ph sz="quarter" idx="4"/>
          </p:nvPr>
        </p:nvSpPr>
        <p:spPr>
          <a:xfrm>
            <a:off x="4343400" y="1981200"/>
            <a:ext cx="4572000" cy="4876800"/>
          </a:xfrm>
        </p:spPr>
        <p:txBody>
          <a:bodyPr>
            <a:normAutofit fontScale="92500" lnSpcReduction="20000"/>
          </a:bodyPr>
          <a:lstStyle/>
          <a:p>
            <a:pPr>
              <a:defRPr/>
            </a:pPr>
            <a:r>
              <a:rPr lang="en-US" altLang="zh-CN" sz="2000" dirty="0"/>
              <a:t>A founding Employee and President Emeritus of Southwest Airline</a:t>
            </a:r>
          </a:p>
          <a:p>
            <a:pPr>
              <a:defRPr/>
            </a:pPr>
            <a:r>
              <a:rPr lang="en-US" altLang="zh-CN" sz="2000" dirty="0"/>
              <a:t>served as a member of the Board of Directors from 2001- 2008 May</a:t>
            </a:r>
          </a:p>
          <a:p>
            <a:pPr>
              <a:defRPr/>
            </a:pPr>
            <a:r>
              <a:rPr lang="en-US" altLang="zh-CN" sz="2000" dirty="0"/>
              <a:t>Corporate secretary from March 1978 to May 2008</a:t>
            </a:r>
          </a:p>
          <a:p>
            <a:pPr>
              <a:defRPr/>
            </a:pPr>
            <a:r>
              <a:rPr lang="en-US" altLang="zh-CN" sz="2000" dirty="0"/>
              <a:t>Vice President Administration from 1986 to through1990</a:t>
            </a:r>
          </a:p>
          <a:p>
            <a:pPr>
              <a:defRPr/>
            </a:pPr>
            <a:r>
              <a:rPr lang="en-US" altLang="zh-CN" sz="2000" dirty="0"/>
              <a:t>Executive Vice President Customers from 1990 through 2001</a:t>
            </a:r>
          </a:p>
          <a:p>
            <a:pPr>
              <a:defRPr/>
            </a:pPr>
            <a:r>
              <a:rPr lang="en-US" altLang="zh-CN" sz="2000" dirty="0"/>
              <a:t>President from 2001 through July 2008</a:t>
            </a:r>
          </a:p>
          <a:p>
            <a:pPr>
              <a:defRPr/>
            </a:pPr>
            <a:r>
              <a:rPr lang="en-US" sz="2000" dirty="0"/>
              <a:t>Education: graduated from Becker Junior College, 1964.</a:t>
            </a:r>
            <a:endParaRPr lang="zh-CN" altLang="en-US" sz="2000"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92100"/>
            <a:ext cx="8229600" cy="774700"/>
          </a:xfrm>
        </p:spPr>
        <p:txBody>
          <a:bodyPr/>
          <a:lstStyle/>
          <a:p>
            <a:pPr algn="ctr" eaLnBrk="1" hangingPunct="1">
              <a:defRPr/>
            </a:pPr>
            <a:r>
              <a:rPr lang="en-US" altLang="zh-CN"/>
              <a:t>Business Model</a:t>
            </a:r>
            <a:endParaRPr lang="zh-CN" altLang="en-US"/>
          </a:p>
        </p:txBody>
      </p:sp>
      <p:sp>
        <p:nvSpPr>
          <p:cNvPr id="3" name="内容占位符 2"/>
          <p:cNvSpPr>
            <a:spLocks noGrp="1"/>
          </p:cNvSpPr>
          <p:nvPr>
            <p:ph idx="1"/>
          </p:nvPr>
        </p:nvSpPr>
        <p:spPr>
          <a:xfrm>
            <a:off x="457200" y="1892720"/>
            <a:ext cx="8382000" cy="4584279"/>
          </a:xfrm>
        </p:spPr>
        <p:txBody>
          <a:bodyPr>
            <a:normAutofit/>
          </a:bodyPr>
          <a:lstStyle/>
          <a:p>
            <a:pPr eaLnBrk="1" hangingPunct="1">
              <a:defRPr/>
            </a:pPr>
            <a:r>
              <a:rPr lang="en-US" altLang="zh-CN" sz="2400" dirty="0">
                <a:ea typeface="ＭＳ Ｐゴシック" charset="-128"/>
                <a:cs typeface="ＭＳ Ｐゴシック" charset="-128"/>
              </a:rPr>
              <a:t>Point-to-Point </a:t>
            </a:r>
          </a:p>
          <a:p>
            <a:pPr lvl="1" eaLnBrk="1" hangingPunct="1">
              <a:defRPr/>
            </a:pPr>
            <a:r>
              <a:rPr lang="en-US" altLang="zh-CN" sz="2000" dirty="0">
                <a:ea typeface="ＭＳ Ｐゴシック" charset="-128"/>
                <a:cs typeface="ＭＳ Ｐゴシック" charset="-128"/>
              </a:rPr>
              <a:t>Flying multiple short quick </a:t>
            </a:r>
            <a:r>
              <a:rPr lang="en-US" altLang="zh-CN" sz="2000" dirty="0" smtClean="0">
                <a:ea typeface="ＭＳ Ｐゴシック" charset="-128"/>
                <a:cs typeface="ＭＳ Ｐゴシック" charset="-128"/>
              </a:rPr>
              <a:t>trips</a:t>
            </a:r>
          </a:p>
          <a:p>
            <a:pPr eaLnBrk="1" hangingPunct="1">
              <a:defRPr/>
            </a:pPr>
            <a:r>
              <a:rPr lang="en-US" altLang="zh-CN" sz="2400" dirty="0">
                <a:ea typeface="ＭＳ Ｐゴシック" charset="-128"/>
                <a:cs typeface="ＭＳ Ｐゴシック" charset="-128"/>
              </a:rPr>
              <a:t>Factors that allow low operating costs</a:t>
            </a:r>
          </a:p>
          <a:p>
            <a:pPr lvl="1" eaLnBrk="1" hangingPunct="1">
              <a:defRPr/>
            </a:pPr>
            <a:r>
              <a:rPr lang="en-US" altLang="zh-CN" sz="2000" dirty="0">
                <a:ea typeface="ＭＳ Ｐゴシック" charset="-128"/>
                <a:cs typeface="ＭＳ Ｐゴシック" charset="-128"/>
              </a:rPr>
              <a:t>Employees: Empowerment and Respect</a:t>
            </a:r>
          </a:p>
          <a:p>
            <a:pPr lvl="2" eaLnBrk="1" hangingPunct="1">
              <a:defRPr/>
            </a:pPr>
            <a:r>
              <a:rPr lang="en-US" altLang="zh-CN" sz="1600" dirty="0">
                <a:ea typeface="ＭＳ Ｐゴシック" charset="-128"/>
                <a:cs typeface="ＭＳ Ｐゴシック" charset="-128"/>
              </a:rPr>
              <a:t>Higher productivity</a:t>
            </a:r>
          </a:p>
          <a:p>
            <a:pPr lvl="1" eaLnBrk="1" hangingPunct="1">
              <a:defRPr/>
            </a:pPr>
            <a:r>
              <a:rPr lang="en-US" altLang="zh-CN" sz="2000" dirty="0">
                <a:ea typeface="ＭＳ Ｐゴシック" charset="-128"/>
                <a:cs typeface="ＭＳ Ｐゴシック" charset="-128"/>
              </a:rPr>
              <a:t>Flying into the secondary airports of major markets </a:t>
            </a:r>
          </a:p>
          <a:p>
            <a:pPr lvl="2" eaLnBrk="1" hangingPunct="1">
              <a:defRPr/>
            </a:pPr>
            <a:r>
              <a:rPr lang="en-US" altLang="zh-CN" sz="1600" dirty="0">
                <a:ea typeface="ＭＳ Ｐゴシック" charset="-128"/>
                <a:cs typeface="ＭＳ Ｐゴシック" charset="-128"/>
              </a:rPr>
              <a:t>Reduces costs associated with landing fees, etc.</a:t>
            </a:r>
          </a:p>
          <a:p>
            <a:pPr lvl="2" eaLnBrk="1" hangingPunct="1">
              <a:defRPr/>
            </a:pPr>
            <a:r>
              <a:rPr lang="en-US" altLang="zh-CN" sz="1600" dirty="0">
                <a:ea typeface="ＭＳ Ｐゴシック" charset="-128"/>
                <a:cs typeface="ＭＳ Ｐゴシック" charset="-128"/>
              </a:rPr>
              <a:t>Less congestion </a:t>
            </a:r>
            <a:r>
              <a:rPr lang="en-US" altLang="zh-CN" sz="1600" dirty="0" err="1">
                <a:ea typeface="ＭＳ Ｐゴシック" charset="-128"/>
                <a:cs typeface="ＭＳ Ｐゴシック" charset="-128"/>
                <a:sym typeface="Wingdings" charset="2"/>
              </a:rPr>
              <a:t></a:t>
            </a:r>
            <a:r>
              <a:rPr lang="en-US" altLang="zh-CN" sz="1600" dirty="0">
                <a:ea typeface="ＭＳ Ｐゴシック" charset="-128"/>
                <a:cs typeface="ＭＳ Ｐゴシック" charset="-128"/>
                <a:sym typeface="Wingdings" charset="2"/>
              </a:rPr>
              <a:t> Increase turnaround</a:t>
            </a:r>
            <a:endParaRPr lang="en-US" altLang="zh-CN" sz="1600" dirty="0">
              <a:ea typeface="ＭＳ Ｐゴシック" charset="-128"/>
              <a:cs typeface="ＭＳ Ｐゴシック" charset="-128"/>
            </a:endParaRPr>
          </a:p>
          <a:p>
            <a:pPr lvl="1" eaLnBrk="1" hangingPunct="1">
              <a:defRPr/>
            </a:pPr>
            <a:r>
              <a:rPr lang="en-US" altLang="zh-CN" sz="2000" dirty="0">
                <a:ea typeface="ＭＳ Ｐゴシック" charset="-128"/>
                <a:cs typeface="ＭＳ Ｐゴシック" charset="-128"/>
              </a:rPr>
              <a:t>One Aircraft Type: Boeing 737</a:t>
            </a:r>
          </a:p>
          <a:p>
            <a:pPr lvl="2" eaLnBrk="1" hangingPunct="1">
              <a:defRPr/>
            </a:pPr>
            <a:r>
              <a:rPr lang="en-US" altLang="zh-CN" sz="1600" dirty="0">
                <a:ea typeface="ＭＳ Ｐゴシック" charset="-128"/>
                <a:cs typeface="ＭＳ Ｐゴシック" charset="-128"/>
              </a:rPr>
              <a:t>Reduce costs associated with maintenance, training and ground </a:t>
            </a:r>
            <a:r>
              <a:rPr lang="en-US" altLang="zh-CN" sz="1600" dirty="0" smtClean="0">
                <a:ea typeface="ＭＳ Ｐゴシック" charset="-128"/>
                <a:cs typeface="ＭＳ Ｐゴシック" charset="-128"/>
              </a:rPr>
              <a:t>operations</a:t>
            </a:r>
          </a:p>
          <a:p>
            <a:pPr eaLnBrk="1" hangingPunct="1">
              <a:defRPr/>
            </a:pPr>
            <a:r>
              <a:rPr lang="en-US" altLang="zh-CN" sz="2400" dirty="0">
                <a:ea typeface="ＭＳ Ｐゴシック" charset="-128"/>
                <a:cs typeface="ＭＳ Ｐゴシック" charset="-128"/>
              </a:rPr>
              <a:t>These factors allow Southwest to provide ‘low-cost’ flights</a:t>
            </a:r>
          </a:p>
          <a:p>
            <a:pPr eaLnBrk="1" hangingPunct="1">
              <a:buFontTx/>
              <a:buNone/>
              <a:defRPr/>
            </a:pPr>
            <a:endParaRPr lang="zh-CN" alt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400"/>
            <a:ext cx="8229600" cy="914400"/>
          </a:xfrm>
        </p:spPr>
        <p:txBody>
          <a:bodyPr/>
          <a:lstStyle/>
          <a:p>
            <a:pPr algn="ctr" eaLnBrk="1" hangingPunct="1">
              <a:defRPr/>
            </a:pPr>
            <a:r>
              <a:rPr lang="en-US" altLang="zh-CN"/>
              <a:t>Market Share</a:t>
            </a:r>
            <a:endParaRPr lang="zh-CN" altLang="en-US"/>
          </a:p>
        </p:txBody>
      </p:sp>
      <p:pic>
        <p:nvPicPr>
          <p:cNvPr id="53251" name="内容占位符 3" descr="4CB$X{M2WB4}]R16YSAOEA6.jpg"/>
          <p:cNvPicPr>
            <a:picLocks noGrp="1" noChangeAspect="1"/>
          </p:cNvPicPr>
          <p:nvPr>
            <p:ph idx="1"/>
          </p:nvPr>
        </p:nvPicPr>
        <p:blipFill>
          <a:blip r:embed="rId2"/>
          <a:srcRect/>
          <a:stretch>
            <a:fillRect/>
          </a:stretch>
        </p:blipFill>
        <p:spPr>
          <a:xfrm>
            <a:off x="1905000" y="990600"/>
            <a:ext cx="4876800" cy="2703513"/>
          </a:xfrm>
        </p:spPr>
      </p:pic>
      <p:pic>
        <p:nvPicPr>
          <p:cNvPr id="53252" name="图片 4" descr="P$W3LN9N0JYMS7LT[[V[5}L.jpg"/>
          <p:cNvPicPr>
            <a:picLocks noChangeAspect="1"/>
          </p:cNvPicPr>
          <p:nvPr/>
        </p:nvPicPr>
        <p:blipFill>
          <a:blip r:embed="rId3"/>
          <a:srcRect/>
          <a:stretch>
            <a:fillRect/>
          </a:stretch>
        </p:blipFill>
        <p:spPr bwMode="auto">
          <a:xfrm>
            <a:off x="609600" y="3733800"/>
            <a:ext cx="7162800" cy="313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400"/>
            <a:ext cx="8229600" cy="914400"/>
          </a:xfrm>
        </p:spPr>
        <p:txBody>
          <a:bodyPr/>
          <a:lstStyle/>
          <a:p>
            <a:pPr algn="ctr" eaLnBrk="1" hangingPunct="1">
              <a:defRPr/>
            </a:pPr>
            <a:r>
              <a:rPr lang="en-US" altLang="zh-CN"/>
              <a:t>Servicing Map</a:t>
            </a:r>
            <a:endParaRPr lang="zh-CN" altLang="en-US"/>
          </a:p>
        </p:txBody>
      </p:sp>
      <p:pic>
        <p:nvPicPr>
          <p:cNvPr id="54275" name="内容占位符 3" descr="H6I40~%JUEI4X26UIWV]{EA.jpg"/>
          <p:cNvPicPr>
            <a:picLocks noGrp="1" noChangeAspect="1"/>
          </p:cNvPicPr>
          <p:nvPr>
            <p:ph idx="1"/>
          </p:nvPr>
        </p:nvPicPr>
        <p:blipFill>
          <a:blip r:embed="rId2"/>
          <a:srcRect l="-20153" r="-20153"/>
          <a:stretch>
            <a:fillRect/>
          </a:stretch>
        </p:blipFill>
        <p:spPr>
          <a:xfrm>
            <a:off x="-647700" y="1620486"/>
            <a:ext cx="10440629" cy="4914241"/>
          </a:xfrm>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52400"/>
            <a:ext cx="8229600" cy="5867400"/>
          </a:xfrm>
        </p:spPr>
        <p:txBody>
          <a:bodyPr/>
          <a:lstStyle/>
          <a:p>
            <a:pPr algn="ctr" eaLnBrk="1" hangingPunct="1">
              <a:buFontTx/>
              <a:buNone/>
              <a:defRPr/>
            </a:pPr>
            <a:endParaRPr lang="en-US" altLang="zh-CN"/>
          </a:p>
          <a:p>
            <a:pPr algn="ctr" eaLnBrk="1" hangingPunct="1">
              <a:buFontTx/>
              <a:buNone/>
              <a:defRPr/>
            </a:pPr>
            <a:endParaRPr lang="en-US" altLang="zh-CN"/>
          </a:p>
          <a:p>
            <a:pPr algn="ctr" eaLnBrk="1" hangingPunct="1">
              <a:buFontTx/>
              <a:buNone/>
              <a:defRPr/>
            </a:pPr>
            <a:endParaRPr lang="en-US" altLang="zh-CN"/>
          </a:p>
          <a:p>
            <a:pPr algn="ctr" eaLnBrk="1" hangingPunct="1">
              <a:buFontTx/>
              <a:buNone/>
              <a:defRPr/>
            </a:pPr>
            <a:endParaRPr lang="en-US" altLang="zh-CN"/>
          </a:p>
          <a:p>
            <a:pPr algn="ctr" eaLnBrk="1" hangingPunct="1">
              <a:buFontTx/>
              <a:buNone/>
              <a:defRPr/>
            </a:pPr>
            <a:r>
              <a:rPr lang="en-US" altLang="zh-CN" sz="9600"/>
              <a:t>Financials</a:t>
            </a:r>
            <a:endParaRPr lang="zh-CN" altLang="en-US" sz="96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Airline Business Model	</a:t>
            </a:r>
            <a:endParaRPr lang="en-US" dirty="0"/>
          </a:p>
        </p:txBody>
      </p:sp>
      <p:sp>
        <p:nvSpPr>
          <p:cNvPr id="3" name="Content Placeholder 2"/>
          <p:cNvSpPr>
            <a:spLocks noGrp="1"/>
          </p:cNvSpPr>
          <p:nvPr>
            <p:ph idx="1"/>
          </p:nvPr>
        </p:nvSpPr>
        <p:spPr/>
        <p:txBody>
          <a:bodyPr>
            <a:normAutofit/>
          </a:bodyPr>
          <a:lstStyle/>
          <a:p>
            <a:r>
              <a:rPr lang="en-US" sz="2600" b="1" dirty="0" smtClean="0"/>
              <a:t>Point to Point Model: travels directly to a destination</a:t>
            </a:r>
          </a:p>
          <a:p>
            <a:pPr lvl="1"/>
            <a:r>
              <a:rPr lang="en-US" sz="1800" dirty="0" smtClean="0"/>
              <a:t>based on flights that are provided to &amp; from a city.</a:t>
            </a:r>
          </a:p>
          <a:p>
            <a:pPr lvl="1"/>
            <a:r>
              <a:rPr lang="en-US" sz="1800" dirty="0" smtClean="0"/>
              <a:t>Unit costs are lower in this model as aircrafts are utilized more because</a:t>
            </a:r>
          </a:p>
          <a:p>
            <a:pPr lvl="2"/>
            <a:r>
              <a:rPr lang="en-US" sz="1800" dirty="0" smtClean="0"/>
              <a:t>do not have to wait for connecting flights, faster turnaround time</a:t>
            </a:r>
          </a:p>
          <a:p>
            <a:pPr lvl="1"/>
            <a:r>
              <a:rPr lang="en-US" sz="1800" dirty="0" smtClean="0"/>
              <a:t>Usually Short-haul: under 3 hours.</a:t>
            </a:r>
          </a:p>
          <a:p>
            <a:pPr lvl="1"/>
            <a:endParaRPr lang="en-US" sz="1800" dirty="0" smtClean="0"/>
          </a:p>
          <a:p>
            <a:pPr lvl="1"/>
            <a:r>
              <a:rPr lang="en-US" sz="1800" dirty="0" smtClean="0"/>
              <a:t>Southwest and </a:t>
            </a:r>
            <a:r>
              <a:rPr lang="en-US" sz="1800" dirty="0" err="1" smtClean="0"/>
              <a:t>Ryanair</a:t>
            </a:r>
            <a:r>
              <a:rPr lang="en-US" sz="1800" dirty="0" smtClean="0"/>
              <a:t> are examples</a:t>
            </a:r>
          </a:p>
        </p:txBody>
      </p:sp>
      <p:pic>
        <p:nvPicPr>
          <p:cNvPr id="6" name="Picture 34" descr="Picture2"/>
          <p:cNvPicPr>
            <a:picLocks noChangeAspect="1" noChangeArrowheads="1"/>
          </p:cNvPicPr>
          <p:nvPr/>
        </p:nvPicPr>
        <p:blipFill>
          <a:blip r:embed="rId2"/>
          <a:srcRect/>
          <a:stretch>
            <a:fillRect/>
          </a:stretch>
        </p:blipFill>
        <p:spPr bwMode="auto">
          <a:xfrm>
            <a:off x="5789613" y="4749121"/>
            <a:ext cx="3357466" cy="16307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762000"/>
          </a:xfrm>
        </p:spPr>
        <p:txBody>
          <a:bodyPr/>
          <a:lstStyle/>
          <a:p>
            <a:pPr>
              <a:defRPr/>
            </a:pPr>
            <a:r>
              <a:rPr lang="en-US" altLang="zh-CN"/>
              <a:t>Income Statement—10 years</a:t>
            </a:r>
            <a:endParaRPr lang="zh-CN" altLang="en-US"/>
          </a:p>
        </p:txBody>
      </p:sp>
      <p:pic>
        <p:nvPicPr>
          <p:cNvPr id="56323" name="内容占位符 10" descr="income statement- 10 years.jpg"/>
          <p:cNvPicPr>
            <a:picLocks noGrp="1" noChangeAspect="1"/>
          </p:cNvPicPr>
          <p:nvPr>
            <p:ph idx="1"/>
          </p:nvPr>
        </p:nvPicPr>
        <p:blipFill>
          <a:blip r:embed="rId3"/>
          <a:srcRect l="-26360" r="-26360"/>
          <a:stretch>
            <a:fillRect/>
          </a:stretch>
        </p:blipFill>
        <p:spPr>
          <a:xfrm>
            <a:off x="-2183642" y="762000"/>
            <a:ext cx="13183738" cy="6096000"/>
          </a:xfrm>
        </p:spPr>
      </p:pic>
      <p:sp>
        <p:nvSpPr>
          <p:cNvPr id="5" name="矩形 4"/>
          <p:cNvSpPr/>
          <p:nvPr/>
        </p:nvSpPr>
        <p:spPr>
          <a:xfrm>
            <a:off x="232012" y="1392072"/>
            <a:ext cx="7738281" cy="17742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0"/>
            <a:ext cx="8305800" cy="533400"/>
          </a:xfrm>
        </p:spPr>
        <p:txBody>
          <a:bodyPr>
            <a:normAutofit fontScale="90000"/>
          </a:bodyPr>
          <a:lstStyle/>
          <a:p>
            <a:pPr eaLnBrk="1" hangingPunct="1"/>
            <a:r>
              <a:rPr lang="en-US" sz="1600" b="1"/>
              <a:t/>
            </a:r>
            <a:br>
              <a:rPr lang="en-US" sz="1600" b="1"/>
            </a:br>
            <a:r>
              <a:rPr lang="en-US" sz="2400" b="1"/>
              <a:t>CONSOLIDATED STATEMENT OF OPERATIONS in 2009 (unaudited) </a:t>
            </a:r>
            <a:r>
              <a:rPr lang="en-US" sz="1600" b="1"/>
              <a:t>(in millions, except per share amounts) </a:t>
            </a:r>
            <a:endParaRPr lang="zh-CN" altLang="en-US" sz="1600" b="1"/>
          </a:p>
        </p:txBody>
      </p:sp>
      <p:pic>
        <p:nvPicPr>
          <p:cNvPr id="58371" name="Picture 5" descr="C:\Users\Alice\AppData\Local\Temp\9VX}ZFVD@`X2{Y8L)]@}R19.jpg"/>
          <p:cNvPicPr>
            <a:picLocks noGrp="1" noChangeAspect="1" noChangeArrowheads="1"/>
          </p:cNvPicPr>
          <p:nvPr>
            <p:ph idx="1"/>
          </p:nvPr>
        </p:nvPicPr>
        <p:blipFill>
          <a:blip r:embed="rId3"/>
          <a:srcRect l="-64950" r="-64950"/>
          <a:stretch>
            <a:fillRect/>
          </a:stretch>
        </p:blipFill>
        <p:spPr>
          <a:xfrm>
            <a:off x="-5345723" y="791570"/>
            <a:ext cx="19830980" cy="6066430"/>
          </a:xfrm>
          <a:noFill/>
        </p:spPr>
      </p:pic>
      <p:sp>
        <p:nvSpPr>
          <p:cNvPr id="8" name="矩形 7"/>
          <p:cNvSpPr/>
          <p:nvPr/>
        </p:nvSpPr>
        <p:spPr>
          <a:xfrm>
            <a:off x="0" y="5410200"/>
            <a:ext cx="9144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en-CA">
              <a:solidFill>
                <a:srgbClr val="FFFFFF"/>
              </a:solidFill>
              <a:cs typeface="宋体" charset="-122"/>
            </a:endParaRPr>
          </a:p>
        </p:txBody>
      </p:sp>
      <p:sp>
        <p:nvSpPr>
          <p:cNvPr id="13" name="矩形 12"/>
          <p:cNvSpPr/>
          <p:nvPr/>
        </p:nvSpPr>
        <p:spPr>
          <a:xfrm>
            <a:off x="0" y="1843314"/>
            <a:ext cx="8991600" cy="31931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4" name="矩形 13"/>
          <p:cNvSpPr/>
          <p:nvPr/>
        </p:nvSpPr>
        <p:spPr>
          <a:xfrm>
            <a:off x="0" y="2481943"/>
            <a:ext cx="8991600" cy="17417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6" name="矩形 15"/>
          <p:cNvSpPr/>
          <p:nvPr/>
        </p:nvSpPr>
        <p:spPr>
          <a:xfrm>
            <a:off x="0" y="4484914"/>
            <a:ext cx="8991600" cy="17417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
            <a:ext cx="8229600" cy="798286"/>
          </a:xfrm>
        </p:spPr>
        <p:txBody>
          <a:bodyPr>
            <a:normAutofit fontScale="90000"/>
          </a:bodyPr>
          <a:lstStyle/>
          <a:p>
            <a:r>
              <a:rPr lang="en-US" dirty="0" smtClean="0"/>
              <a:t>Income Statement (millions)</a:t>
            </a:r>
            <a:endParaRPr lang="en-CA" dirty="0"/>
          </a:p>
        </p:txBody>
      </p:sp>
      <p:sp>
        <p:nvSpPr>
          <p:cNvPr id="3" name="内容占位符 2"/>
          <p:cNvSpPr>
            <a:spLocks noGrp="1"/>
          </p:cNvSpPr>
          <p:nvPr>
            <p:ph idx="1"/>
          </p:nvPr>
        </p:nvSpPr>
        <p:spPr/>
        <p:txBody>
          <a:bodyPr/>
          <a:lstStyle/>
          <a:p>
            <a:endParaRPr lang="en-CA"/>
          </a:p>
        </p:txBody>
      </p:sp>
      <p:pic>
        <p:nvPicPr>
          <p:cNvPr id="128002" name="Picture 2" descr="C:\Users\Alice\AppData\Local\Temp\{BI$6S{M5GL4KMV{A~END$Q.jpg"/>
          <p:cNvPicPr>
            <a:picLocks noChangeAspect="1" noChangeArrowheads="1"/>
          </p:cNvPicPr>
          <p:nvPr/>
        </p:nvPicPr>
        <p:blipFill>
          <a:blip r:embed="rId3"/>
          <a:srcRect/>
          <a:stretch>
            <a:fillRect/>
          </a:stretch>
        </p:blipFill>
        <p:spPr bwMode="auto">
          <a:xfrm>
            <a:off x="275771" y="798287"/>
            <a:ext cx="8621485" cy="5735863"/>
          </a:xfrm>
          <a:prstGeom prst="rect">
            <a:avLst/>
          </a:prstGeom>
          <a:noFill/>
        </p:spPr>
      </p:pic>
      <p:sp>
        <p:nvSpPr>
          <p:cNvPr id="5" name="Rectangle 4"/>
          <p:cNvSpPr/>
          <p:nvPr/>
        </p:nvSpPr>
        <p:spPr>
          <a:xfrm>
            <a:off x="4959927" y="3195782"/>
            <a:ext cx="1006763" cy="16625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262</a:t>
            </a:r>
          </a:p>
        </p:txBody>
      </p:sp>
      <p:sp>
        <p:nvSpPr>
          <p:cNvPr id="6" name="Rectangle 5"/>
          <p:cNvSpPr/>
          <p:nvPr/>
        </p:nvSpPr>
        <p:spPr>
          <a:xfrm>
            <a:off x="6336145" y="3195782"/>
            <a:ext cx="951346" cy="16625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449</a:t>
            </a:r>
            <a:endParaRPr lang="en-CA" dirty="0">
              <a:solidFill>
                <a:schemeClr val="tx1"/>
              </a:solidFill>
            </a:endParaRPr>
          </a:p>
        </p:txBody>
      </p:sp>
      <p:sp>
        <p:nvSpPr>
          <p:cNvPr id="7" name="Rectangle 6"/>
          <p:cNvSpPr/>
          <p:nvPr/>
        </p:nvSpPr>
        <p:spPr>
          <a:xfrm>
            <a:off x="7606145" y="3195782"/>
            <a:ext cx="969818" cy="16625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791</a:t>
            </a:r>
            <a:endParaRPr lang="en-CA" dirty="0">
              <a:solidFill>
                <a:schemeClr val="tx1"/>
              </a:solidFill>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899886"/>
          </a:xfrm>
        </p:spPr>
        <p:txBody>
          <a:bodyPr>
            <a:normAutofit/>
          </a:bodyPr>
          <a:lstStyle/>
          <a:p>
            <a:r>
              <a:rPr lang="en-US" dirty="0" smtClean="0"/>
              <a:t>Income Statement (millions)</a:t>
            </a:r>
            <a:endParaRPr lang="en-CA" dirty="0"/>
          </a:p>
        </p:txBody>
      </p:sp>
      <p:sp>
        <p:nvSpPr>
          <p:cNvPr id="3" name="内容占位符 2"/>
          <p:cNvSpPr>
            <a:spLocks noGrp="1"/>
          </p:cNvSpPr>
          <p:nvPr>
            <p:ph idx="1"/>
          </p:nvPr>
        </p:nvSpPr>
        <p:spPr/>
        <p:txBody>
          <a:bodyPr/>
          <a:lstStyle/>
          <a:p>
            <a:endParaRPr lang="en-CA"/>
          </a:p>
        </p:txBody>
      </p:sp>
      <p:pic>
        <p:nvPicPr>
          <p:cNvPr id="133122" name="Picture 2" descr="C:\Users\Alice\AppData\Local\Temp\(S4D[}8_WIM}{(LP@CP]N}0.jpg"/>
          <p:cNvPicPr>
            <a:picLocks noChangeAspect="1" noChangeArrowheads="1"/>
          </p:cNvPicPr>
          <p:nvPr/>
        </p:nvPicPr>
        <p:blipFill>
          <a:blip r:embed="rId3"/>
          <a:srcRect/>
          <a:stretch>
            <a:fillRect/>
          </a:stretch>
        </p:blipFill>
        <p:spPr bwMode="auto">
          <a:xfrm>
            <a:off x="275772" y="899886"/>
            <a:ext cx="8621486" cy="5646057"/>
          </a:xfrm>
          <a:prstGeom prst="rect">
            <a:avLst/>
          </a:prstGeom>
          <a:noFill/>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 y="0"/>
            <a:ext cx="8686800" cy="533400"/>
          </a:xfrm>
        </p:spPr>
        <p:txBody>
          <a:bodyPr>
            <a:normAutofit fontScale="90000"/>
          </a:bodyPr>
          <a:lstStyle/>
          <a:p>
            <a:pPr eaLnBrk="1" hangingPunct="1">
              <a:defRPr/>
            </a:pPr>
            <a:r>
              <a:rPr lang="en-US" sz="3200" b="1"/>
              <a:t>Consolidated Balance Sheet(in millions) </a:t>
            </a:r>
            <a:endParaRPr lang="zh-CN" altLang="en-US" sz="3200" b="1"/>
          </a:p>
        </p:txBody>
      </p:sp>
      <p:pic>
        <p:nvPicPr>
          <p:cNvPr id="59395" name="内容占位符 3" descr="balance sheet 1.jpg"/>
          <p:cNvPicPr>
            <a:picLocks noGrp="1" noChangeAspect="1"/>
          </p:cNvPicPr>
          <p:nvPr>
            <p:ph idx="1"/>
          </p:nvPr>
        </p:nvPicPr>
        <p:blipFill>
          <a:blip r:embed="rId2"/>
          <a:srcRect/>
          <a:stretch>
            <a:fillRect/>
          </a:stretch>
        </p:blipFill>
        <p:spPr>
          <a:xfrm>
            <a:off x="152400" y="533400"/>
            <a:ext cx="8839200" cy="6019800"/>
          </a:xfrm>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 y="152400"/>
            <a:ext cx="8686800" cy="609600"/>
          </a:xfrm>
        </p:spPr>
        <p:txBody>
          <a:bodyPr/>
          <a:lstStyle/>
          <a:p>
            <a:pPr>
              <a:defRPr/>
            </a:pPr>
            <a:r>
              <a:rPr lang="en-US" sz="3200" b="1"/>
              <a:t>Consolidated Balance Sheet(in millions) </a:t>
            </a:r>
            <a:endParaRPr lang="zh-CN" altLang="en-US" sz="3200"/>
          </a:p>
        </p:txBody>
      </p:sp>
      <p:pic>
        <p:nvPicPr>
          <p:cNvPr id="60419" name="内容占位符 3" descr="balance sheet 2.jpg"/>
          <p:cNvPicPr>
            <a:picLocks noGrp="1" noChangeAspect="1"/>
          </p:cNvPicPr>
          <p:nvPr>
            <p:ph idx="1"/>
          </p:nvPr>
        </p:nvPicPr>
        <p:blipFill>
          <a:blip r:embed="rId2"/>
          <a:srcRect/>
          <a:stretch>
            <a:fillRect/>
          </a:stretch>
        </p:blipFill>
        <p:spPr>
          <a:xfrm>
            <a:off x="228600" y="838200"/>
            <a:ext cx="8458200" cy="5791200"/>
          </a:xfrm>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 y="0"/>
            <a:ext cx="8991600" cy="1066800"/>
          </a:xfrm>
        </p:spPr>
        <p:txBody>
          <a:bodyPr/>
          <a:lstStyle/>
          <a:p>
            <a:pPr>
              <a:defRPr/>
            </a:pPr>
            <a:r>
              <a:rPr lang="en-US" sz="2800"/>
              <a:t>Consolidated Statement of Cash Flows (in millions)</a:t>
            </a:r>
            <a:endParaRPr lang="zh-CN" altLang="en-US" sz="2800"/>
          </a:p>
        </p:txBody>
      </p:sp>
      <p:pic>
        <p:nvPicPr>
          <p:cNvPr id="61443" name="内容占位符 3" descr="cash flow 1.jpg"/>
          <p:cNvPicPr>
            <a:picLocks noGrp="1" noChangeAspect="1"/>
          </p:cNvPicPr>
          <p:nvPr>
            <p:ph idx="1"/>
          </p:nvPr>
        </p:nvPicPr>
        <p:blipFill>
          <a:blip r:embed="rId2"/>
          <a:srcRect l="-2231" r="-2231"/>
          <a:stretch>
            <a:fillRect/>
          </a:stretch>
        </p:blipFill>
        <p:spPr>
          <a:xfrm>
            <a:off x="152400" y="1066800"/>
            <a:ext cx="8991600" cy="5601286"/>
          </a:xfrm>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400"/>
            <a:ext cx="8229600" cy="685800"/>
          </a:xfrm>
        </p:spPr>
        <p:txBody>
          <a:bodyPr/>
          <a:lstStyle/>
          <a:p>
            <a:pPr>
              <a:defRPr/>
            </a:pPr>
            <a:r>
              <a:rPr lang="en-US" sz="2800"/>
              <a:t>Consolidated Statement of Cash Flows (in millions)</a:t>
            </a:r>
            <a:endParaRPr lang="zh-CN" altLang="en-US" sz="2800"/>
          </a:p>
        </p:txBody>
      </p:sp>
      <p:pic>
        <p:nvPicPr>
          <p:cNvPr id="62467" name="内容占位符 3" descr="cash flow 2.jpg"/>
          <p:cNvPicPr>
            <a:picLocks noGrp="1" noChangeAspect="1"/>
          </p:cNvPicPr>
          <p:nvPr>
            <p:ph idx="1"/>
          </p:nvPr>
        </p:nvPicPr>
        <p:blipFill>
          <a:blip r:embed="rId3"/>
          <a:srcRect l="-20772" r="-20772"/>
          <a:stretch>
            <a:fillRect/>
          </a:stretch>
        </p:blipFill>
        <p:spPr>
          <a:xfrm>
            <a:off x="-1589649" y="838200"/>
            <a:ext cx="11915335" cy="6019800"/>
          </a:xfrm>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6200"/>
            <a:ext cx="8229600" cy="1447800"/>
          </a:xfrm>
        </p:spPr>
        <p:txBody>
          <a:bodyPr>
            <a:normAutofit fontScale="90000"/>
          </a:bodyPr>
          <a:lstStyle/>
          <a:p>
            <a:pPr algn="ctr">
              <a:defRPr/>
            </a:pPr>
            <a:r>
              <a:rPr lang="en-US" sz="6600" dirty="0">
                <a:solidFill>
                  <a:srgbClr val="FF0000"/>
                </a:solidFill>
              </a:rPr>
              <a:t>RECOMMEDATION</a:t>
            </a:r>
            <a:r>
              <a:rPr lang="en-US" dirty="0"/>
              <a:t/>
            </a:r>
            <a:br>
              <a:rPr lang="en-US" dirty="0"/>
            </a:br>
            <a:endParaRPr lang="en-CA" dirty="0"/>
          </a:p>
        </p:txBody>
      </p:sp>
      <p:sp>
        <p:nvSpPr>
          <p:cNvPr id="3" name="内容占位符 2"/>
          <p:cNvSpPr>
            <a:spLocks noGrp="1"/>
          </p:cNvSpPr>
          <p:nvPr>
            <p:ph idx="1"/>
          </p:nvPr>
        </p:nvSpPr>
        <p:spPr>
          <a:xfrm>
            <a:off x="990600" y="3124200"/>
            <a:ext cx="7696200" cy="2895600"/>
          </a:xfrm>
        </p:spPr>
        <p:txBody>
          <a:bodyPr/>
          <a:lstStyle/>
          <a:p>
            <a:pPr algn="ctr">
              <a:buFontTx/>
              <a:buNone/>
              <a:defRPr/>
            </a:pPr>
            <a:r>
              <a:rPr lang="en-US" sz="8000"/>
              <a:t>HOLD</a:t>
            </a:r>
            <a:endParaRPr lang="en-CA" sz="800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5800" y="2011680"/>
            <a:ext cx="7770813" cy="3855720"/>
          </a:xfrm>
        </p:spPr>
        <p:txBody>
          <a:bodyPr>
            <a:normAutofit/>
          </a:bodyPr>
          <a:lstStyle/>
          <a:p>
            <a:pPr algn="ctr">
              <a:buNone/>
            </a:pPr>
            <a:r>
              <a:rPr lang="en-US" sz="9600" dirty="0" smtClean="0">
                <a:latin typeface="Times New Roman" pitchFamily="18" charset="0"/>
                <a:cs typeface="Times New Roman" pitchFamily="18" charset="0"/>
              </a:rPr>
              <a:t>THANKS</a:t>
            </a:r>
            <a:endParaRPr lang="en-CA" sz="96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(Legacy) carrier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Hub and Spoke System</a:t>
            </a:r>
          </a:p>
          <a:p>
            <a:r>
              <a:rPr lang="en-US" dirty="0" smtClean="0"/>
              <a:t>Higher fares</a:t>
            </a:r>
          </a:p>
          <a:p>
            <a:r>
              <a:rPr lang="en-US" dirty="0" smtClean="0"/>
              <a:t>Legacy carriers typically offer:</a:t>
            </a:r>
          </a:p>
          <a:p>
            <a:pPr lvl="1"/>
            <a:r>
              <a:rPr lang="en-US" dirty="0" smtClean="0"/>
              <a:t>First class/Business class</a:t>
            </a:r>
          </a:p>
          <a:p>
            <a:pPr lvl="1"/>
            <a:r>
              <a:rPr lang="en-US" dirty="0" smtClean="0"/>
              <a:t>Lounges: private meeting rooms, phone, fax, wireless and Internet access and other business services</a:t>
            </a:r>
          </a:p>
          <a:p>
            <a:pPr lvl="1"/>
            <a:r>
              <a:rPr lang="en-US" dirty="0" smtClean="0"/>
              <a:t>Frequent-flyer programs</a:t>
            </a:r>
          </a:p>
          <a:p>
            <a:pPr lvl="1"/>
            <a:r>
              <a:rPr lang="en-US" dirty="0" smtClean="0"/>
              <a:t>Alliances</a:t>
            </a:r>
          </a:p>
          <a:p>
            <a:pPr lvl="1"/>
            <a:r>
              <a:rPr lang="en-US" dirty="0" smtClean="0"/>
              <a:t>Frills/perks throughout the cabin (food, beverage, better service)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Cost Carriers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Point-to-point system</a:t>
            </a:r>
          </a:p>
          <a:p>
            <a:r>
              <a:rPr lang="en-US" dirty="0" smtClean="0"/>
              <a:t>Lower fares</a:t>
            </a:r>
          </a:p>
          <a:p>
            <a:r>
              <a:rPr lang="en-US" dirty="0" smtClean="0"/>
              <a:t>Single passenger class</a:t>
            </a:r>
          </a:p>
          <a:p>
            <a:r>
              <a:rPr lang="en-US" dirty="0" smtClean="0"/>
              <a:t>Flying early in the morning or late in the evening to avoid air traffic delays and take advantage of lower landing fees</a:t>
            </a:r>
          </a:p>
          <a:p>
            <a:r>
              <a:rPr lang="en-US" dirty="0" smtClean="0"/>
              <a:t>Unreserved seating</a:t>
            </a:r>
          </a:p>
          <a:p>
            <a:r>
              <a:rPr lang="en-US" dirty="0" smtClean="0"/>
              <a:t>No frills and no alliance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7044"/>
          </a:xfrm>
        </p:spPr>
        <p:txBody>
          <a:bodyPr>
            <a:normAutofit/>
          </a:bodyPr>
          <a:lstStyle/>
          <a:p>
            <a:r>
              <a:rPr lang="en-US" dirty="0" smtClean="0"/>
              <a:t>Low Cost vs. legacy</a:t>
            </a:r>
            <a:endParaRPr lang="en-US" dirty="0"/>
          </a:p>
        </p:txBody>
      </p:sp>
      <p:graphicFrame>
        <p:nvGraphicFramePr>
          <p:cNvPr id="5" name="Content Placeholder 4"/>
          <p:cNvGraphicFramePr>
            <a:graphicFrameLocks noGrp="1"/>
          </p:cNvGraphicFramePr>
          <p:nvPr>
            <p:ph idx="1"/>
          </p:nvPr>
        </p:nvGraphicFramePr>
        <p:xfrm>
          <a:off x="0" y="1017044"/>
          <a:ext cx="9144000" cy="5840956"/>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gridCol w="914400"/>
              </a:tblGrid>
              <a:tr h="387674">
                <a:tc gridSpan="2">
                  <a:txBody>
                    <a:bodyPr/>
                    <a:lstStyle/>
                    <a:p>
                      <a:pPr algn="l" fontAlgn="b"/>
                      <a:r>
                        <a:rPr lang="en-US" sz="1300" b="1" i="0" u="none" strike="noStrike" dirty="0">
                          <a:solidFill>
                            <a:srgbClr val="DD0806"/>
                          </a:solidFill>
                          <a:latin typeface="Verdana"/>
                        </a:rPr>
                        <a:t>Low Cost Airlines</a:t>
                      </a:r>
                    </a:p>
                  </a:txBody>
                  <a:tcPr marL="12700" marR="12700" marT="12700" marB="0" anchor="b"/>
                </a:tc>
                <a:tc hMerge="1">
                  <a:txBody>
                    <a:bodyPr/>
                    <a:lstStyle/>
                    <a:p>
                      <a:endParaRPr lang="en-US"/>
                    </a:p>
                  </a:txBody>
                  <a:tcPr/>
                </a:tc>
                <a:tc>
                  <a:txBody>
                    <a:bodyPr/>
                    <a:lstStyle/>
                    <a:p>
                      <a:pPr algn="r" fontAlgn="b"/>
                      <a:r>
                        <a:rPr lang="en-US" sz="1300" b="0" i="0" u="none" strike="noStrike">
                          <a:latin typeface="Verdana"/>
                        </a:rPr>
                        <a:t>2003</a:t>
                      </a:r>
                    </a:p>
                  </a:txBody>
                  <a:tcPr marL="12700" marR="12700" marT="12700" marB="0" anchor="b"/>
                </a:tc>
                <a:tc>
                  <a:txBody>
                    <a:bodyPr/>
                    <a:lstStyle/>
                    <a:p>
                      <a:pPr algn="r" fontAlgn="b"/>
                      <a:r>
                        <a:rPr lang="en-US" sz="1300" b="0" i="0" u="none" strike="noStrike">
                          <a:latin typeface="Verdana"/>
                        </a:rPr>
                        <a:t>2004</a:t>
                      </a:r>
                    </a:p>
                  </a:txBody>
                  <a:tcPr marL="12700" marR="12700" marT="12700" marB="0" anchor="b"/>
                </a:tc>
                <a:tc>
                  <a:txBody>
                    <a:bodyPr/>
                    <a:lstStyle/>
                    <a:p>
                      <a:pPr algn="r" fontAlgn="b"/>
                      <a:r>
                        <a:rPr lang="en-US" sz="1300" b="0" i="0" u="none" strike="noStrike">
                          <a:latin typeface="Verdana"/>
                        </a:rPr>
                        <a:t>2005</a:t>
                      </a:r>
                    </a:p>
                  </a:txBody>
                  <a:tcPr marL="12700" marR="12700" marT="12700" marB="0" anchor="b"/>
                </a:tc>
                <a:tc>
                  <a:txBody>
                    <a:bodyPr/>
                    <a:lstStyle/>
                    <a:p>
                      <a:pPr algn="r" fontAlgn="b"/>
                      <a:r>
                        <a:rPr lang="en-US" sz="1300" b="0" i="0" u="none" strike="noStrike">
                          <a:latin typeface="Verdana"/>
                        </a:rPr>
                        <a:t>2006</a:t>
                      </a:r>
                    </a:p>
                  </a:txBody>
                  <a:tcPr marL="12700" marR="12700" marT="12700" marB="0" anchor="b"/>
                </a:tc>
                <a:tc>
                  <a:txBody>
                    <a:bodyPr/>
                    <a:lstStyle/>
                    <a:p>
                      <a:pPr algn="r" fontAlgn="b"/>
                      <a:r>
                        <a:rPr lang="en-US" sz="1300" b="0" i="0" u="none" strike="noStrike">
                          <a:latin typeface="Verdana"/>
                        </a:rPr>
                        <a:t>2007</a:t>
                      </a:r>
                    </a:p>
                  </a:txBody>
                  <a:tcPr marL="12700" marR="12700" marT="12700" marB="0" anchor="b"/>
                </a:tc>
                <a:tc>
                  <a:txBody>
                    <a:bodyPr/>
                    <a:lstStyle/>
                    <a:p>
                      <a:pPr algn="r" fontAlgn="b"/>
                      <a:r>
                        <a:rPr lang="en-US" sz="1300" b="0" i="0" u="none" strike="noStrike">
                          <a:latin typeface="Verdana"/>
                        </a:rPr>
                        <a:t>2008</a:t>
                      </a:r>
                    </a:p>
                  </a:txBody>
                  <a:tcPr marL="12700" marR="12700" marT="12700" marB="0" anchor="b"/>
                </a:tc>
                <a:tc>
                  <a:txBody>
                    <a:bodyPr/>
                    <a:lstStyle/>
                    <a:p>
                      <a:pPr algn="r" fontAlgn="b"/>
                      <a:r>
                        <a:rPr lang="en-US" sz="1300" b="0" i="0" u="none" strike="noStrike" dirty="0">
                          <a:latin typeface="Verdana"/>
                        </a:rPr>
                        <a:t>2009</a:t>
                      </a:r>
                    </a:p>
                  </a:txBody>
                  <a:tcPr marL="12700" marR="12700" marT="12700" marB="0" anchor="b"/>
                </a:tc>
                <a:tc>
                  <a:txBody>
                    <a:bodyPr/>
                    <a:lstStyle/>
                    <a:p>
                      <a:pPr algn="r" fontAlgn="b"/>
                      <a:r>
                        <a:rPr lang="en-US" sz="1300" b="0" i="0" u="none" strike="noStrike">
                          <a:latin typeface="Verdana"/>
                        </a:rPr>
                        <a:t>2010</a:t>
                      </a:r>
                    </a:p>
                  </a:txBody>
                  <a:tcPr marL="12700" marR="12700" marT="12700" marB="0" anchor="b"/>
                </a:tc>
              </a:tr>
              <a:tr h="422134">
                <a:tc>
                  <a:txBody>
                    <a:bodyPr/>
                    <a:lstStyle/>
                    <a:p>
                      <a:pPr algn="l" fontAlgn="b"/>
                      <a:r>
                        <a:rPr lang="en-US" sz="1300" b="0" i="0" u="none" strike="noStrike">
                          <a:solidFill>
                            <a:srgbClr val="DD0806"/>
                          </a:solidFill>
                          <a:latin typeface="Verdana"/>
                        </a:rPr>
                        <a:t>Ryanair</a:t>
                      </a:r>
                    </a:p>
                  </a:txBody>
                  <a:tcPr marL="12700" marR="12700" marT="12700" marB="0" anchor="b"/>
                </a:tc>
                <a:tc>
                  <a:txBody>
                    <a:bodyPr/>
                    <a:lstStyle/>
                    <a:p>
                      <a:pPr algn="l" fontAlgn="b"/>
                      <a:r>
                        <a:rPr lang="en-US" sz="1300" b="0" i="0" u="none" strike="noStrike" dirty="0">
                          <a:latin typeface="Verdana"/>
                        </a:rPr>
                        <a:t>Return on Assets</a:t>
                      </a:r>
                    </a:p>
                  </a:txBody>
                  <a:tcPr marL="12700" marR="12700" marT="12700" marB="0" anchor="b"/>
                </a:tc>
                <a:tc>
                  <a:txBody>
                    <a:bodyPr/>
                    <a:lstStyle/>
                    <a:p>
                      <a:pPr algn="r" fontAlgn="b"/>
                      <a:r>
                        <a:rPr lang="en-US" sz="1300" b="0" i="0" u="none" strike="noStrike">
                          <a:latin typeface="Verdana"/>
                        </a:rPr>
                        <a:t>10.99%</a:t>
                      </a:r>
                    </a:p>
                  </a:txBody>
                  <a:tcPr marL="12700" marR="12700" marT="12700" marB="0" anchor="b"/>
                </a:tc>
                <a:tc>
                  <a:txBody>
                    <a:bodyPr/>
                    <a:lstStyle/>
                    <a:p>
                      <a:pPr algn="r" fontAlgn="b"/>
                      <a:r>
                        <a:rPr lang="en-US" sz="1300" b="0" i="0" u="none" strike="noStrike">
                          <a:latin typeface="Verdana"/>
                        </a:rPr>
                        <a:t>7.64%</a:t>
                      </a:r>
                    </a:p>
                  </a:txBody>
                  <a:tcPr marL="12700" marR="12700" marT="12700" marB="0" anchor="b"/>
                </a:tc>
                <a:tc>
                  <a:txBody>
                    <a:bodyPr/>
                    <a:lstStyle/>
                    <a:p>
                      <a:pPr algn="r" fontAlgn="b"/>
                      <a:r>
                        <a:rPr lang="en-US" sz="1300" b="0" i="0" u="none" strike="noStrike">
                          <a:latin typeface="Verdana"/>
                        </a:rPr>
                        <a:t>7.91%</a:t>
                      </a:r>
                    </a:p>
                  </a:txBody>
                  <a:tcPr marL="12700" marR="12700" marT="12700" marB="0" anchor="b"/>
                </a:tc>
                <a:tc>
                  <a:txBody>
                    <a:bodyPr/>
                    <a:lstStyle/>
                    <a:p>
                      <a:pPr algn="r" fontAlgn="b"/>
                      <a:r>
                        <a:rPr lang="en-US" sz="1300" b="0" i="0" u="none" strike="noStrike">
                          <a:latin typeface="Verdana"/>
                        </a:rPr>
                        <a:t>7.26%</a:t>
                      </a:r>
                    </a:p>
                  </a:txBody>
                  <a:tcPr marL="12700" marR="12700" marT="12700" marB="0" anchor="b"/>
                </a:tc>
                <a:tc>
                  <a:txBody>
                    <a:bodyPr/>
                    <a:lstStyle/>
                    <a:p>
                      <a:pPr algn="r" fontAlgn="b"/>
                      <a:r>
                        <a:rPr lang="en-US" sz="1300" b="0" i="0" u="none" strike="noStrike">
                          <a:latin typeface="Verdana"/>
                        </a:rPr>
                        <a:t>8.44%</a:t>
                      </a:r>
                    </a:p>
                  </a:txBody>
                  <a:tcPr marL="12700" marR="12700" marT="12700" marB="0" anchor="b"/>
                </a:tc>
                <a:tc>
                  <a:txBody>
                    <a:bodyPr/>
                    <a:lstStyle/>
                    <a:p>
                      <a:pPr algn="r" fontAlgn="b"/>
                      <a:r>
                        <a:rPr lang="en-US" sz="1300" b="0" i="0" u="none" strike="noStrike">
                          <a:latin typeface="Verdana"/>
                        </a:rPr>
                        <a:t>6.50%</a:t>
                      </a:r>
                    </a:p>
                  </a:txBody>
                  <a:tcPr marL="12700" marR="12700" marT="12700" marB="0" anchor="b"/>
                </a:tc>
                <a:tc>
                  <a:txBody>
                    <a:bodyPr/>
                    <a:lstStyle/>
                    <a:p>
                      <a:pPr algn="r" fontAlgn="b"/>
                      <a:r>
                        <a:rPr lang="en-US" sz="1300" b="0" i="0" u="none" strike="noStrike">
                          <a:latin typeface="Verdana"/>
                        </a:rPr>
                        <a:t>-2.66%</a:t>
                      </a:r>
                    </a:p>
                  </a:txBody>
                  <a:tcPr marL="12700" marR="12700" marT="12700" marB="0" anchor="b"/>
                </a:tc>
                <a:tc>
                  <a:txBody>
                    <a:bodyPr/>
                    <a:lstStyle/>
                    <a:p>
                      <a:pPr algn="r" fontAlgn="b"/>
                      <a:r>
                        <a:rPr lang="en-US" sz="1300" b="0" i="0" u="none" strike="noStrike">
                          <a:latin typeface="Verdana"/>
                        </a:rPr>
                        <a:t>3.40%</a:t>
                      </a:r>
                    </a:p>
                  </a:txBody>
                  <a:tcPr marL="12700" marR="12700" marT="12700" marB="0" anchor="b"/>
                </a:tc>
              </a:tr>
              <a:tr h="422134">
                <a:tc>
                  <a:txBody>
                    <a:bodyPr/>
                    <a:lstStyle/>
                    <a:p>
                      <a:pPr algn="l" fontAlgn="b"/>
                      <a:endParaRPr lang="en-US" sz="1300" b="0" i="0" u="none" strike="noStrike">
                        <a:solidFill>
                          <a:srgbClr val="DD0806"/>
                        </a:solidFill>
                        <a:latin typeface="Verdana"/>
                      </a:endParaRPr>
                    </a:p>
                  </a:txBody>
                  <a:tcPr marL="12700" marR="12700" marT="12700" marB="0" anchor="b"/>
                </a:tc>
                <a:tc>
                  <a:txBody>
                    <a:bodyPr/>
                    <a:lstStyle/>
                    <a:p>
                      <a:pPr algn="l" fontAlgn="b"/>
                      <a:r>
                        <a:rPr lang="en-US" sz="1300" b="0" i="0" u="none" strike="noStrike">
                          <a:latin typeface="Verdana"/>
                        </a:rPr>
                        <a:t>EBT Margin</a:t>
                      </a:r>
                    </a:p>
                  </a:txBody>
                  <a:tcPr marL="12700" marR="12700" marT="12700" marB="0" anchor="b"/>
                </a:tc>
                <a:tc>
                  <a:txBody>
                    <a:bodyPr/>
                    <a:lstStyle/>
                    <a:p>
                      <a:pPr algn="r" fontAlgn="b"/>
                      <a:r>
                        <a:rPr lang="en-US" sz="1300" b="0" i="0" u="none" strike="noStrike">
                          <a:latin typeface="Verdana"/>
                        </a:rPr>
                        <a:t>31.30%</a:t>
                      </a:r>
                    </a:p>
                  </a:txBody>
                  <a:tcPr marL="12700" marR="12700" marT="12700" marB="0" anchor="b"/>
                </a:tc>
                <a:tc>
                  <a:txBody>
                    <a:bodyPr/>
                    <a:lstStyle/>
                    <a:p>
                      <a:pPr algn="r" fontAlgn="b"/>
                      <a:r>
                        <a:rPr lang="en-US" sz="1300" b="0" i="0" u="none" strike="noStrike">
                          <a:latin typeface="Verdana"/>
                        </a:rPr>
                        <a:t>23.40%</a:t>
                      </a:r>
                    </a:p>
                  </a:txBody>
                  <a:tcPr marL="12700" marR="12700" marT="12700" marB="0" anchor="b"/>
                </a:tc>
                <a:tc>
                  <a:txBody>
                    <a:bodyPr/>
                    <a:lstStyle/>
                    <a:p>
                      <a:pPr algn="r" fontAlgn="b"/>
                      <a:r>
                        <a:rPr lang="en-US" sz="1300" b="0" i="0" u="none" strike="noStrike">
                          <a:latin typeface="Verdana"/>
                        </a:rPr>
                        <a:t>24.70%</a:t>
                      </a:r>
                    </a:p>
                  </a:txBody>
                  <a:tcPr marL="12700" marR="12700" marT="12700" marB="0" anchor="b"/>
                </a:tc>
                <a:tc>
                  <a:txBody>
                    <a:bodyPr/>
                    <a:lstStyle/>
                    <a:p>
                      <a:pPr algn="r" fontAlgn="b"/>
                      <a:r>
                        <a:rPr lang="en-US" sz="1300" b="0" i="0" u="none" strike="noStrike">
                          <a:latin typeface="Verdana"/>
                        </a:rPr>
                        <a:t>22.20%</a:t>
                      </a:r>
                    </a:p>
                  </a:txBody>
                  <a:tcPr marL="12700" marR="12700" marT="12700" marB="0" anchor="b"/>
                </a:tc>
                <a:tc>
                  <a:txBody>
                    <a:bodyPr/>
                    <a:lstStyle/>
                    <a:p>
                      <a:pPr algn="r" fontAlgn="b"/>
                      <a:r>
                        <a:rPr lang="en-US" sz="1300" b="0" i="0" u="none" strike="noStrike">
                          <a:latin typeface="Verdana"/>
                        </a:rPr>
                        <a:t>21.10%</a:t>
                      </a:r>
                    </a:p>
                  </a:txBody>
                  <a:tcPr marL="12700" marR="12700" marT="12700" marB="0" anchor="b"/>
                </a:tc>
                <a:tc>
                  <a:txBody>
                    <a:bodyPr/>
                    <a:lstStyle/>
                    <a:p>
                      <a:pPr algn="r" fontAlgn="b"/>
                      <a:r>
                        <a:rPr lang="en-US" sz="1300" b="0" i="0" u="none" strike="noStrike">
                          <a:latin typeface="Verdana"/>
                        </a:rPr>
                        <a:t>19.80%</a:t>
                      </a:r>
                    </a:p>
                  </a:txBody>
                  <a:tcPr marL="12700" marR="12700" marT="12700" marB="0" anchor="b"/>
                </a:tc>
                <a:tc>
                  <a:txBody>
                    <a:bodyPr/>
                    <a:lstStyle/>
                    <a:p>
                      <a:pPr algn="r" fontAlgn="b"/>
                      <a:r>
                        <a:rPr lang="en-US" sz="1300" b="0" i="0" u="none" strike="noStrike">
                          <a:latin typeface="Verdana"/>
                        </a:rPr>
                        <a:t>3.10%</a:t>
                      </a:r>
                    </a:p>
                  </a:txBody>
                  <a:tcPr marL="12700" marR="12700" marT="12700" marB="0" anchor="b"/>
                </a:tc>
                <a:tc>
                  <a:txBody>
                    <a:bodyPr/>
                    <a:lstStyle/>
                    <a:p>
                      <a:pPr algn="r" fontAlgn="b"/>
                      <a:r>
                        <a:rPr lang="en-US" sz="1300" b="0" i="0" u="none" strike="noStrike" dirty="0">
                          <a:latin typeface="Verdana"/>
                        </a:rPr>
                        <a:t>15.30%</a:t>
                      </a:r>
                    </a:p>
                  </a:txBody>
                  <a:tcPr marL="12700" marR="12700" marT="12700" marB="0" anchor="b"/>
                </a:tc>
              </a:tr>
              <a:tr h="422134">
                <a:tc>
                  <a:txBody>
                    <a:bodyPr/>
                    <a:lstStyle/>
                    <a:p>
                      <a:pPr algn="l" fontAlgn="b"/>
                      <a:r>
                        <a:rPr lang="en-US" sz="1300" b="0" i="0" u="none" strike="noStrike">
                          <a:solidFill>
                            <a:srgbClr val="DD0806"/>
                          </a:solidFill>
                          <a:latin typeface="Verdana"/>
                        </a:rPr>
                        <a:t>Southwest</a:t>
                      </a:r>
                    </a:p>
                  </a:txBody>
                  <a:tcPr marL="12700" marR="12700" marT="12700" marB="0" anchor="b"/>
                </a:tc>
                <a:tc>
                  <a:txBody>
                    <a:bodyPr/>
                    <a:lstStyle/>
                    <a:p>
                      <a:pPr algn="l" fontAlgn="b"/>
                      <a:r>
                        <a:rPr lang="en-US" sz="1300" b="0" i="0" u="none" strike="noStrike">
                          <a:latin typeface="Verdana"/>
                        </a:rPr>
                        <a:t>Return on Assets</a:t>
                      </a:r>
                    </a:p>
                  </a:txBody>
                  <a:tcPr marL="12700" marR="12700" marT="12700" marB="0" anchor="b"/>
                </a:tc>
                <a:tc>
                  <a:txBody>
                    <a:bodyPr/>
                    <a:lstStyle/>
                    <a:p>
                      <a:pPr algn="r" fontAlgn="b"/>
                      <a:r>
                        <a:rPr lang="en-US" sz="1300" b="0" i="0" u="none" strike="noStrike">
                          <a:latin typeface="Verdana"/>
                        </a:rPr>
                        <a:t>4.69%</a:t>
                      </a:r>
                    </a:p>
                  </a:txBody>
                  <a:tcPr marL="12700" marR="12700" marT="12700" marB="0" anchor="b"/>
                </a:tc>
                <a:tc>
                  <a:txBody>
                    <a:bodyPr/>
                    <a:lstStyle/>
                    <a:p>
                      <a:pPr algn="r" fontAlgn="b"/>
                      <a:r>
                        <a:rPr lang="en-US" sz="1300" b="0" i="0" u="none" strike="noStrike">
                          <a:latin typeface="Verdana"/>
                        </a:rPr>
                        <a:t>2.95%</a:t>
                      </a:r>
                    </a:p>
                  </a:txBody>
                  <a:tcPr marL="12700" marR="12700" marT="12700" marB="0" anchor="b"/>
                </a:tc>
                <a:tc>
                  <a:txBody>
                    <a:bodyPr/>
                    <a:lstStyle/>
                    <a:p>
                      <a:pPr algn="r" fontAlgn="b"/>
                      <a:r>
                        <a:rPr lang="en-US" sz="1300" b="0" i="0" u="none" strike="noStrike">
                          <a:latin typeface="Verdana"/>
                        </a:rPr>
                        <a:t>4.29%</a:t>
                      </a:r>
                    </a:p>
                  </a:txBody>
                  <a:tcPr marL="12700" marR="12700" marT="12700" marB="0" anchor="b"/>
                </a:tc>
                <a:tc>
                  <a:txBody>
                    <a:bodyPr/>
                    <a:lstStyle/>
                    <a:p>
                      <a:pPr algn="r" fontAlgn="b"/>
                      <a:r>
                        <a:rPr lang="en-US" sz="1300" b="0" i="0" u="none" strike="noStrike">
                          <a:latin typeface="Verdana"/>
                        </a:rPr>
                        <a:t>3.61%</a:t>
                      </a:r>
                    </a:p>
                  </a:txBody>
                  <a:tcPr marL="12700" marR="12700" marT="12700" marB="0" anchor="b"/>
                </a:tc>
                <a:tc>
                  <a:txBody>
                    <a:bodyPr/>
                    <a:lstStyle/>
                    <a:p>
                      <a:pPr algn="r" fontAlgn="b"/>
                      <a:r>
                        <a:rPr lang="en-US" sz="1300" b="0" i="0" u="none" strike="noStrike">
                          <a:latin typeface="Verdana"/>
                        </a:rPr>
                        <a:t>4.27%</a:t>
                      </a:r>
                    </a:p>
                  </a:txBody>
                  <a:tcPr marL="12700" marR="12700" marT="12700" marB="0" anchor="b"/>
                </a:tc>
                <a:tc>
                  <a:txBody>
                    <a:bodyPr/>
                    <a:lstStyle/>
                    <a:p>
                      <a:pPr algn="r" fontAlgn="b"/>
                      <a:r>
                        <a:rPr lang="en-US" sz="1300" b="0" i="0" u="none" strike="noStrike">
                          <a:latin typeface="Verdana"/>
                        </a:rPr>
                        <a:t>1.15%</a:t>
                      </a:r>
                    </a:p>
                  </a:txBody>
                  <a:tcPr marL="12700" marR="12700" marT="12700" marB="0" anchor="b"/>
                </a:tc>
                <a:tc>
                  <a:txBody>
                    <a:bodyPr/>
                    <a:lstStyle/>
                    <a:p>
                      <a:pPr algn="r" fontAlgn="b"/>
                      <a:r>
                        <a:rPr lang="en-US" sz="1300" b="0" i="0" u="none" strike="noStrike">
                          <a:latin typeface="Verdana"/>
                        </a:rPr>
                        <a:t>0.69%</a:t>
                      </a:r>
                    </a:p>
                  </a:txBody>
                  <a:tcPr marL="12700" marR="12700" marT="12700" marB="0" anchor="b"/>
                </a:tc>
                <a:tc>
                  <a:txBody>
                    <a:bodyPr/>
                    <a:lstStyle/>
                    <a:p>
                      <a:pPr algn="r" fontAlgn="b"/>
                      <a:r>
                        <a:rPr lang="en-US" sz="1300" b="0" i="0" u="none" strike="noStrike" dirty="0">
                          <a:latin typeface="Verdana"/>
                        </a:rPr>
                        <a:t>0.69%</a:t>
                      </a:r>
                    </a:p>
                  </a:txBody>
                  <a:tcPr marL="12700" marR="12700" marT="12700" marB="0" anchor="b"/>
                </a:tc>
              </a:tr>
              <a:tr h="422134">
                <a:tc>
                  <a:txBody>
                    <a:bodyPr/>
                    <a:lstStyle/>
                    <a:p>
                      <a:pPr algn="l" fontAlgn="b"/>
                      <a:endParaRPr lang="en-US" sz="1300" b="0" i="0" u="none" strike="noStrike">
                        <a:solidFill>
                          <a:srgbClr val="DD0806"/>
                        </a:solidFill>
                        <a:latin typeface="Verdana"/>
                      </a:endParaRPr>
                    </a:p>
                  </a:txBody>
                  <a:tcPr marL="12700" marR="12700" marT="12700" marB="0" anchor="b"/>
                </a:tc>
                <a:tc>
                  <a:txBody>
                    <a:bodyPr/>
                    <a:lstStyle/>
                    <a:p>
                      <a:pPr algn="l" fontAlgn="b"/>
                      <a:r>
                        <a:rPr lang="en-US" sz="1300" b="0" i="0" u="none" strike="noStrike">
                          <a:latin typeface="Verdana"/>
                        </a:rPr>
                        <a:t>Operating Margin</a:t>
                      </a:r>
                    </a:p>
                  </a:txBody>
                  <a:tcPr marL="12700" marR="12700" marT="12700" marB="0" anchor="b"/>
                </a:tc>
                <a:tc>
                  <a:txBody>
                    <a:bodyPr/>
                    <a:lstStyle/>
                    <a:p>
                      <a:pPr algn="r" fontAlgn="b"/>
                      <a:r>
                        <a:rPr lang="en-US" sz="1300" b="0" i="0" u="none" strike="noStrike">
                          <a:latin typeface="Verdana"/>
                        </a:rPr>
                        <a:t>8.10%</a:t>
                      </a:r>
                    </a:p>
                  </a:txBody>
                  <a:tcPr marL="12700" marR="12700" marT="12700" marB="0" anchor="b"/>
                </a:tc>
                <a:tc>
                  <a:txBody>
                    <a:bodyPr/>
                    <a:lstStyle/>
                    <a:p>
                      <a:pPr algn="r" fontAlgn="b"/>
                      <a:r>
                        <a:rPr lang="en-US" sz="1300" b="0" i="0" u="none" strike="noStrike" dirty="0">
                          <a:latin typeface="Verdana"/>
                        </a:rPr>
                        <a:t>8.50%</a:t>
                      </a:r>
                    </a:p>
                  </a:txBody>
                  <a:tcPr marL="12700" marR="12700" marT="12700" marB="0" anchor="b"/>
                </a:tc>
                <a:tc>
                  <a:txBody>
                    <a:bodyPr/>
                    <a:lstStyle/>
                    <a:p>
                      <a:pPr algn="r" fontAlgn="b"/>
                      <a:r>
                        <a:rPr lang="en-US" sz="1300" b="0" i="0" u="none" strike="noStrike">
                          <a:latin typeface="Verdana"/>
                        </a:rPr>
                        <a:t>10.80%</a:t>
                      </a:r>
                    </a:p>
                  </a:txBody>
                  <a:tcPr marL="12700" marR="12700" marT="12700" marB="0" anchor="b"/>
                </a:tc>
                <a:tc>
                  <a:txBody>
                    <a:bodyPr/>
                    <a:lstStyle/>
                    <a:p>
                      <a:pPr algn="r" fontAlgn="b"/>
                      <a:r>
                        <a:rPr lang="en-US" sz="1300" b="0" i="0" u="none" strike="noStrike">
                          <a:latin typeface="Verdana"/>
                        </a:rPr>
                        <a:t>10.30%</a:t>
                      </a:r>
                    </a:p>
                  </a:txBody>
                  <a:tcPr marL="12700" marR="12700" marT="12700" marB="0" anchor="b"/>
                </a:tc>
                <a:tc>
                  <a:txBody>
                    <a:bodyPr/>
                    <a:lstStyle/>
                    <a:p>
                      <a:pPr algn="r" fontAlgn="b"/>
                      <a:r>
                        <a:rPr lang="en-US" sz="1300" b="0" i="0" u="none" strike="noStrike">
                          <a:latin typeface="Verdana"/>
                        </a:rPr>
                        <a:t>8.00%</a:t>
                      </a:r>
                    </a:p>
                  </a:txBody>
                  <a:tcPr marL="12700" marR="12700" marT="12700" marB="0" anchor="b"/>
                </a:tc>
                <a:tc>
                  <a:txBody>
                    <a:bodyPr/>
                    <a:lstStyle/>
                    <a:p>
                      <a:pPr algn="r" fontAlgn="b"/>
                      <a:r>
                        <a:rPr lang="en-US" sz="1300" b="0" i="0" u="none" strike="noStrike">
                          <a:latin typeface="Verdana"/>
                        </a:rPr>
                        <a:t>4.10%</a:t>
                      </a:r>
                    </a:p>
                  </a:txBody>
                  <a:tcPr marL="12700" marR="12700" marT="12700" marB="0" anchor="b"/>
                </a:tc>
                <a:tc>
                  <a:txBody>
                    <a:bodyPr/>
                    <a:lstStyle/>
                    <a:p>
                      <a:pPr algn="r" fontAlgn="b"/>
                      <a:r>
                        <a:rPr lang="en-US" sz="1300" b="0" i="0" u="none" strike="noStrike">
                          <a:latin typeface="Verdana"/>
                        </a:rPr>
                        <a:t>2.50%</a:t>
                      </a:r>
                    </a:p>
                  </a:txBody>
                  <a:tcPr marL="12700" marR="12700" marT="12700" marB="0" anchor="b"/>
                </a:tc>
                <a:tc>
                  <a:txBody>
                    <a:bodyPr/>
                    <a:lstStyle/>
                    <a:p>
                      <a:pPr algn="r" fontAlgn="b"/>
                      <a:r>
                        <a:rPr lang="en-US" sz="1300" b="0" i="0" u="none" strike="noStrike">
                          <a:latin typeface="Verdana"/>
                        </a:rPr>
                        <a:t>2.50%</a:t>
                      </a:r>
                    </a:p>
                  </a:txBody>
                  <a:tcPr marL="12700" marR="12700" marT="12700" marB="0" anchor="b"/>
                </a:tc>
              </a:tr>
              <a:tr h="422134">
                <a:tc>
                  <a:txBody>
                    <a:bodyPr/>
                    <a:lstStyle/>
                    <a:p>
                      <a:pPr algn="l" fontAlgn="b"/>
                      <a:r>
                        <a:rPr lang="en-US" sz="1300" b="0" i="0" u="none" strike="noStrike">
                          <a:solidFill>
                            <a:srgbClr val="DD0806"/>
                          </a:solidFill>
                          <a:latin typeface="Verdana"/>
                        </a:rPr>
                        <a:t>WestJet</a:t>
                      </a:r>
                    </a:p>
                  </a:txBody>
                  <a:tcPr marL="12700" marR="12700" marT="12700" marB="0" anchor="b"/>
                </a:tc>
                <a:tc>
                  <a:txBody>
                    <a:bodyPr/>
                    <a:lstStyle/>
                    <a:p>
                      <a:pPr algn="l" fontAlgn="b"/>
                      <a:r>
                        <a:rPr lang="en-US" sz="1300" b="0" i="0" u="none" strike="noStrike">
                          <a:latin typeface="Verdana"/>
                        </a:rPr>
                        <a:t>EBT Margin</a:t>
                      </a:r>
                    </a:p>
                  </a:txBody>
                  <a:tcPr marL="12700" marR="12700" marT="12700" marB="0" anchor="b"/>
                </a:tc>
                <a:tc>
                  <a:txBody>
                    <a:bodyPr/>
                    <a:lstStyle/>
                    <a:p>
                      <a:pPr algn="r" fontAlgn="b"/>
                      <a:r>
                        <a:rPr lang="en-US" sz="1300" b="0" i="0" u="none" strike="noStrike">
                          <a:latin typeface="Verdana"/>
                        </a:rPr>
                        <a:t>11.30%</a:t>
                      </a:r>
                    </a:p>
                  </a:txBody>
                  <a:tcPr marL="12700" marR="12700" marT="12700" marB="0" anchor="b"/>
                </a:tc>
                <a:tc>
                  <a:txBody>
                    <a:bodyPr/>
                    <a:lstStyle/>
                    <a:p>
                      <a:pPr algn="r" fontAlgn="b"/>
                      <a:r>
                        <a:rPr lang="en-US" sz="1300" b="0" i="0" u="none" strike="noStrike">
                          <a:latin typeface="Verdana"/>
                        </a:rPr>
                        <a:t>-1.50%</a:t>
                      </a:r>
                    </a:p>
                  </a:txBody>
                  <a:tcPr marL="12700" marR="12700" marT="12700" marB="0" anchor="b"/>
                </a:tc>
                <a:tc>
                  <a:txBody>
                    <a:bodyPr/>
                    <a:lstStyle/>
                    <a:p>
                      <a:pPr algn="r" fontAlgn="b"/>
                      <a:r>
                        <a:rPr lang="en-US" sz="1300" b="0" i="0" u="none" strike="noStrike">
                          <a:latin typeface="Verdana"/>
                        </a:rPr>
                        <a:t>3.70%</a:t>
                      </a:r>
                    </a:p>
                  </a:txBody>
                  <a:tcPr marL="12700" marR="12700" marT="12700" marB="0" anchor="b"/>
                </a:tc>
                <a:tc>
                  <a:txBody>
                    <a:bodyPr/>
                    <a:lstStyle/>
                    <a:p>
                      <a:pPr algn="r" fontAlgn="b"/>
                      <a:r>
                        <a:rPr lang="en-US" sz="1300" b="0" i="0" u="none" strike="noStrike">
                          <a:latin typeface="Verdana"/>
                        </a:rPr>
                        <a:t>9.30%</a:t>
                      </a:r>
                    </a:p>
                  </a:txBody>
                  <a:tcPr marL="12700" marR="12700" marT="12700" marB="0" anchor="b"/>
                </a:tc>
                <a:tc>
                  <a:txBody>
                    <a:bodyPr/>
                    <a:lstStyle/>
                    <a:p>
                      <a:pPr algn="r" fontAlgn="b"/>
                      <a:r>
                        <a:rPr lang="en-US" sz="1300" b="0" i="0" u="none" strike="noStrike">
                          <a:latin typeface="Verdana"/>
                        </a:rPr>
                        <a:t>11.10%</a:t>
                      </a:r>
                    </a:p>
                  </a:txBody>
                  <a:tcPr marL="12700" marR="12700" marT="12700" marB="0" anchor="b"/>
                </a:tc>
                <a:tc>
                  <a:txBody>
                    <a:bodyPr/>
                    <a:lstStyle/>
                    <a:p>
                      <a:pPr algn="r" fontAlgn="b"/>
                      <a:r>
                        <a:rPr lang="en-US" sz="1300" b="0" i="0" u="none" strike="noStrike">
                          <a:latin typeface="Verdana"/>
                        </a:rPr>
                        <a:t>10.00%</a:t>
                      </a:r>
                    </a:p>
                  </a:txBody>
                  <a:tcPr marL="12700" marR="12700" marT="12700" marB="0" anchor="b"/>
                </a:tc>
                <a:tc>
                  <a:txBody>
                    <a:bodyPr/>
                    <a:lstStyle/>
                    <a:p>
                      <a:pPr algn="r" fontAlgn="b"/>
                      <a:r>
                        <a:rPr lang="en-US" sz="1300" b="0" i="0" u="none" strike="noStrike">
                          <a:latin typeface="Verdana"/>
                        </a:rPr>
                        <a:t>6.00%</a:t>
                      </a:r>
                    </a:p>
                  </a:txBody>
                  <a:tcPr marL="12700" marR="12700" marT="12700" marB="0" anchor="b"/>
                </a:tc>
                <a:tc>
                  <a:txBody>
                    <a:bodyPr/>
                    <a:lstStyle/>
                    <a:p>
                      <a:pPr algn="r" fontAlgn="b"/>
                      <a:r>
                        <a:rPr lang="en-US" sz="1300" b="0" i="0" u="none" strike="noStrike" dirty="0">
                          <a:latin typeface="Verdana"/>
                        </a:rPr>
                        <a:t>6.00%</a:t>
                      </a:r>
                    </a:p>
                  </a:txBody>
                  <a:tcPr marL="12700" marR="12700" marT="12700" marB="0" anchor="b"/>
                </a:tc>
              </a:tr>
              <a:tr h="422134">
                <a:tc>
                  <a:txBody>
                    <a:bodyPr/>
                    <a:lstStyle/>
                    <a:p>
                      <a:pPr algn="l" fontAlgn="b"/>
                      <a:endParaRPr lang="en-US" sz="1300" b="0" i="0" u="none" strike="noStrike">
                        <a:solidFill>
                          <a:srgbClr val="DD0806"/>
                        </a:solidFill>
                        <a:latin typeface="Verdana"/>
                      </a:endParaRPr>
                    </a:p>
                  </a:txBody>
                  <a:tcPr marL="12700" marR="12700" marT="12700" marB="0" anchor="b"/>
                </a:tc>
                <a:tc>
                  <a:txBody>
                    <a:bodyPr/>
                    <a:lstStyle/>
                    <a:p>
                      <a:pPr algn="l" fontAlgn="b"/>
                      <a:r>
                        <a:rPr lang="en-US" sz="1300" b="0" i="0" u="none" strike="noStrike">
                          <a:latin typeface="Verdana"/>
                        </a:rPr>
                        <a:t>Return on Assets</a:t>
                      </a:r>
                    </a:p>
                  </a:txBody>
                  <a:tcPr marL="12700" marR="12700" marT="12700" marB="0" anchor="b"/>
                </a:tc>
                <a:tc>
                  <a:txBody>
                    <a:bodyPr/>
                    <a:lstStyle/>
                    <a:p>
                      <a:pPr algn="r" fontAlgn="b"/>
                      <a:r>
                        <a:rPr lang="en-US" sz="1300" b="0" i="0" u="none" strike="noStrike">
                          <a:latin typeface="Verdana"/>
                        </a:rPr>
                        <a:t>5.35%</a:t>
                      </a:r>
                    </a:p>
                  </a:txBody>
                  <a:tcPr marL="12700" marR="12700" marT="12700" marB="0" anchor="b"/>
                </a:tc>
                <a:tc>
                  <a:txBody>
                    <a:bodyPr/>
                    <a:lstStyle/>
                    <a:p>
                      <a:pPr algn="r" fontAlgn="b"/>
                      <a:r>
                        <a:rPr lang="en-US" sz="1300" b="0" i="0" u="none" strike="noStrike">
                          <a:latin typeface="Verdana"/>
                        </a:rPr>
                        <a:t>-1.02%</a:t>
                      </a:r>
                    </a:p>
                  </a:txBody>
                  <a:tcPr marL="12700" marR="12700" marT="12700" marB="0" anchor="b"/>
                </a:tc>
                <a:tc>
                  <a:txBody>
                    <a:bodyPr/>
                    <a:lstStyle/>
                    <a:p>
                      <a:pPr algn="r" fontAlgn="b"/>
                      <a:r>
                        <a:rPr lang="en-US" sz="1300" b="0" i="0" u="none" strike="noStrike">
                          <a:latin typeface="Verdana"/>
                        </a:rPr>
                        <a:t>1.17%</a:t>
                      </a:r>
                    </a:p>
                  </a:txBody>
                  <a:tcPr marL="12700" marR="12700" marT="12700" marB="0" anchor="b"/>
                </a:tc>
                <a:tc>
                  <a:txBody>
                    <a:bodyPr/>
                    <a:lstStyle/>
                    <a:p>
                      <a:pPr algn="r" fontAlgn="b"/>
                      <a:r>
                        <a:rPr lang="en-US" sz="1300" b="0" i="0" u="none" strike="noStrike">
                          <a:latin typeface="Verdana"/>
                        </a:rPr>
                        <a:t>4.64%</a:t>
                      </a:r>
                    </a:p>
                  </a:txBody>
                  <a:tcPr marL="12700" marR="12700" marT="12700" marB="0" anchor="b"/>
                </a:tc>
                <a:tc>
                  <a:txBody>
                    <a:bodyPr/>
                    <a:lstStyle/>
                    <a:p>
                      <a:pPr algn="r" fontAlgn="b"/>
                      <a:r>
                        <a:rPr lang="en-US" sz="1300" b="0" i="0" u="none" strike="noStrike">
                          <a:latin typeface="Verdana"/>
                        </a:rPr>
                        <a:t>6.75%</a:t>
                      </a:r>
                    </a:p>
                  </a:txBody>
                  <a:tcPr marL="12700" marR="12700" marT="12700" marB="0" anchor="b"/>
                </a:tc>
                <a:tc>
                  <a:txBody>
                    <a:bodyPr/>
                    <a:lstStyle/>
                    <a:p>
                      <a:pPr algn="r" fontAlgn="b"/>
                      <a:r>
                        <a:rPr lang="en-US" sz="1300" b="0" i="0" u="none" strike="noStrike">
                          <a:latin typeface="Verdana"/>
                        </a:rPr>
                        <a:t>5.69%</a:t>
                      </a:r>
                    </a:p>
                  </a:txBody>
                  <a:tcPr marL="12700" marR="12700" marT="12700" marB="0" anchor="b"/>
                </a:tc>
                <a:tc>
                  <a:txBody>
                    <a:bodyPr/>
                    <a:lstStyle/>
                    <a:p>
                      <a:pPr algn="r" fontAlgn="b"/>
                      <a:r>
                        <a:rPr lang="en-US" sz="1300" b="0" i="0" u="none" strike="noStrike">
                          <a:latin typeface="Verdana"/>
                        </a:rPr>
                        <a:t>2.90%</a:t>
                      </a:r>
                    </a:p>
                  </a:txBody>
                  <a:tcPr marL="12700" marR="12700" marT="12700" marB="0" anchor="b"/>
                </a:tc>
                <a:tc>
                  <a:txBody>
                    <a:bodyPr/>
                    <a:lstStyle/>
                    <a:p>
                      <a:pPr algn="r" fontAlgn="b"/>
                      <a:r>
                        <a:rPr lang="en-US" sz="1300" b="0" i="0" u="none" strike="noStrike" dirty="0">
                          <a:latin typeface="Verdana"/>
                        </a:rPr>
                        <a:t>2.90%</a:t>
                      </a:r>
                    </a:p>
                  </a:txBody>
                  <a:tcPr marL="12700" marR="12700" marT="12700" marB="0" anchor="b"/>
                </a:tc>
              </a:tr>
              <a:tr h="387674">
                <a:tc gridSpan="2">
                  <a:txBody>
                    <a:bodyPr/>
                    <a:lstStyle/>
                    <a:p>
                      <a:pPr algn="l" fontAlgn="b"/>
                      <a:r>
                        <a:rPr lang="en-US" sz="1300" b="1" i="0" u="none" strike="noStrike" dirty="0" smtClean="0">
                          <a:solidFill>
                            <a:srgbClr val="000000"/>
                          </a:solidFill>
                          <a:latin typeface="Verdana"/>
                        </a:rPr>
                        <a:t>LegacyAirlines</a:t>
                      </a:r>
                      <a:endParaRPr lang="en-US" sz="1300" b="1" i="0" u="none" strike="noStrike" dirty="0">
                        <a:solidFill>
                          <a:srgbClr val="000000"/>
                        </a:solidFill>
                        <a:latin typeface="Verdana"/>
                      </a:endParaRPr>
                    </a:p>
                  </a:txBody>
                  <a:tcPr marL="12700" marR="12700" marT="12700" marB="0" anchor="b"/>
                </a:tc>
                <a:tc hMerge="1">
                  <a:txBody>
                    <a:bodyPr/>
                    <a:lstStyle/>
                    <a:p>
                      <a:endParaRPr lang="en-US"/>
                    </a:p>
                  </a:txBody>
                  <a:tcPr/>
                </a:tc>
                <a:tc>
                  <a:txBody>
                    <a:bodyPr/>
                    <a:lstStyle/>
                    <a:p>
                      <a:pPr algn="l" fontAlgn="b"/>
                      <a:endParaRPr lang="en-US" sz="1300" b="0" i="0" u="none" strike="noStrike">
                        <a:latin typeface="Verdana"/>
                      </a:endParaRPr>
                    </a:p>
                  </a:txBody>
                  <a:tcPr marL="12700" marR="12700" marT="12700" marB="0" anchor="b"/>
                </a:tc>
                <a:tc>
                  <a:txBody>
                    <a:bodyPr/>
                    <a:lstStyle/>
                    <a:p>
                      <a:pPr algn="l" fontAlgn="b"/>
                      <a:endParaRPr lang="en-US" sz="1300" b="0" i="0" u="none" strike="noStrike">
                        <a:latin typeface="Verdana"/>
                      </a:endParaRPr>
                    </a:p>
                  </a:txBody>
                  <a:tcPr marL="12700" marR="12700" marT="12700" marB="0" anchor="b"/>
                </a:tc>
                <a:tc>
                  <a:txBody>
                    <a:bodyPr/>
                    <a:lstStyle/>
                    <a:p>
                      <a:pPr algn="l" fontAlgn="b"/>
                      <a:endParaRPr lang="en-US" sz="1300" b="0" i="0" u="none" strike="noStrike">
                        <a:latin typeface="Verdana"/>
                      </a:endParaRPr>
                    </a:p>
                  </a:txBody>
                  <a:tcPr marL="12700" marR="12700" marT="12700" marB="0" anchor="b"/>
                </a:tc>
                <a:tc>
                  <a:txBody>
                    <a:bodyPr/>
                    <a:lstStyle/>
                    <a:p>
                      <a:pPr algn="l" fontAlgn="b"/>
                      <a:endParaRPr lang="en-US" sz="1300" b="0" i="0" u="none" strike="noStrike">
                        <a:latin typeface="Verdana"/>
                      </a:endParaRPr>
                    </a:p>
                  </a:txBody>
                  <a:tcPr marL="12700" marR="12700" marT="12700" marB="0" anchor="b"/>
                </a:tc>
                <a:tc>
                  <a:txBody>
                    <a:bodyPr/>
                    <a:lstStyle/>
                    <a:p>
                      <a:pPr algn="l" fontAlgn="b"/>
                      <a:endParaRPr lang="en-US" sz="1300" b="0" i="0" u="none" strike="noStrike">
                        <a:latin typeface="Verdana"/>
                      </a:endParaRPr>
                    </a:p>
                  </a:txBody>
                  <a:tcPr marL="12700" marR="12700" marT="12700" marB="0" anchor="b"/>
                </a:tc>
                <a:tc>
                  <a:txBody>
                    <a:bodyPr/>
                    <a:lstStyle/>
                    <a:p>
                      <a:pPr algn="l" fontAlgn="b"/>
                      <a:endParaRPr lang="en-US" sz="1300" b="0" i="0" u="none" strike="noStrike">
                        <a:latin typeface="Verdana"/>
                      </a:endParaRPr>
                    </a:p>
                  </a:txBody>
                  <a:tcPr marL="12700" marR="12700" marT="12700" marB="0" anchor="b"/>
                </a:tc>
                <a:tc>
                  <a:txBody>
                    <a:bodyPr/>
                    <a:lstStyle/>
                    <a:p>
                      <a:pPr algn="l" fontAlgn="b"/>
                      <a:endParaRPr lang="en-US" sz="1300" b="0" i="0" u="none" strike="noStrike" dirty="0">
                        <a:latin typeface="Verdana"/>
                      </a:endParaRPr>
                    </a:p>
                  </a:txBody>
                  <a:tcPr marL="12700" marR="12700" marT="12700" marB="0" anchor="b"/>
                </a:tc>
                <a:tc>
                  <a:txBody>
                    <a:bodyPr/>
                    <a:lstStyle/>
                    <a:p>
                      <a:pPr algn="l" fontAlgn="b"/>
                      <a:endParaRPr lang="en-US" sz="1300" b="0" i="0" u="none" strike="noStrike" dirty="0">
                        <a:latin typeface="Verdana"/>
                      </a:endParaRPr>
                    </a:p>
                  </a:txBody>
                  <a:tcPr marL="12700" marR="12700" marT="12700" marB="0" anchor="b"/>
                </a:tc>
              </a:tr>
              <a:tr h="422134">
                <a:tc>
                  <a:txBody>
                    <a:bodyPr/>
                    <a:lstStyle/>
                    <a:p>
                      <a:pPr algn="l" fontAlgn="b"/>
                      <a:r>
                        <a:rPr lang="en-US" sz="1300" b="0" i="0" u="none" strike="noStrike">
                          <a:latin typeface="Verdana"/>
                        </a:rPr>
                        <a:t>Cathy Pacific</a:t>
                      </a:r>
                    </a:p>
                  </a:txBody>
                  <a:tcPr marL="12700" marR="12700" marT="12700" marB="0" anchor="b"/>
                </a:tc>
                <a:tc>
                  <a:txBody>
                    <a:bodyPr/>
                    <a:lstStyle/>
                    <a:p>
                      <a:pPr algn="l" fontAlgn="b"/>
                      <a:r>
                        <a:rPr lang="en-US" sz="1300" b="0" i="0" u="none" strike="noStrike">
                          <a:latin typeface="Verdana"/>
                        </a:rPr>
                        <a:t>Return on Assets</a:t>
                      </a:r>
                    </a:p>
                  </a:txBody>
                  <a:tcPr marL="12700" marR="12700" marT="12700" marB="0" anchor="b"/>
                </a:tc>
                <a:tc>
                  <a:txBody>
                    <a:bodyPr/>
                    <a:lstStyle/>
                    <a:p>
                      <a:pPr algn="r" fontAlgn="b"/>
                      <a:r>
                        <a:rPr lang="en-US" sz="1300" b="0" i="0" u="none" strike="noStrike">
                          <a:latin typeface="Verdana"/>
                        </a:rPr>
                        <a:t>3.75%</a:t>
                      </a:r>
                    </a:p>
                  </a:txBody>
                  <a:tcPr marL="12700" marR="12700" marT="12700" marB="0" anchor="b"/>
                </a:tc>
                <a:tc>
                  <a:txBody>
                    <a:bodyPr/>
                    <a:lstStyle/>
                    <a:p>
                      <a:pPr algn="r" fontAlgn="b"/>
                      <a:r>
                        <a:rPr lang="en-US" sz="1300" b="0" i="0" u="none" strike="noStrike">
                          <a:latin typeface="Verdana"/>
                        </a:rPr>
                        <a:t>1.78%</a:t>
                      </a:r>
                    </a:p>
                  </a:txBody>
                  <a:tcPr marL="12700" marR="12700" marT="12700" marB="0" anchor="b"/>
                </a:tc>
                <a:tc>
                  <a:txBody>
                    <a:bodyPr/>
                    <a:lstStyle/>
                    <a:p>
                      <a:pPr algn="r" fontAlgn="b"/>
                      <a:r>
                        <a:rPr lang="en-US" sz="1300" b="0" i="0" u="none" strike="noStrike">
                          <a:latin typeface="Verdana"/>
                        </a:rPr>
                        <a:t>5.88%</a:t>
                      </a:r>
                    </a:p>
                  </a:txBody>
                  <a:tcPr marL="12700" marR="12700" marT="12700" marB="0" anchor="b"/>
                </a:tc>
                <a:tc>
                  <a:txBody>
                    <a:bodyPr/>
                    <a:lstStyle/>
                    <a:p>
                      <a:pPr algn="r" fontAlgn="b"/>
                      <a:r>
                        <a:rPr lang="en-US" sz="1300" b="0" i="0" u="none" strike="noStrike">
                          <a:latin typeface="Verdana"/>
                        </a:rPr>
                        <a:t>4.30%</a:t>
                      </a:r>
                    </a:p>
                  </a:txBody>
                  <a:tcPr marL="12700" marR="12700" marT="12700" marB="0" anchor="b"/>
                </a:tc>
                <a:tc>
                  <a:txBody>
                    <a:bodyPr/>
                    <a:lstStyle/>
                    <a:p>
                      <a:pPr algn="r" fontAlgn="b"/>
                      <a:r>
                        <a:rPr lang="en-US" sz="1300" b="0" i="0" u="none" strike="noStrike" dirty="0">
                          <a:latin typeface="Verdana"/>
                        </a:rPr>
                        <a:t>4.51%</a:t>
                      </a:r>
                    </a:p>
                  </a:txBody>
                  <a:tcPr marL="12700" marR="12700" marT="12700" marB="0" anchor="b"/>
                </a:tc>
                <a:tc>
                  <a:txBody>
                    <a:bodyPr/>
                    <a:lstStyle/>
                    <a:p>
                      <a:pPr algn="r" fontAlgn="b"/>
                      <a:r>
                        <a:rPr lang="en-US" sz="1300" b="0" i="0" u="none" strike="noStrike">
                          <a:latin typeface="Verdana"/>
                        </a:rPr>
                        <a:t>6.12%</a:t>
                      </a:r>
                    </a:p>
                  </a:txBody>
                  <a:tcPr marL="12700" marR="12700" marT="12700" marB="0" anchor="b"/>
                </a:tc>
                <a:tc>
                  <a:txBody>
                    <a:bodyPr/>
                    <a:lstStyle/>
                    <a:p>
                      <a:pPr algn="r" fontAlgn="b"/>
                      <a:r>
                        <a:rPr lang="en-US" sz="1300" b="0" i="0" u="none" strike="noStrike" dirty="0">
                          <a:solidFill>
                            <a:srgbClr val="FF0000"/>
                          </a:solidFill>
                          <a:latin typeface="Verdana"/>
                        </a:rPr>
                        <a:t>-6.91%</a:t>
                      </a:r>
                    </a:p>
                  </a:txBody>
                  <a:tcPr marL="12700" marR="12700" marT="12700" marB="0" anchor="b"/>
                </a:tc>
                <a:tc>
                  <a:txBody>
                    <a:bodyPr/>
                    <a:lstStyle/>
                    <a:p>
                      <a:pPr algn="r" fontAlgn="b"/>
                      <a:r>
                        <a:rPr lang="en-US" sz="1300" b="0" i="0" u="none" strike="noStrike" dirty="0">
                          <a:solidFill>
                            <a:srgbClr val="FF0000"/>
                          </a:solidFill>
                          <a:latin typeface="Verdana"/>
                        </a:rPr>
                        <a:t>-6.91%</a:t>
                      </a:r>
                    </a:p>
                  </a:txBody>
                  <a:tcPr marL="12700" marR="12700" marT="12700" marB="0" anchor="b"/>
                </a:tc>
              </a:tr>
              <a:tr h="422134">
                <a:tc>
                  <a:txBody>
                    <a:bodyPr/>
                    <a:lstStyle/>
                    <a:p>
                      <a:pPr algn="l" fontAlgn="b"/>
                      <a:endParaRPr lang="en-US" sz="1300" b="0" i="0" u="none" strike="noStrike">
                        <a:latin typeface="Verdana"/>
                      </a:endParaRPr>
                    </a:p>
                  </a:txBody>
                  <a:tcPr marL="12700" marR="12700" marT="12700" marB="0" anchor="b"/>
                </a:tc>
                <a:tc>
                  <a:txBody>
                    <a:bodyPr/>
                    <a:lstStyle/>
                    <a:p>
                      <a:pPr algn="l" fontAlgn="b"/>
                      <a:r>
                        <a:rPr lang="en-US" sz="1300" b="0" i="0" u="none" strike="noStrike">
                          <a:latin typeface="Verdana"/>
                        </a:rPr>
                        <a:t>EBT Margin</a:t>
                      </a:r>
                    </a:p>
                  </a:txBody>
                  <a:tcPr marL="12700" marR="12700" marT="12700" marB="0" anchor="b"/>
                </a:tc>
                <a:tc>
                  <a:txBody>
                    <a:bodyPr/>
                    <a:lstStyle/>
                    <a:p>
                      <a:pPr algn="r" fontAlgn="b"/>
                      <a:r>
                        <a:rPr lang="en-US" sz="1300" b="0" i="0" u="none" strike="noStrike">
                          <a:latin typeface="Verdana"/>
                        </a:rPr>
                        <a:t>14.40%</a:t>
                      </a:r>
                    </a:p>
                  </a:txBody>
                  <a:tcPr marL="12700" marR="12700" marT="12700" marB="0" anchor="b"/>
                </a:tc>
                <a:tc>
                  <a:txBody>
                    <a:bodyPr/>
                    <a:lstStyle/>
                    <a:p>
                      <a:pPr algn="r" fontAlgn="b"/>
                      <a:r>
                        <a:rPr lang="en-US" sz="1300" b="0" i="0" u="none" strike="noStrike">
                          <a:latin typeface="Verdana"/>
                        </a:rPr>
                        <a:t>7.50%</a:t>
                      </a:r>
                    </a:p>
                  </a:txBody>
                  <a:tcPr marL="12700" marR="12700" marT="12700" marB="0" anchor="b"/>
                </a:tc>
                <a:tc>
                  <a:txBody>
                    <a:bodyPr/>
                    <a:lstStyle/>
                    <a:p>
                      <a:pPr algn="r" fontAlgn="b"/>
                      <a:r>
                        <a:rPr lang="en-US" sz="1300" b="0" i="0" u="none" strike="noStrike">
                          <a:latin typeface="Verdana"/>
                        </a:rPr>
                        <a:t>13.40%</a:t>
                      </a:r>
                    </a:p>
                  </a:txBody>
                  <a:tcPr marL="12700" marR="12700" marT="12700" marB="0" anchor="b"/>
                </a:tc>
                <a:tc>
                  <a:txBody>
                    <a:bodyPr/>
                    <a:lstStyle/>
                    <a:p>
                      <a:pPr algn="r" fontAlgn="b"/>
                      <a:r>
                        <a:rPr lang="en-US" sz="1300" b="0" i="0" u="none" strike="noStrike">
                          <a:latin typeface="Verdana"/>
                        </a:rPr>
                        <a:t>8.10%</a:t>
                      </a:r>
                    </a:p>
                  </a:txBody>
                  <a:tcPr marL="12700" marR="12700" marT="12700" marB="0" anchor="b"/>
                </a:tc>
                <a:tc>
                  <a:txBody>
                    <a:bodyPr/>
                    <a:lstStyle/>
                    <a:p>
                      <a:pPr algn="r" fontAlgn="b"/>
                      <a:r>
                        <a:rPr lang="en-US" sz="1300" b="0" i="0" u="none" strike="noStrike">
                          <a:latin typeface="Verdana"/>
                        </a:rPr>
                        <a:t>8.60%</a:t>
                      </a:r>
                    </a:p>
                  </a:txBody>
                  <a:tcPr marL="12700" marR="12700" marT="12700" marB="0" anchor="b"/>
                </a:tc>
                <a:tc>
                  <a:txBody>
                    <a:bodyPr/>
                    <a:lstStyle/>
                    <a:p>
                      <a:pPr algn="r" fontAlgn="b"/>
                      <a:r>
                        <a:rPr lang="en-US" sz="1300" b="0" i="0" u="none" strike="noStrike">
                          <a:latin typeface="Verdana"/>
                        </a:rPr>
                        <a:t>10.30%</a:t>
                      </a:r>
                    </a:p>
                  </a:txBody>
                  <a:tcPr marL="12700" marR="12700" marT="12700" marB="0" anchor="b"/>
                </a:tc>
                <a:tc>
                  <a:txBody>
                    <a:bodyPr/>
                    <a:lstStyle/>
                    <a:p>
                      <a:pPr algn="r" fontAlgn="b"/>
                      <a:r>
                        <a:rPr lang="en-US" sz="1300" b="0" i="0" u="none" strike="noStrike" dirty="0">
                          <a:solidFill>
                            <a:srgbClr val="FF0000"/>
                          </a:solidFill>
                          <a:latin typeface="Verdana"/>
                        </a:rPr>
                        <a:t>-9.20%</a:t>
                      </a:r>
                    </a:p>
                  </a:txBody>
                  <a:tcPr marL="12700" marR="12700" marT="12700" marB="0" anchor="b"/>
                </a:tc>
                <a:tc>
                  <a:txBody>
                    <a:bodyPr/>
                    <a:lstStyle/>
                    <a:p>
                      <a:pPr algn="r" fontAlgn="b"/>
                      <a:r>
                        <a:rPr lang="en-US" sz="1300" b="0" i="0" u="none" strike="noStrike" dirty="0">
                          <a:solidFill>
                            <a:srgbClr val="FF0000"/>
                          </a:solidFill>
                          <a:latin typeface="Verdana"/>
                        </a:rPr>
                        <a:t>-9.20%</a:t>
                      </a:r>
                    </a:p>
                  </a:txBody>
                  <a:tcPr marL="12700" marR="12700" marT="12700" marB="0" anchor="b"/>
                </a:tc>
              </a:tr>
              <a:tr h="422134">
                <a:tc>
                  <a:txBody>
                    <a:bodyPr/>
                    <a:lstStyle/>
                    <a:p>
                      <a:pPr algn="l" fontAlgn="b"/>
                      <a:r>
                        <a:rPr lang="en-US" sz="1300" b="0" i="0" u="none" strike="noStrike">
                          <a:latin typeface="Verdana"/>
                        </a:rPr>
                        <a:t>Delta</a:t>
                      </a:r>
                    </a:p>
                  </a:txBody>
                  <a:tcPr marL="12700" marR="12700" marT="12700" marB="0" anchor="b"/>
                </a:tc>
                <a:tc>
                  <a:txBody>
                    <a:bodyPr/>
                    <a:lstStyle/>
                    <a:p>
                      <a:pPr algn="l" fontAlgn="b"/>
                      <a:r>
                        <a:rPr lang="en-US" sz="1300" b="0" i="0" u="none" strike="noStrike">
                          <a:latin typeface="Verdana"/>
                        </a:rPr>
                        <a:t>EBT Margin</a:t>
                      </a:r>
                    </a:p>
                  </a:txBody>
                  <a:tcPr marL="12700" marR="12700" marT="12700" marB="0" anchor="b"/>
                </a:tc>
                <a:tc>
                  <a:txBody>
                    <a:bodyPr/>
                    <a:lstStyle/>
                    <a:p>
                      <a:pPr algn="r" fontAlgn="b"/>
                      <a:r>
                        <a:rPr lang="en-US" sz="1300" b="0" i="0" u="none" strike="noStrike">
                          <a:latin typeface="Verdana"/>
                        </a:rPr>
                        <a:t>-8.90%</a:t>
                      </a:r>
                    </a:p>
                  </a:txBody>
                  <a:tcPr marL="12700" marR="12700" marT="12700" marB="0" anchor="b"/>
                </a:tc>
                <a:tc>
                  <a:txBody>
                    <a:bodyPr/>
                    <a:lstStyle/>
                    <a:p>
                      <a:pPr algn="r" fontAlgn="b"/>
                      <a:r>
                        <a:rPr lang="en-US" sz="1300" b="0" i="0" u="none" strike="noStrike">
                          <a:latin typeface="Verdana"/>
                        </a:rPr>
                        <a:t>-26.60%</a:t>
                      </a:r>
                    </a:p>
                  </a:txBody>
                  <a:tcPr marL="12700" marR="12700" marT="12700" marB="0" anchor="b"/>
                </a:tc>
                <a:tc>
                  <a:txBody>
                    <a:bodyPr/>
                    <a:lstStyle/>
                    <a:p>
                      <a:pPr algn="r" fontAlgn="b"/>
                      <a:r>
                        <a:rPr lang="en-US" sz="1300" b="0" i="0" u="none" strike="noStrike">
                          <a:latin typeface="Verdana"/>
                        </a:rPr>
                        <a:t>-23.80%</a:t>
                      </a:r>
                    </a:p>
                  </a:txBody>
                  <a:tcPr marL="12700" marR="12700" marT="12700" marB="0" anchor="b"/>
                </a:tc>
                <a:tc>
                  <a:txBody>
                    <a:bodyPr/>
                    <a:lstStyle/>
                    <a:p>
                      <a:pPr algn="r" fontAlgn="b"/>
                      <a:r>
                        <a:rPr lang="en-US" sz="1300" b="0" i="0" u="none" strike="noStrike">
                          <a:latin typeface="Verdana"/>
                        </a:rPr>
                        <a:t>-40.60%</a:t>
                      </a:r>
                    </a:p>
                  </a:txBody>
                  <a:tcPr marL="12700" marR="12700" marT="12700" marB="0" anchor="b"/>
                </a:tc>
                <a:tc>
                  <a:txBody>
                    <a:bodyPr/>
                    <a:lstStyle/>
                    <a:p>
                      <a:pPr algn="r" fontAlgn="b"/>
                      <a:r>
                        <a:rPr lang="en-US" sz="1300" b="0" i="0" u="none" strike="noStrike">
                          <a:latin typeface="Verdana"/>
                        </a:rPr>
                        <a:t>9.50%</a:t>
                      </a:r>
                    </a:p>
                  </a:txBody>
                  <a:tcPr marL="12700" marR="12700" marT="12700" marB="0" anchor="b"/>
                </a:tc>
                <a:tc>
                  <a:txBody>
                    <a:bodyPr/>
                    <a:lstStyle/>
                    <a:p>
                      <a:pPr algn="r" fontAlgn="b"/>
                      <a:r>
                        <a:rPr lang="en-US" sz="1300" b="0" i="0" u="none" strike="noStrike">
                          <a:latin typeface="Verdana"/>
                        </a:rPr>
                        <a:t>-39.80%</a:t>
                      </a:r>
                    </a:p>
                  </a:txBody>
                  <a:tcPr marL="12700" marR="12700" marT="12700" marB="0" anchor="b"/>
                </a:tc>
                <a:tc>
                  <a:txBody>
                    <a:bodyPr/>
                    <a:lstStyle/>
                    <a:p>
                      <a:pPr algn="r" fontAlgn="b"/>
                      <a:r>
                        <a:rPr lang="en-US" sz="1300" b="0" i="0" u="none" strike="noStrike" dirty="0">
                          <a:solidFill>
                            <a:srgbClr val="FF0000"/>
                          </a:solidFill>
                          <a:latin typeface="Verdana"/>
                        </a:rPr>
                        <a:t>-5.60%</a:t>
                      </a:r>
                    </a:p>
                  </a:txBody>
                  <a:tcPr marL="12700" marR="12700" marT="12700" marB="0" anchor="b"/>
                </a:tc>
                <a:tc>
                  <a:txBody>
                    <a:bodyPr/>
                    <a:lstStyle/>
                    <a:p>
                      <a:pPr algn="r" fontAlgn="b"/>
                      <a:r>
                        <a:rPr lang="en-US" sz="1300" b="0" i="0" u="none" strike="noStrike" dirty="0">
                          <a:solidFill>
                            <a:srgbClr val="FF0000"/>
                          </a:solidFill>
                          <a:latin typeface="Verdana"/>
                        </a:rPr>
                        <a:t>-5.60%</a:t>
                      </a:r>
                    </a:p>
                  </a:txBody>
                  <a:tcPr marL="12700" marR="12700" marT="12700" marB="0" anchor="b"/>
                </a:tc>
              </a:tr>
              <a:tr h="422134">
                <a:tc>
                  <a:txBody>
                    <a:bodyPr/>
                    <a:lstStyle/>
                    <a:p>
                      <a:pPr algn="l" fontAlgn="b"/>
                      <a:endParaRPr lang="en-US" sz="1300" b="0" i="0" u="none" strike="noStrike">
                        <a:latin typeface="Verdana"/>
                      </a:endParaRPr>
                    </a:p>
                  </a:txBody>
                  <a:tcPr marL="12700" marR="12700" marT="12700" marB="0" anchor="b"/>
                </a:tc>
                <a:tc>
                  <a:txBody>
                    <a:bodyPr/>
                    <a:lstStyle/>
                    <a:p>
                      <a:pPr algn="l" fontAlgn="b"/>
                      <a:r>
                        <a:rPr lang="en-US" sz="1300" b="0" i="0" u="none" strike="noStrike">
                          <a:latin typeface="Verdana"/>
                        </a:rPr>
                        <a:t>Return on Assets</a:t>
                      </a:r>
                    </a:p>
                  </a:txBody>
                  <a:tcPr marL="12700" marR="12700" marT="12700" marB="0" anchor="b"/>
                </a:tc>
                <a:tc>
                  <a:txBody>
                    <a:bodyPr/>
                    <a:lstStyle/>
                    <a:p>
                      <a:pPr algn="r" fontAlgn="b"/>
                      <a:r>
                        <a:rPr lang="en-US" sz="1300" b="0" i="0" u="none" strike="noStrike">
                          <a:latin typeface="Verdana"/>
                        </a:rPr>
                        <a:t>-3.09%</a:t>
                      </a:r>
                    </a:p>
                  </a:txBody>
                  <a:tcPr marL="12700" marR="12700" marT="12700" marB="0" anchor="b"/>
                </a:tc>
                <a:tc>
                  <a:txBody>
                    <a:bodyPr/>
                    <a:lstStyle/>
                    <a:p>
                      <a:pPr algn="r" fontAlgn="b"/>
                      <a:r>
                        <a:rPr lang="en-US" sz="1300" b="0" i="0" u="none" strike="noStrike">
                          <a:latin typeface="Verdana"/>
                        </a:rPr>
                        <a:t>-21.67%</a:t>
                      </a:r>
                    </a:p>
                  </a:txBody>
                  <a:tcPr marL="12700" marR="12700" marT="12700" marB="0" anchor="b"/>
                </a:tc>
                <a:tc>
                  <a:txBody>
                    <a:bodyPr/>
                    <a:lstStyle/>
                    <a:p>
                      <a:pPr algn="r" fontAlgn="b"/>
                      <a:r>
                        <a:rPr lang="en-US" sz="1300" b="0" i="0" u="none" strike="noStrike">
                          <a:latin typeface="Verdana"/>
                        </a:rPr>
                        <a:t>-18.34%</a:t>
                      </a:r>
                    </a:p>
                  </a:txBody>
                  <a:tcPr marL="12700" marR="12700" marT="12700" marB="0" anchor="b"/>
                </a:tc>
                <a:tc>
                  <a:txBody>
                    <a:bodyPr/>
                    <a:lstStyle/>
                    <a:p>
                      <a:pPr algn="r" fontAlgn="b"/>
                      <a:r>
                        <a:rPr lang="en-US" sz="1300" b="0" i="0" u="none" strike="noStrike">
                          <a:latin typeface="Verdana"/>
                        </a:rPr>
                        <a:t>-31.29%</a:t>
                      </a:r>
                    </a:p>
                  </a:txBody>
                  <a:tcPr marL="12700" marR="12700" marT="12700" marB="0" anchor="b"/>
                </a:tc>
                <a:tc>
                  <a:txBody>
                    <a:bodyPr/>
                    <a:lstStyle/>
                    <a:p>
                      <a:pPr algn="r" fontAlgn="b"/>
                      <a:r>
                        <a:rPr lang="en-US" sz="1300" b="0" i="0" u="none" strike="noStrike">
                          <a:latin typeface="Verdana"/>
                        </a:rPr>
                        <a:t>6.19%</a:t>
                      </a:r>
                    </a:p>
                  </a:txBody>
                  <a:tcPr marL="12700" marR="12700" marT="12700" marB="0" anchor="b"/>
                </a:tc>
                <a:tc>
                  <a:txBody>
                    <a:bodyPr/>
                    <a:lstStyle/>
                    <a:p>
                      <a:pPr algn="r" fontAlgn="b"/>
                      <a:r>
                        <a:rPr lang="en-US" sz="1300" b="0" i="0" u="none" strike="noStrike">
                          <a:latin typeface="Verdana"/>
                        </a:rPr>
                        <a:t>-23.04%</a:t>
                      </a:r>
                    </a:p>
                  </a:txBody>
                  <a:tcPr marL="12700" marR="12700" marT="12700" marB="0" anchor="b"/>
                </a:tc>
                <a:tc>
                  <a:txBody>
                    <a:bodyPr/>
                    <a:lstStyle/>
                    <a:p>
                      <a:pPr algn="r" fontAlgn="b"/>
                      <a:r>
                        <a:rPr lang="en-US" sz="1300" b="0" i="0" u="none" strike="noStrike" dirty="0">
                          <a:solidFill>
                            <a:srgbClr val="FF0000"/>
                          </a:solidFill>
                          <a:latin typeface="Verdana"/>
                        </a:rPr>
                        <a:t>-2.79%</a:t>
                      </a:r>
                    </a:p>
                  </a:txBody>
                  <a:tcPr marL="12700" marR="12700" marT="12700" marB="0" anchor="b"/>
                </a:tc>
                <a:tc>
                  <a:txBody>
                    <a:bodyPr/>
                    <a:lstStyle/>
                    <a:p>
                      <a:pPr algn="r" fontAlgn="b"/>
                      <a:r>
                        <a:rPr lang="en-US" sz="1300" b="0" i="0" u="none" strike="noStrike" dirty="0">
                          <a:solidFill>
                            <a:srgbClr val="FF0000"/>
                          </a:solidFill>
                          <a:latin typeface="Verdana"/>
                        </a:rPr>
                        <a:t>-2.79%</a:t>
                      </a:r>
                    </a:p>
                  </a:txBody>
                  <a:tcPr marL="12700" marR="12700" marT="12700" marB="0" anchor="b"/>
                </a:tc>
              </a:tr>
              <a:tr h="422134">
                <a:tc>
                  <a:txBody>
                    <a:bodyPr/>
                    <a:lstStyle/>
                    <a:p>
                      <a:pPr algn="l" fontAlgn="b"/>
                      <a:r>
                        <a:rPr lang="en-US" sz="1300" b="0" i="0" u="none" strike="noStrike">
                          <a:latin typeface="Verdana"/>
                        </a:rPr>
                        <a:t>British Airway</a:t>
                      </a:r>
                    </a:p>
                  </a:txBody>
                  <a:tcPr marL="12700" marR="12700" marT="12700" marB="0" anchor="b"/>
                </a:tc>
                <a:tc>
                  <a:txBody>
                    <a:bodyPr/>
                    <a:lstStyle/>
                    <a:p>
                      <a:pPr algn="l" fontAlgn="b"/>
                      <a:r>
                        <a:rPr lang="en-US" sz="1300" b="0" i="0" u="none" strike="noStrike">
                          <a:latin typeface="Verdana"/>
                        </a:rPr>
                        <a:t>Return on Assets</a:t>
                      </a:r>
                    </a:p>
                  </a:txBody>
                  <a:tcPr marL="12700" marR="12700" marT="12700" marB="0" anchor="b"/>
                </a:tc>
                <a:tc>
                  <a:txBody>
                    <a:bodyPr/>
                    <a:lstStyle/>
                    <a:p>
                      <a:pPr algn="r" fontAlgn="b"/>
                      <a:r>
                        <a:rPr lang="en-US" sz="1300" b="0" i="0" u="none" strike="noStrike">
                          <a:latin typeface="Verdana"/>
                        </a:rPr>
                        <a:t>0.53%</a:t>
                      </a:r>
                    </a:p>
                  </a:txBody>
                  <a:tcPr marL="12700" marR="12700" marT="12700" marB="0" anchor="b"/>
                </a:tc>
                <a:tc>
                  <a:txBody>
                    <a:bodyPr/>
                    <a:lstStyle/>
                    <a:p>
                      <a:pPr algn="r" fontAlgn="b"/>
                      <a:r>
                        <a:rPr lang="en-US" sz="1300" b="0" i="0" u="none" strike="noStrike">
                          <a:latin typeface="Verdana"/>
                        </a:rPr>
                        <a:t>1.01%</a:t>
                      </a:r>
                    </a:p>
                  </a:txBody>
                  <a:tcPr marL="12700" marR="12700" marT="12700" marB="0" anchor="b"/>
                </a:tc>
                <a:tc>
                  <a:txBody>
                    <a:bodyPr/>
                    <a:lstStyle/>
                    <a:p>
                      <a:pPr algn="r" fontAlgn="b"/>
                      <a:r>
                        <a:rPr lang="en-US" sz="1300" b="0" i="0" u="none" strike="noStrike">
                          <a:latin typeface="Verdana"/>
                        </a:rPr>
                        <a:t>2.14%</a:t>
                      </a:r>
                    </a:p>
                  </a:txBody>
                  <a:tcPr marL="12700" marR="12700" marT="12700" marB="0" anchor="b"/>
                </a:tc>
                <a:tc>
                  <a:txBody>
                    <a:bodyPr/>
                    <a:lstStyle/>
                    <a:p>
                      <a:pPr algn="r" fontAlgn="b"/>
                      <a:r>
                        <a:rPr lang="en-US" sz="1300" b="0" i="0" u="none" strike="noStrike">
                          <a:latin typeface="Verdana"/>
                        </a:rPr>
                        <a:t>3.84%</a:t>
                      </a:r>
                    </a:p>
                  </a:txBody>
                  <a:tcPr marL="12700" marR="12700" marT="12700" marB="0" anchor="b"/>
                </a:tc>
                <a:tc>
                  <a:txBody>
                    <a:bodyPr/>
                    <a:lstStyle/>
                    <a:p>
                      <a:pPr algn="r" fontAlgn="b"/>
                      <a:r>
                        <a:rPr lang="en-US" sz="1300" b="0" i="0" u="none" strike="noStrike">
                          <a:latin typeface="Verdana"/>
                        </a:rPr>
                        <a:t>2.46%</a:t>
                      </a:r>
                    </a:p>
                  </a:txBody>
                  <a:tcPr marL="12700" marR="12700" marT="12700" marB="0" anchor="b"/>
                </a:tc>
                <a:tc>
                  <a:txBody>
                    <a:bodyPr/>
                    <a:lstStyle/>
                    <a:p>
                      <a:pPr algn="r" fontAlgn="b"/>
                      <a:r>
                        <a:rPr lang="en-US" sz="1300" b="0" i="0" u="none" strike="noStrike">
                          <a:latin typeface="Verdana"/>
                        </a:rPr>
                        <a:t>6.04%</a:t>
                      </a:r>
                    </a:p>
                  </a:txBody>
                  <a:tcPr marL="12700" marR="12700" marT="12700" marB="0" anchor="b"/>
                </a:tc>
                <a:tc>
                  <a:txBody>
                    <a:bodyPr/>
                    <a:lstStyle/>
                    <a:p>
                      <a:pPr algn="r" fontAlgn="b"/>
                      <a:r>
                        <a:rPr lang="en-US" sz="1300" b="0" i="0" u="none" strike="noStrike" dirty="0">
                          <a:solidFill>
                            <a:srgbClr val="FF0000"/>
                          </a:solidFill>
                          <a:latin typeface="Verdana"/>
                        </a:rPr>
                        <a:t>-3.47%</a:t>
                      </a:r>
                    </a:p>
                  </a:txBody>
                  <a:tcPr marL="12700" marR="12700" marT="12700" marB="0" anchor="b"/>
                </a:tc>
                <a:tc>
                  <a:txBody>
                    <a:bodyPr/>
                    <a:lstStyle/>
                    <a:p>
                      <a:pPr algn="r" fontAlgn="b"/>
                      <a:r>
                        <a:rPr lang="en-US" sz="1300" b="0" i="0" u="none" strike="noStrike" dirty="0">
                          <a:solidFill>
                            <a:srgbClr val="FF0000"/>
                          </a:solidFill>
                          <a:latin typeface="Verdana"/>
                        </a:rPr>
                        <a:t>-3.47%</a:t>
                      </a:r>
                    </a:p>
                  </a:txBody>
                  <a:tcPr marL="12700" marR="12700" marT="12700" marB="0" anchor="b"/>
                </a:tc>
              </a:tr>
              <a:tr h="422134">
                <a:tc>
                  <a:txBody>
                    <a:bodyPr/>
                    <a:lstStyle/>
                    <a:p>
                      <a:pPr algn="l" fontAlgn="b"/>
                      <a:endParaRPr lang="en-US" sz="1300" b="0" i="0" u="none" strike="noStrike">
                        <a:latin typeface="Verdana"/>
                      </a:endParaRPr>
                    </a:p>
                  </a:txBody>
                  <a:tcPr marL="12700" marR="12700" marT="12700" marB="0" anchor="b"/>
                </a:tc>
                <a:tc>
                  <a:txBody>
                    <a:bodyPr/>
                    <a:lstStyle/>
                    <a:p>
                      <a:pPr algn="l" fontAlgn="b"/>
                      <a:r>
                        <a:rPr lang="en-US" sz="1300" b="0" i="0" u="none" strike="noStrike">
                          <a:latin typeface="Verdana"/>
                        </a:rPr>
                        <a:t>EBT Margin</a:t>
                      </a:r>
                    </a:p>
                  </a:txBody>
                  <a:tcPr marL="12700" marR="12700" marT="12700" marB="0" anchor="b"/>
                </a:tc>
                <a:tc>
                  <a:txBody>
                    <a:bodyPr/>
                    <a:lstStyle/>
                    <a:p>
                      <a:pPr algn="r" fontAlgn="b"/>
                      <a:r>
                        <a:rPr lang="en-US" sz="1300" b="0" i="0" u="none" strike="noStrike">
                          <a:latin typeface="Verdana"/>
                        </a:rPr>
                        <a:t>3.80%</a:t>
                      </a:r>
                    </a:p>
                  </a:txBody>
                  <a:tcPr marL="12700" marR="12700" marT="12700" marB="0" anchor="b"/>
                </a:tc>
                <a:tc>
                  <a:txBody>
                    <a:bodyPr/>
                    <a:lstStyle/>
                    <a:p>
                      <a:pPr algn="r" fontAlgn="b"/>
                      <a:r>
                        <a:rPr lang="en-US" sz="1300" b="0" i="0" u="none" strike="noStrike">
                          <a:latin typeface="Verdana"/>
                        </a:rPr>
                        <a:t>5.40%</a:t>
                      </a:r>
                    </a:p>
                  </a:txBody>
                  <a:tcPr marL="12700" marR="12700" marT="12700" marB="0" anchor="b"/>
                </a:tc>
                <a:tc>
                  <a:txBody>
                    <a:bodyPr/>
                    <a:lstStyle/>
                    <a:p>
                      <a:pPr algn="r" fontAlgn="b"/>
                      <a:r>
                        <a:rPr lang="en-US" sz="1300" b="0" i="0" u="none" strike="noStrike" dirty="0">
                          <a:latin typeface="Verdana"/>
                        </a:rPr>
                        <a:t>6.90%</a:t>
                      </a:r>
                    </a:p>
                  </a:txBody>
                  <a:tcPr marL="12700" marR="12700" marT="12700" marB="0" anchor="b"/>
                </a:tc>
                <a:tc>
                  <a:txBody>
                    <a:bodyPr/>
                    <a:lstStyle/>
                    <a:p>
                      <a:pPr algn="r" fontAlgn="b"/>
                      <a:r>
                        <a:rPr lang="en-US" sz="1300" b="0" i="0" u="none" strike="noStrike" dirty="0">
                          <a:latin typeface="Verdana"/>
                        </a:rPr>
                        <a:t>8.30%</a:t>
                      </a:r>
                    </a:p>
                  </a:txBody>
                  <a:tcPr marL="12700" marR="12700" marT="12700" marB="0" anchor="b"/>
                </a:tc>
                <a:tc>
                  <a:txBody>
                    <a:bodyPr/>
                    <a:lstStyle/>
                    <a:p>
                      <a:pPr algn="r" fontAlgn="b"/>
                      <a:r>
                        <a:rPr lang="en-US" sz="1300" b="0" i="0" u="none" strike="noStrike">
                          <a:latin typeface="Verdana"/>
                        </a:rPr>
                        <a:t>7.10%</a:t>
                      </a:r>
                    </a:p>
                  </a:txBody>
                  <a:tcPr marL="12700" marR="12700" marT="12700" marB="0" anchor="b"/>
                </a:tc>
                <a:tc>
                  <a:txBody>
                    <a:bodyPr/>
                    <a:lstStyle/>
                    <a:p>
                      <a:pPr algn="r" fontAlgn="b"/>
                      <a:r>
                        <a:rPr lang="en-US" sz="1300" b="0" i="0" u="none" strike="noStrike">
                          <a:latin typeface="Verdana"/>
                        </a:rPr>
                        <a:t>10.00%</a:t>
                      </a:r>
                    </a:p>
                  </a:txBody>
                  <a:tcPr marL="12700" marR="12700" marT="12700" marB="0" anchor="b"/>
                </a:tc>
                <a:tc>
                  <a:txBody>
                    <a:bodyPr/>
                    <a:lstStyle/>
                    <a:p>
                      <a:pPr algn="r" fontAlgn="b"/>
                      <a:r>
                        <a:rPr lang="en-US" sz="1300" b="0" i="0" u="none" strike="noStrike">
                          <a:solidFill>
                            <a:srgbClr val="FF0000"/>
                          </a:solidFill>
                          <a:latin typeface="Verdana"/>
                        </a:rPr>
                        <a:t>-2.40%</a:t>
                      </a:r>
                    </a:p>
                  </a:txBody>
                  <a:tcPr marL="12700" marR="12700" marT="12700" marB="0" anchor="b"/>
                </a:tc>
                <a:tc>
                  <a:txBody>
                    <a:bodyPr/>
                    <a:lstStyle/>
                    <a:p>
                      <a:pPr algn="r" fontAlgn="b"/>
                      <a:r>
                        <a:rPr lang="en-US" sz="1300" b="0" i="0" u="none" strike="noStrike" dirty="0">
                          <a:solidFill>
                            <a:srgbClr val="FF0000"/>
                          </a:solidFill>
                          <a:latin typeface="Verdana"/>
                        </a:rPr>
                        <a:t>-2.40%</a:t>
                      </a:r>
                    </a:p>
                  </a:txBody>
                  <a:tcPr marL="12700" marR="12700" marT="12700" marB="0" anchor="b"/>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985" y="1315757"/>
            <a:ext cx="8458200" cy="3457686"/>
          </a:xfrm>
        </p:spPr>
        <p:txBody>
          <a:bodyPr/>
          <a:lstStyle/>
          <a:p>
            <a:r>
              <a:rPr lang="en-US" dirty="0" smtClean="0"/>
              <a:t>Industry Analysis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Porter’s Five Forces</a:t>
            </a:r>
            <a:endParaRPr lang="en-US" dirty="0"/>
          </a:p>
        </p:txBody>
      </p:sp>
      <p:sp>
        <p:nvSpPr>
          <p:cNvPr id="3" name="Content Placeholder 2"/>
          <p:cNvSpPr>
            <a:spLocks noGrp="1"/>
          </p:cNvSpPr>
          <p:nvPr>
            <p:ph idx="1"/>
          </p:nvPr>
        </p:nvSpPr>
        <p:spPr/>
        <p:txBody>
          <a:bodyPr>
            <a:normAutofit lnSpcReduction="10000"/>
          </a:bodyPr>
          <a:lstStyle/>
          <a:p>
            <a:r>
              <a:rPr lang="en-US" dirty="0" smtClean="0"/>
              <a:t>Threat of Entrants: Low</a:t>
            </a:r>
          </a:p>
          <a:p>
            <a:pPr lvl="1"/>
            <a:r>
              <a:rPr lang="en-US" dirty="0" smtClean="0"/>
              <a:t>Huge capital investment required</a:t>
            </a:r>
          </a:p>
          <a:p>
            <a:pPr lvl="1"/>
            <a:r>
              <a:rPr lang="en-US" dirty="0" smtClean="0"/>
              <a:t>High standard of safety regulation</a:t>
            </a:r>
          </a:p>
          <a:p>
            <a:pPr lvl="1"/>
            <a:r>
              <a:rPr lang="en-US" dirty="0" smtClean="0"/>
              <a:t>Low Operating margin</a:t>
            </a:r>
          </a:p>
          <a:p>
            <a:r>
              <a:rPr lang="en-US" dirty="0" smtClean="0"/>
              <a:t>Substitute: High</a:t>
            </a:r>
          </a:p>
          <a:p>
            <a:pPr lvl="1"/>
            <a:r>
              <a:rPr lang="en-US" dirty="0" smtClean="0"/>
              <a:t>Less brand loyalty, </a:t>
            </a:r>
            <a:r>
              <a:rPr lang="en-US" dirty="0" err="1" smtClean="0"/>
              <a:t>pax</a:t>
            </a:r>
            <a:r>
              <a:rPr lang="en-US" dirty="0" smtClean="0"/>
              <a:t> choose based on price</a:t>
            </a:r>
          </a:p>
          <a:p>
            <a:pPr lvl="1"/>
            <a:r>
              <a:rPr lang="en-US" dirty="0" smtClean="0"/>
              <a:t>No switching cost, little for </a:t>
            </a:r>
            <a:r>
              <a:rPr lang="en-US" dirty="0" err="1" smtClean="0"/>
              <a:t>pax</a:t>
            </a:r>
            <a:r>
              <a:rPr lang="en-US" dirty="0" smtClean="0"/>
              <a:t> who are members of airline alliance</a:t>
            </a:r>
          </a:p>
          <a:p>
            <a:pPr lvl="1"/>
            <a:r>
              <a:rPr lang="en-US" dirty="0" smtClean="0"/>
              <a:t>Other alternatives: ship? Car? Walk?</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Porter’s Five Forces</a:t>
            </a:r>
            <a:endParaRPr lang="en-US" dirty="0"/>
          </a:p>
        </p:txBody>
      </p:sp>
      <p:sp>
        <p:nvSpPr>
          <p:cNvPr id="3" name="Content Placeholder 2"/>
          <p:cNvSpPr>
            <a:spLocks noGrp="1"/>
          </p:cNvSpPr>
          <p:nvPr>
            <p:ph idx="1"/>
          </p:nvPr>
        </p:nvSpPr>
        <p:spPr/>
        <p:txBody>
          <a:bodyPr/>
          <a:lstStyle/>
          <a:p>
            <a:r>
              <a:rPr lang="en-US" dirty="0" smtClean="0"/>
              <a:t>Buyer’s Bargaining Power: Low</a:t>
            </a:r>
          </a:p>
          <a:p>
            <a:pPr lvl="1"/>
            <a:r>
              <a:rPr lang="en-US" dirty="0" smtClean="0"/>
              <a:t>Customers are not concentrated so no influence over price</a:t>
            </a:r>
          </a:p>
          <a:p>
            <a:r>
              <a:rPr lang="en-US" dirty="0" smtClean="0"/>
              <a:t>Suppliers’ Bargaining Power : High</a:t>
            </a:r>
          </a:p>
          <a:p>
            <a:pPr lvl="1"/>
            <a:r>
              <a:rPr lang="en-US" dirty="0" smtClean="0"/>
              <a:t>Only 2 aircrafts supplier: Boeing and Airbus</a:t>
            </a:r>
          </a:p>
          <a:p>
            <a:pPr lvl="1"/>
            <a:r>
              <a:rPr lang="en-US" dirty="0" smtClean="0"/>
              <a:t>Switching cost is high (Retraining of pilots, knowledge of maintenances)</a:t>
            </a:r>
          </a:p>
          <a:p>
            <a:pPr lvl="1"/>
            <a:r>
              <a:rPr lang="en-US" dirty="0" smtClean="0"/>
              <a:t>Airport is a must so high bargaining power</a:t>
            </a:r>
          </a:p>
          <a:p>
            <a:pPr lvl="1"/>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Industry </a:t>
            </a:r>
          </a:p>
          <a:p>
            <a:pPr lvl="1"/>
            <a:r>
              <a:rPr lang="en-US" dirty="0" smtClean="0"/>
              <a:t>History &amp; Regulation</a:t>
            </a:r>
          </a:p>
          <a:p>
            <a:pPr lvl="1"/>
            <a:r>
              <a:rPr lang="en-US" dirty="0" smtClean="0"/>
              <a:t>Modes</a:t>
            </a:r>
          </a:p>
          <a:p>
            <a:pPr lvl="1"/>
            <a:r>
              <a:rPr lang="en-US" dirty="0" smtClean="0"/>
              <a:t>Industry Analysis</a:t>
            </a:r>
          </a:p>
          <a:p>
            <a:r>
              <a:rPr lang="en-US" dirty="0" err="1" smtClean="0"/>
              <a:t>Ryanair</a:t>
            </a:r>
            <a:endParaRPr lang="en-US" dirty="0" smtClean="0"/>
          </a:p>
          <a:p>
            <a:r>
              <a:rPr lang="en-US" dirty="0" smtClean="0"/>
              <a:t>Cathay Pacific </a:t>
            </a:r>
          </a:p>
          <a:p>
            <a:r>
              <a:rPr lang="en-US" dirty="0" smtClean="0"/>
              <a:t>Southwest</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Porter’s Five Forces</a:t>
            </a:r>
            <a:endParaRPr lang="en-US" dirty="0"/>
          </a:p>
        </p:txBody>
      </p:sp>
      <p:sp>
        <p:nvSpPr>
          <p:cNvPr id="3" name="Content Placeholder 2"/>
          <p:cNvSpPr>
            <a:spLocks noGrp="1"/>
          </p:cNvSpPr>
          <p:nvPr>
            <p:ph idx="1"/>
          </p:nvPr>
        </p:nvSpPr>
        <p:spPr/>
        <p:txBody>
          <a:bodyPr/>
          <a:lstStyle/>
          <a:p>
            <a:r>
              <a:rPr lang="en-US" dirty="0" smtClean="0"/>
              <a:t>Competition: High</a:t>
            </a:r>
          </a:p>
          <a:p>
            <a:pPr lvl="1"/>
            <a:r>
              <a:rPr lang="en-US" dirty="0" smtClean="0"/>
              <a:t>Many airlines</a:t>
            </a:r>
          </a:p>
          <a:p>
            <a:pPr lvl="1"/>
            <a:r>
              <a:rPr lang="en-US" dirty="0" smtClean="0"/>
              <a:t>Prices are interdependent: when one lower its price, others are likely to follow.</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environmental factors</a:t>
            </a:r>
            <a:endParaRPr lang="en-US" dirty="0"/>
          </a:p>
        </p:txBody>
      </p:sp>
      <p:sp>
        <p:nvSpPr>
          <p:cNvPr id="3" name="Content Placeholder 2"/>
          <p:cNvSpPr>
            <a:spLocks noGrp="1"/>
          </p:cNvSpPr>
          <p:nvPr>
            <p:ph idx="1"/>
          </p:nvPr>
        </p:nvSpPr>
        <p:spPr/>
        <p:txBody>
          <a:bodyPr>
            <a:normAutofit/>
          </a:bodyPr>
          <a:lstStyle/>
          <a:p>
            <a:r>
              <a:rPr lang="en-US" dirty="0" smtClean="0"/>
              <a:t>Subject to fuel price as it accounts for approximately 30% operating costs.</a:t>
            </a:r>
          </a:p>
          <a:p>
            <a:r>
              <a:rPr lang="en-US" dirty="0" smtClean="0"/>
              <a:t>Subject to weather. (huge snow &amp; storm) force to cancel flights</a:t>
            </a:r>
          </a:p>
          <a:p>
            <a:r>
              <a:rPr lang="en-US" dirty="0" smtClean="0"/>
              <a:t>Seasonal fluctuation. High load factor in Dec.</a:t>
            </a:r>
          </a:p>
          <a:p>
            <a:r>
              <a:rPr lang="en-US" dirty="0" smtClean="0"/>
              <a:t>Limited aircraft slots in airports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environmental factors</a:t>
            </a:r>
            <a:endParaRPr lang="en-US" dirty="0"/>
          </a:p>
        </p:txBody>
      </p:sp>
      <p:sp>
        <p:nvSpPr>
          <p:cNvPr id="3" name="Content Placeholder 2"/>
          <p:cNvSpPr>
            <a:spLocks noGrp="1"/>
          </p:cNvSpPr>
          <p:nvPr>
            <p:ph idx="1"/>
          </p:nvPr>
        </p:nvSpPr>
        <p:spPr/>
        <p:txBody>
          <a:bodyPr/>
          <a:lstStyle/>
          <a:p>
            <a:r>
              <a:rPr lang="en-US" dirty="0" smtClean="0"/>
              <a:t>Regulation on CO2 emission </a:t>
            </a:r>
          </a:p>
          <a:p>
            <a:r>
              <a:rPr lang="en-US" dirty="0" smtClean="0"/>
              <a:t>Subject to currency exchange. Purchase aircrafts from Boeing/Airbus &amp; oil.</a:t>
            </a:r>
            <a:endParaRPr lang="en-US" dirty="0" smtClean="0">
              <a:solidFill>
                <a:srgbClr val="FF0000"/>
              </a:solidFill>
            </a:endParaRPr>
          </a:p>
          <a:p>
            <a:r>
              <a:rPr lang="en-US" dirty="0" smtClean="0"/>
              <a:t>Terrorism actions negatively impact airlines</a:t>
            </a:r>
          </a:p>
          <a:p>
            <a:r>
              <a:rPr lang="en-US" dirty="0" smtClean="0"/>
              <a:t>Occurrence of airborne disease. SARS, Swine Flu.</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Alliance	</a:t>
            </a:r>
            <a:endParaRPr lang="en-US" dirty="0"/>
          </a:p>
        </p:txBody>
      </p:sp>
      <p:sp>
        <p:nvSpPr>
          <p:cNvPr id="3" name="Content Placeholder 2"/>
          <p:cNvSpPr>
            <a:spLocks noGrp="1"/>
          </p:cNvSpPr>
          <p:nvPr>
            <p:ph idx="1"/>
          </p:nvPr>
        </p:nvSpPr>
        <p:spPr/>
        <p:txBody>
          <a:bodyPr>
            <a:normAutofit/>
          </a:bodyPr>
          <a:lstStyle/>
          <a:p>
            <a:r>
              <a:rPr lang="en-US" sz="2400" dirty="0" smtClean="0"/>
              <a:t>An airline alliance is an agreement between two or more airlines to cooperate on a substantial level. The three largest passenger alliances are the Star Alliance, SkyTeam and Oneworld.</a:t>
            </a:r>
            <a:endParaRPr lang="en-US" sz="2400" dirty="0"/>
          </a:p>
        </p:txBody>
      </p:sp>
      <p:pic>
        <p:nvPicPr>
          <p:cNvPr id="4" name="Picture 3" descr="star-alliance.jpg"/>
          <p:cNvPicPr>
            <a:picLocks noChangeAspect="1"/>
          </p:cNvPicPr>
          <p:nvPr/>
        </p:nvPicPr>
        <p:blipFill>
          <a:blip r:embed="rId2"/>
          <a:stretch>
            <a:fillRect/>
          </a:stretch>
        </p:blipFill>
        <p:spPr>
          <a:xfrm>
            <a:off x="289616" y="3914405"/>
            <a:ext cx="2353963" cy="2455293"/>
          </a:xfrm>
          <a:prstGeom prst="rect">
            <a:avLst/>
          </a:prstGeom>
        </p:spPr>
      </p:pic>
      <p:pic>
        <p:nvPicPr>
          <p:cNvPr id="5" name="Content Placeholder 3" descr="Star.jpeg"/>
          <p:cNvPicPr>
            <a:picLocks noChangeAspect="1"/>
          </p:cNvPicPr>
          <p:nvPr/>
        </p:nvPicPr>
        <p:blipFill>
          <a:blip r:embed="rId3"/>
          <a:srcRect l="-40915" r="-40915"/>
          <a:stretch>
            <a:fillRect/>
          </a:stretch>
        </p:blipFill>
        <p:spPr>
          <a:xfrm>
            <a:off x="2643579" y="3914405"/>
            <a:ext cx="4021659" cy="2211758"/>
          </a:xfrm>
          <a:prstGeom prst="rect">
            <a:avLst/>
          </a:prstGeom>
        </p:spPr>
      </p:pic>
      <p:pic>
        <p:nvPicPr>
          <p:cNvPr id="6" name="Picture 5" descr="Unknown.jpeg"/>
          <p:cNvPicPr>
            <a:picLocks noChangeAspect="1"/>
          </p:cNvPicPr>
          <p:nvPr/>
        </p:nvPicPr>
        <p:blipFill>
          <a:blip r:embed="rId4"/>
          <a:stretch>
            <a:fillRect/>
          </a:stretch>
        </p:blipFill>
        <p:spPr>
          <a:xfrm>
            <a:off x="6324058" y="3763421"/>
            <a:ext cx="2362742" cy="236274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Airline Alliance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An extended and optimized network</a:t>
            </a:r>
          </a:p>
          <a:p>
            <a:r>
              <a:rPr lang="en-US" dirty="0" smtClean="0"/>
              <a:t>Cost reduction from sharing of</a:t>
            </a:r>
          </a:p>
          <a:p>
            <a:pPr lvl="1"/>
            <a:r>
              <a:rPr lang="en-US" sz="2118" dirty="0" smtClean="0"/>
              <a:t>Sales offices</a:t>
            </a:r>
          </a:p>
          <a:p>
            <a:pPr lvl="1"/>
            <a:r>
              <a:rPr lang="en-US" sz="2118" dirty="0" smtClean="0"/>
              <a:t>Maintenance facilities</a:t>
            </a:r>
          </a:p>
          <a:p>
            <a:pPr lvl="1"/>
            <a:r>
              <a:rPr lang="en-US" sz="2118" dirty="0" smtClean="0"/>
              <a:t>Operational facilities</a:t>
            </a:r>
          </a:p>
          <a:p>
            <a:pPr lvl="1"/>
            <a:r>
              <a:rPr lang="en-US" sz="2118" dirty="0" smtClean="0"/>
              <a:t>Operational staff</a:t>
            </a:r>
          </a:p>
          <a:p>
            <a:pPr lvl="1"/>
            <a:r>
              <a:rPr lang="en-US" sz="2118" dirty="0" smtClean="0"/>
              <a:t>Investment and purchases</a:t>
            </a:r>
          </a:p>
          <a:p>
            <a:r>
              <a:rPr lang="en-US" dirty="0" smtClean="0"/>
              <a:t>Benefits Traveler</a:t>
            </a:r>
          </a:p>
          <a:p>
            <a:pPr lvl="1"/>
            <a:r>
              <a:rPr lang="en-US" sz="2065" dirty="0" smtClean="0"/>
              <a:t>Lower Price</a:t>
            </a:r>
          </a:p>
          <a:p>
            <a:pPr lvl="1"/>
            <a:r>
              <a:rPr lang="en-US" sz="2065" dirty="0" smtClean="0"/>
              <a:t>More choice of departure and destination</a:t>
            </a:r>
          </a:p>
          <a:p>
            <a:pPr lvl="1"/>
            <a:r>
              <a:rPr lang="en-US" sz="2065" dirty="0" smtClean="0"/>
              <a:t>Faster mileage reward </a:t>
            </a:r>
          </a:p>
          <a:p>
            <a:pPr lvl="1">
              <a:buNone/>
            </a:pPr>
            <a:endParaRPr lang="en-US"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96211"/>
          </a:xfrm>
        </p:spPr>
        <p:txBody>
          <a:bodyPr/>
          <a:lstStyle/>
          <a:p>
            <a:r>
              <a:rPr lang="en-US" dirty="0" smtClean="0"/>
              <a:t>Airline Index</a:t>
            </a:r>
            <a:endParaRPr lang="en-US" dirty="0"/>
          </a:p>
        </p:txBody>
      </p:sp>
      <p:pic>
        <p:nvPicPr>
          <p:cNvPr id="4" name="Content Placeholder 3" descr="airline-sector-18_image004.jpg"/>
          <p:cNvPicPr>
            <a:picLocks noGrp="1" noChangeAspect="1"/>
          </p:cNvPicPr>
          <p:nvPr>
            <p:ph idx="1"/>
          </p:nvPr>
        </p:nvPicPr>
        <p:blipFill>
          <a:blip r:embed="rId2"/>
          <a:srcRect l="-31033" r="-31033"/>
          <a:stretch>
            <a:fillRect/>
          </a:stretch>
        </p:blipFill>
        <p:spPr>
          <a:xfrm>
            <a:off x="-2696559" y="893756"/>
            <a:ext cx="14454809" cy="5964244"/>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Jet Fuel Price</a:t>
            </a:r>
            <a:endParaRPr lang="en-US" dirty="0"/>
          </a:p>
        </p:txBody>
      </p:sp>
      <p:pic>
        <p:nvPicPr>
          <p:cNvPr id="4" name="Content Placeholder 3" descr="ChartB.gif"/>
          <p:cNvPicPr>
            <a:picLocks noGrp="1" noChangeAspect="1"/>
          </p:cNvPicPr>
          <p:nvPr>
            <p:ph idx="1"/>
          </p:nvPr>
        </p:nvPicPr>
        <p:blipFill>
          <a:blip r:embed="rId3"/>
          <a:srcRect l="-15116" r="-15116"/>
          <a:stretch>
            <a:fillRect/>
          </a:stretch>
        </p:blipFill>
        <p:spPr>
          <a:xfrm>
            <a:off x="-293436" y="1965007"/>
            <a:ext cx="9997301" cy="4705573"/>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Passenger Trend</a:t>
            </a:r>
            <a:endParaRPr lang="zh-TW" altLang="en-US" dirty="0"/>
          </a:p>
        </p:txBody>
      </p:sp>
      <p:sp>
        <p:nvSpPr>
          <p:cNvPr id="3" name="Content Placeholder 2"/>
          <p:cNvSpPr>
            <a:spLocks noGrp="1"/>
          </p:cNvSpPr>
          <p:nvPr>
            <p:ph idx="1"/>
          </p:nvPr>
        </p:nvSpPr>
        <p:spPr/>
        <p:txBody>
          <a:bodyPr/>
          <a:lstStyle/>
          <a:p>
            <a:endParaRPr lang="zh-TW" altLang="en-US"/>
          </a:p>
        </p:txBody>
      </p:sp>
      <p:pic>
        <p:nvPicPr>
          <p:cNvPr id="2050" name="Picture 2"/>
          <p:cNvPicPr>
            <a:picLocks noChangeAspect="1" noChangeArrowheads="1"/>
          </p:cNvPicPr>
          <p:nvPr/>
        </p:nvPicPr>
        <p:blipFill>
          <a:blip r:embed="rId2" cstate="print"/>
          <a:srcRect/>
          <a:stretch>
            <a:fillRect/>
          </a:stretch>
        </p:blipFill>
        <p:spPr bwMode="auto">
          <a:xfrm>
            <a:off x="0" y="1428736"/>
            <a:ext cx="9144000" cy="5429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Air Freight Volume Trend</a:t>
            </a:r>
            <a:endParaRPr lang="zh-TW" altLang="en-US" dirty="0"/>
          </a:p>
        </p:txBody>
      </p:sp>
      <p:sp>
        <p:nvSpPr>
          <p:cNvPr id="3" name="Content Placeholder 2"/>
          <p:cNvSpPr>
            <a:spLocks noGrp="1"/>
          </p:cNvSpPr>
          <p:nvPr>
            <p:ph idx="1"/>
          </p:nvPr>
        </p:nvSpPr>
        <p:spPr/>
        <p:txBody>
          <a:bodyPr/>
          <a:lstStyle/>
          <a:p>
            <a:endParaRPr lang="zh-TW" altLang="en-US"/>
          </a:p>
        </p:txBody>
      </p:sp>
      <p:pic>
        <p:nvPicPr>
          <p:cNvPr id="3074" name="Picture 2"/>
          <p:cNvPicPr>
            <a:picLocks noChangeAspect="1" noChangeArrowheads="1"/>
          </p:cNvPicPr>
          <p:nvPr/>
        </p:nvPicPr>
        <p:blipFill>
          <a:blip r:embed="rId2" cstate="print"/>
          <a:srcRect/>
          <a:stretch>
            <a:fillRect/>
          </a:stretch>
        </p:blipFill>
        <p:spPr bwMode="auto">
          <a:xfrm>
            <a:off x="1" y="1571612"/>
            <a:ext cx="9144000" cy="5286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Passenger Load Factor</a:t>
            </a:r>
            <a:endParaRPr lang="zh-TW" altLang="en-US" dirty="0"/>
          </a:p>
        </p:txBody>
      </p:sp>
      <p:sp>
        <p:nvSpPr>
          <p:cNvPr id="3" name="Content Placeholder 2"/>
          <p:cNvSpPr>
            <a:spLocks noGrp="1"/>
          </p:cNvSpPr>
          <p:nvPr>
            <p:ph idx="1"/>
          </p:nvPr>
        </p:nvSpPr>
        <p:spPr/>
        <p:txBody>
          <a:bodyPr/>
          <a:lstStyle/>
          <a:p>
            <a:endParaRPr lang="zh-TW" altLang="en-US"/>
          </a:p>
        </p:txBody>
      </p:sp>
      <p:pic>
        <p:nvPicPr>
          <p:cNvPr id="4098" name="Picture 2"/>
          <p:cNvPicPr>
            <a:picLocks noChangeAspect="1" noChangeArrowheads="1"/>
          </p:cNvPicPr>
          <p:nvPr/>
        </p:nvPicPr>
        <p:blipFill>
          <a:blip r:embed="rId2" cstate="print"/>
          <a:srcRect/>
          <a:stretch>
            <a:fillRect/>
          </a:stretch>
        </p:blipFill>
        <p:spPr bwMode="auto">
          <a:xfrm>
            <a:off x="0" y="1571612"/>
            <a:ext cx="9144000" cy="4572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a:xfrm>
            <a:off x="685800" y="1913207"/>
            <a:ext cx="7770813" cy="4543864"/>
          </a:xfrm>
        </p:spPr>
        <p:txBody>
          <a:bodyPr>
            <a:noAutofit/>
          </a:bodyPr>
          <a:lstStyle/>
          <a:p>
            <a:pPr>
              <a:lnSpc>
                <a:spcPct val="80000"/>
              </a:lnSpc>
            </a:pPr>
            <a:r>
              <a:rPr lang="en-US" sz="1000" b="1" dirty="0" smtClean="0">
                <a:latin typeface="Arial" charset="0"/>
              </a:rPr>
              <a:t>ATK</a:t>
            </a:r>
            <a:r>
              <a:rPr lang="en-US" sz="1000" dirty="0" smtClean="0">
                <a:latin typeface="Arial" charset="0"/>
              </a:rPr>
              <a:t>: Available </a:t>
            </a:r>
            <a:r>
              <a:rPr lang="en-US" sz="1000" dirty="0" err="1" smtClean="0">
                <a:latin typeface="Arial" charset="0"/>
              </a:rPr>
              <a:t>Tonne</a:t>
            </a:r>
            <a:r>
              <a:rPr lang="en-US" sz="1000" dirty="0" smtClean="0">
                <a:latin typeface="Arial" charset="0"/>
              </a:rPr>
              <a:t> Kilometer (Capacity)</a:t>
            </a:r>
            <a:br>
              <a:rPr lang="en-US" sz="1000" dirty="0" smtClean="0">
                <a:latin typeface="Arial" charset="0"/>
              </a:rPr>
            </a:br>
            <a:r>
              <a:rPr lang="en-US" sz="1000" i="1" dirty="0" smtClean="0"/>
              <a:t>capacity in </a:t>
            </a:r>
            <a:r>
              <a:rPr lang="en-US" sz="1000" i="1" dirty="0" err="1" smtClean="0"/>
              <a:t>tonnes</a:t>
            </a:r>
            <a:r>
              <a:rPr lang="en-US" sz="1000" i="1" dirty="0" smtClean="0"/>
              <a:t> × km flown</a:t>
            </a:r>
            <a:endParaRPr lang="en-US" sz="1000" dirty="0" smtClean="0">
              <a:latin typeface="Arial" charset="0"/>
            </a:endParaRPr>
          </a:p>
          <a:p>
            <a:pPr>
              <a:lnSpc>
                <a:spcPct val="80000"/>
              </a:lnSpc>
            </a:pPr>
            <a:r>
              <a:rPr lang="en-US" sz="1000" b="1" dirty="0" smtClean="0">
                <a:latin typeface="Arial" charset="0"/>
              </a:rPr>
              <a:t>ASK:</a:t>
            </a:r>
            <a:r>
              <a:rPr lang="en-US" sz="1000" dirty="0" smtClean="0">
                <a:latin typeface="Arial" charset="0"/>
              </a:rPr>
              <a:t> Available Seat Kilometer (Capacity) </a:t>
            </a:r>
            <a:br>
              <a:rPr lang="en-US" sz="1000" dirty="0" smtClean="0">
                <a:latin typeface="Arial" charset="0"/>
              </a:rPr>
            </a:br>
            <a:r>
              <a:rPr lang="en-US" sz="1000" dirty="0" smtClean="0">
                <a:latin typeface="Arial" charset="0"/>
              </a:rPr>
              <a:t>Number of seats X kilometers flown</a:t>
            </a:r>
          </a:p>
          <a:p>
            <a:pPr>
              <a:lnSpc>
                <a:spcPct val="80000"/>
              </a:lnSpc>
            </a:pPr>
            <a:r>
              <a:rPr lang="en-US" sz="1000" b="1" dirty="0" smtClean="0">
                <a:latin typeface="Arial" charset="0"/>
              </a:rPr>
              <a:t>RPK:</a:t>
            </a:r>
            <a:r>
              <a:rPr lang="en-US" sz="1000" dirty="0" smtClean="0">
                <a:latin typeface="Arial" charset="0"/>
              </a:rPr>
              <a:t> Revenue Passenger Kilometer (Traffic)</a:t>
            </a:r>
            <a:br>
              <a:rPr lang="en-US" sz="1000" dirty="0" smtClean="0">
                <a:latin typeface="Arial" charset="0"/>
              </a:rPr>
            </a:br>
            <a:r>
              <a:rPr lang="en-US" sz="1000" dirty="0" smtClean="0">
                <a:latin typeface="Arial" charset="0"/>
              </a:rPr>
              <a:t>Number of paying passengers X kilometers flown</a:t>
            </a:r>
            <a:endParaRPr lang="en-US" sz="1000" b="1" dirty="0" smtClean="0">
              <a:latin typeface="Arial" charset="0"/>
            </a:endParaRPr>
          </a:p>
          <a:p>
            <a:pPr>
              <a:lnSpc>
                <a:spcPct val="80000"/>
              </a:lnSpc>
            </a:pPr>
            <a:r>
              <a:rPr lang="en-US" sz="1000" b="1" dirty="0" smtClean="0">
                <a:latin typeface="Arial" charset="0"/>
              </a:rPr>
              <a:t>LF:</a:t>
            </a:r>
            <a:r>
              <a:rPr lang="en-US" sz="1000" dirty="0" smtClean="0">
                <a:latin typeface="Arial" charset="0"/>
              </a:rPr>
              <a:t> Load Factor (Capacity Utilization)</a:t>
            </a:r>
            <a:br>
              <a:rPr lang="en-US" sz="1000" dirty="0" smtClean="0">
                <a:latin typeface="Arial" charset="0"/>
              </a:rPr>
            </a:br>
            <a:r>
              <a:rPr lang="en-US" sz="1000" dirty="0" smtClean="0">
                <a:latin typeface="Arial" charset="0"/>
              </a:rPr>
              <a:t>RPK / ASK </a:t>
            </a:r>
            <a:endParaRPr lang="en-US" sz="1000" b="1" dirty="0" smtClean="0">
              <a:latin typeface="Arial" charset="0"/>
            </a:endParaRPr>
          </a:p>
          <a:p>
            <a:pPr>
              <a:lnSpc>
                <a:spcPct val="80000"/>
              </a:lnSpc>
            </a:pPr>
            <a:r>
              <a:rPr lang="en-US" sz="1000" b="1" dirty="0" smtClean="0">
                <a:latin typeface="Arial" charset="0"/>
              </a:rPr>
              <a:t>Break Even Load Factor:</a:t>
            </a:r>
            <a:r>
              <a:rPr lang="en-US" sz="1000" dirty="0" smtClean="0">
                <a:latin typeface="Arial" charset="0"/>
              </a:rPr>
              <a:t> Unit cost / Yield </a:t>
            </a:r>
            <a:br>
              <a:rPr lang="en-US" sz="1000" dirty="0" smtClean="0">
                <a:latin typeface="Arial" charset="0"/>
              </a:rPr>
            </a:br>
            <a:r>
              <a:rPr lang="en-US" sz="1000" dirty="0" smtClean="0">
                <a:latin typeface="Arial" charset="0"/>
              </a:rPr>
              <a:t>Operating cost = Operating Revenue</a:t>
            </a:r>
          </a:p>
          <a:p>
            <a:pPr>
              <a:lnSpc>
                <a:spcPct val="80000"/>
              </a:lnSpc>
            </a:pPr>
            <a:r>
              <a:rPr lang="en-US" sz="1000" b="1" dirty="0" smtClean="0">
                <a:latin typeface="Arial" charset="0"/>
              </a:rPr>
              <a:t>FTK:</a:t>
            </a:r>
            <a:r>
              <a:rPr lang="en-US" sz="1000" dirty="0" smtClean="0">
                <a:latin typeface="Arial" charset="0"/>
              </a:rPr>
              <a:t> Freight </a:t>
            </a:r>
            <a:r>
              <a:rPr lang="en-US" sz="1000" dirty="0" err="1" smtClean="0">
                <a:latin typeface="Arial" charset="0"/>
              </a:rPr>
              <a:t>Tonne</a:t>
            </a:r>
            <a:r>
              <a:rPr lang="en-US" sz="1000" dirty="0" smtClean="0">
                <a:latin typeface="Arial" charset="0"/>
              </a:rPr>
              <a:t> Kilometer (Traffic)</a:t>
            </a:r>
            <a:br>
              <a:rPr lang="en-US" sz="1000" dirty="0" smtClean="0">
                <a:latin typeface="Arial" charset="0"/>
              </a:rPr>
            </a:br>
            <a:r>
              <a:rPr lang="en-US" sz="1000" dirty="0" smtClean="0">
                <a:latin typeface="Arial" charset="0"/>
              </a:rPr>
              <a:t>Freight </a:t>
            </a:r>
            <a:r>
              <a:rPr lang="en-US" sz="1000" dirty="0" err="1" smtClean="0">
                <a:latin typeface="Arial" charset="0"/>
              </a:rPr>
              <a:t>tonnes</a:t>
            </a:r>
            <a:r>
              <a:rPr lang="en-US" sz="1000" dirty="0" smtClean="0">
                <a:latin typeface="Arial" charset="0"/>
              </a:rPr>
              <a:t> carried X kilometers flown</a:t>
            </a:r>
          </a:p>
          <a:p>
            <a:pPr>
              <a:lnSpc>
                <a:spcPct val="80000"/>
              </a:lnSpc>
            </a:pPr>
            <a:r>
              <a:rPr lang="en-US" sz="1000" b="1" dirty="0" smtClean="0">
                <a:latin typeface="Arial" charset="0"/>
              </a:rPr>
              <a:t>YIELD:</a:t>
            </a:r>
            <a:r>
              <a:rPr lang="en-US" sz="1000" dirty="0" smtClean="0">
                <a:latin typeface="Arial" charset="0"/>
              </a:rPr>
              <a:t> Revenue / Revenue Passenger Kilometer </a:t>
            </a:r>
          </a:p>
          <a:p>
            <a:pPr>
              <a:lnSpc>
                <a:spcPct val="80000"/>
              </a:lnSpc>
            </a:pPr>
            <a:endParaRPr lang="en-US" sz="1000" dirty="0" smtClean="0">
              <a:latin typeface="Arial" charset="0"/>
            </a:endParaRPr>
          </a:p>
          <a:p>
            <a:pPr lvl="1">
              <a:lnSpc>
                <a:spcPct val="80000"/>
              </a:lnSpc>
              <a:buNone/>
            </a:pPr>
            <a:endParaRPr lang="en-US" sz="1000" dirty="0" smtClean="0">
              <a:latin typeface="Arial" charset="0"/>
            </a:endParaRPr>
          </a:p>
          <a:p>
            <a:pPr>
              <a:lnSpc>
                <a:spcPct val="80000"/>
              </a:lnSpc>
            </a:pPr>
            <a:endParaRPr lang="en-US" sz="1000" dirty="0" smtClean="0">
              <a:latin typeface="Arial" charset="0"/>
            </a:endParaRPr>
          </a:p>
          <a:p>
            <a:endParaRPr lang="en-US" sz="1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Premium Traffic Growth</a:t>
            </a:r>
            <a:endParaRPr lang="zh-TW" altLang="en-US" dirty="0"/>
          </a:p>
        </p:txBody>
      </p:sp>
      <p:sp>
        <p:nvSpPr>
          <p:cNvPr id="3" name="Content Placeholder 2"/>
          <p:cNvSpPr>
            <a:spLocks noGrp="1"/>
          </p:cNvSpPr>
          <p:nvPr>
            <p:ph idx="1"/>
          </p:nvPr>
        </p:nvSpPr>
        <p:spPr/>
        <p:txBody>
          <a:bodyPr/>
          <a:lstStyle/>
          <a:p>
            <a:endParaRPr lang="zh-TW" altLang="en-US"/>
          </a:p>
        </p:txBody>
      </p:sp>
      <p:pic>
        <p:nvPicPr>
          <p:cNvPr id="5125" name="Picture 5"/>
          <p:cNvPicPr>
            <a:picLocks noChangeAspect="1" noChangeArrowheads="1"/>
          </p:cNvPicPr>
          <p:nvPr/>
        </p:nvPicPr>
        <p:blipFill>
          <a:blip r:embed="rId2" cstate="print"/>
          <a:srcRect/>
          <a:stretch>
            <a:fillRect/>
          </a:stretch>
        </p:blipFill>
        <p:spPr bwMode="auto">
          <a:xfrm>
            <a:off x="0" y="1643050"/>
            <a:ext cx="9144000" cy="52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TW" dirty="0" smtClean="0"/>
              <a:t>Comparison: Premium and Economy passenger</a:t>
            </a:r>
            <a:endParaRPr lang="zh-TW" altLang="en-US" dirty="0"/>
          </a:p>
        </p:txBody>
      </p:sp>
      <p:sp>
        <p:nvSpPr>
          <p:cNvPr id="3" name="Content Placeholder 2"/>
          <p:cNvSpPr>
            <a:spLocks noGrp="1"/>
          </p:cNvSpPr>
          <p:nvPr>
            <p:ph idx="1"/>
          </p:nvPr>
        </p:nvSpPr>
        <p:spPr/>
        <p:txBody>
          <a:bodyPr/>
          <a:lstStyle/>
          <a:p>
            <a:endParaRPr lang="zh-TW" altLang="en-US"/>
          </a:p>
        </p:txBody>
      </p:sp>
      <p:pic>
        <p:nvPicPr>
          <p:cNvPr id="6146" name="Picture 2"/>
          <p:cNvPicPr>
            <a:picLocks noChangeAspect="1" noChangeArrowheads="1"/>
          </p:cNvPicPr>
          <p:nvPr/>
        </p:nvPicPr>
        <p:blipFill>
          <a:blip r:embed="rId2" cstate="print"/>
          <a:srcRect/>
          <a:stretch>
            <a:fillRect/>
          </a:stretch>
        </p:blipFill>
        <p:spPr bwMode="auto">
          <a:xfrm>
            <a:off x="0" y="1958336"/>
            <a:ext cx="9144000" cy="4899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TW" b="1" dirty="0" smtClean="0"/>
              <a:t>RPKs: Revenue Passenger Kilometers</a:t>
            </a:r>
            <a:endParaRPr lang="zh-TW" altLang="en-US" dirty="0"/>
          </a:p>
        </p:txBody>
      </p:sp>
      <p:sp>
        <p:nvSpPr>
          <p:cNvPr id="3" name="Content Placeholder 2"/>
          <p:cNvSpPr>
            <a:spLocks noGrp="1"/>
          </p:cNvSpPr>
          <p:nvPr>
            <p:ph idx="1"/>
          </p:nvPr>
        </p:nvSpPr>
        <p:spPr/>
        <p:txBody>
          <a:bodyPr/>
          <a:lstStyle/>
          <a:p>
            <a:endParaRPr lang="zh-TW" altLang="en-US"/>
          </a:p>
        </p:txBody>
      </p:sp>
      <p:pic>
        <p:nvPicPr>
          <p:cNvPr id="7170" name="Picture 2"/>
          <p:cNvPicPr>
            <a:picLocks noChangeAspect="1" noChangeArrowheads="1"/>
          </p:cNvPicPr>
          <p:nvPr/>
        </p:nvPicPr>
        <p:blipFill>
          <a:blip r:embed="rId2" cstate="print"/>
          <a:srcRect/>
          <a:stretch>
            <a:fillRect/>
          </a:stretch>
        </p:blipFill>
        <p:spPr bwMode="auto">
          <a:xfrm>
            <a:off x="1" y="1500174"/>
            <a:ext cx="9144000" cy="5357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TW" b="1" dirty="0" smtClean="0"/>
              <a:t>ASKs: Available Seat Kilometers</a:t>
            </a:r>
            <a:endParaRPr lang="zh-TW" altLang="en-US" dirty="0"/>
          </a:p>
        </p:txBody>
      </p:sp>
      <p:sp>
        <p:nvSpPr>
          <p:cNvPr id="3" name="Content Placeholder 2"/>
          <p:cNvSpPr>
            <a:spLocks noGrp="1"/>
          </p:cNvSpPr>
          <p:nvPr>
            <p:ph idx="1"/>
          </p:nvPr>
        </p:nvSpPr>
        <p:spPr/>
        <p:txBody>
          <a:bodyPr/>
          <a:lstStyle/>
          <a:p>
            <a:endParaRPr lang="zh-TW" altLang="en-US"/>
          </a:p>
        </p:txBody>
      </p:sp>
      <p:pic>
        <p:nvPicPr>
          <p:cNvPr id="8194" name="Picture 2"/>
          <p:cNvPicPr>
            <a:picLocks noChangeAspect="1" noChangeArrowheads="1"/>
          </p:cNvPicPr>
          <p:nvPr/>
        </p:nvPicPr>
        <p:blipFill>
          <a:blip r:embed="rId2" cstate="print"/>
          <a:srcRect/>
          <a:stretch>
            <a:fillRect/>
          </a:stretch>
        </p:blipFill>
        <p:spPr bwMode="auto">
          <a:xfrm>
            <a:off x="0" y="1571612"/>
            <a:ext cx="9144000" cy="5286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dirty="0" smtClean="0"/>
              <a:t>FTKs: Freight </a:t>
            </a:r>
            <a:r>
              <a:rPr lang="en-US" altLang="zh-TW" b="1" dirty="0" err="1" smtClean="0"/>
              <a:t>Tonnie</a:t>
            </a:r>
            <a:r>
              <a:rPr lang="en-US" altLang="zh-TW" b="1" dirty="0" smtClean="0"/>
              <a:t> Kilometers</a:t>
            </a:r>
            <a:endParaRPr lang="zh-TW" altLang="en-US" dirty="0"/>
          </a:p>
        </p:txBody>
      </p:sp>
      <p:sp>
        <p:nvSpPr>
          <p:cNvPr id="3" name="Content Placeholder 2"/>
          <p:cNvSpPr>
            <a:spLocks noGrp="1"/>
          </p:cNvSpPr>
          <p:nvPr>
            <p:ph idx="1"/>
          </p:nvPr>
        </p:nvSpPr>
        <p:spPr/>
        <p:txBody>
          <a:bodyPr/>
          <a:lstStyle/>
          <a:p>
            <a:endParaRPr lang="zh-TW" altLang="en-US"/>
          </a:p>
        </p:txBody>
      </p:sp>
      <p:pic>
        <p:nvPicPr>
          <p:cNvPr id="9218" name="Picture 2"/>
          <p:cNvPicPr>
            <a:picLocks noChangeAspect="1" noChangeArrowheads="1"/>
          </p:cNvPicPr>
          <p:nvPr/>
        </p:nvPicPr>
        <p:blipFill>
          <a:blip r:embed="rId2" cstate="print"/>
          <a:srcRect/>
          <a:stretch>
            <a:fillRect/>
          </a:stretch>
        </p:blipFill>
        <p:spPr bwMode="auto">
          <a:xfrm>
            <a:off x="0" y="1571612"/>
            <a:ext cx="9144000" cy="5286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yan.jpg"/>
          <p:cNvPicPr>
            <a:picLocks noGrp="1" noChangeAspect="1"/>
          </p:cNvPicPr>
          <p:nvPr>
            <p:ph idx="1"/>
          </p:nvPr>
        </p:nvPicPr>
        <p:blipFill>
          <a:blip r:embed="rId2"/>
          <a:srcRect l="-18187" r="-18187"/>
          <a:stretch>
            <a:fillRect/>
          </a:stretch>
        </p:blipFill>
        <p:spPr>
          <a:xfrm>
            <a:off x="-1526863" y="468309"/>
            <a:ext cx="11646945" cy="6405371"/>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Ryanair</a:t>
            </a:r>
            <a:r>
              <a:rPr lang="en-US" dirty="0" smtClean="0"/>
              <a:t> (</a:t>
            </a:r>
            <a:r>
              <a:rPr lang="en-US" dirty="0" err="1" smtClean="0"/>
              <a:t>Ryaay</a:t>
            </a:r>
            <a:r>
              <a:rPr lang="en-US" dirty="0" smtClean="0"/>
              <a:t>)</a:t>
            </a:r>
            <a:endParaRPr lang="en-US" dirty="0"/>
          </a:p>
        </p:txBody>
      </p:sp>
      <p:sp>
        <p:nvSpPr>
          <p:cNvPr id="3" name="Content Placeholder 2"/>
          <p:cNvSpPr>
            <a:spLocks noGrp="1"/>
          </p:cNvSpPr>
          <p:nvPr>
            <p:ph idx="1"/>
          </p:nvPr>
        </p:nvSpPr>
        <p:spPr>
          <a:xfrm>
            <a:off x="0" y="2004234"/>
            <a:ext cx="7770813" cy="3657600"/>
          </a:xfrm>
        </p:spPr>
        <p:txBody>
          <a:bodyPr>
            <a:normAutofit fontScale="55000" lnSpcReduction="20000"/>
          </a:bodyPr>
          <a:lstStyle/>
          <a:p>
            <a:r>
              <a:rPr lang="en-US" sz="4211" dirty="0" err="1" smtClean="0"/>
              <a:t>Ryanair</a:t>
            </a:r>
            <a:r>
              <a:rPr lang="en-US" sz="4211" dirty="0" smtClean="0"/>
              <a:t> Holding Plc</a:t>
            </a:r>
          </a:p>
          <a:p>
            <a:r>
              <a:rPr lang="en-US" sz="4211" dirty="0" smtClean="0"/>
              <a:t>Exchange: NASDAQ (ADR)</a:t>
            </a:r>
          </a:p>
          <a:p>
            <a:pPr>
              <a:buNone/>
            </a:pPr>
            <a:r>
              <a:rPr lang="en-US" sz="4211" dirty="0" smtClean="0"/>
              <a:t>&amp;LSE</a:t>
            </a:r>
          </a:p>
          <a:p>
            <a:r>
              <a:rPr lang="en-US" sz="4211" dirty="0" smtClean="0"/>
              <a:t>Its Logo:</a:t>
            </a:r>
          </a:p>
          <a:p>
            <a:r>
              <a:rPr lang="en-US" sz="2909" dirty="0" smtClean="0"/>
              <a:t>“The low fares airline”</a:t>
            </a:r>
          </a:p>
          <a:p>
            <a:r>
              <a:rPr lang="en-US" sz="2909" dirty="0" smtClean="0"/>
              <a:t>“</a:t>
            </a:r>
            <a:r>
              <a:rPr lang="en-US" sz="2909" dirty="0" err="1" smtClean="0"/>
              <a:t>Ryanair.com</a:t>
            </a:r>
            <a:r>
              <a:rPr lang="en-US" sz="2909" dirty="0" smtClean="0"/>
              <a:t> The low fares website</a:t>
            </a:r>
            <a:r>
              <a:rPr lang="en-US" sz="4211" dirty="0" smtClean="0"/>
              <a:t>”</a:t>
            </a:r>
          </a:p>
          <a:p>
            <a:r>
              <a:rPr lang="en-US" sz="4211" dirty="0" smtClean="0"/>
              <a:t>1 Euro=1.363 USD</a:t>
            </a:r>
          </a:p>
          <a:p>
            <a:endParaRPr lang="en-US" dirty="0" smtClean="0"/>
          </a:p>
          <a:p>
            <a:endParaRPr lang="en-US" dirty="0"/>
          </a:p>
        </p:txBody>
      </p:sp>
      <p:pic>
        <p:nvPicPr>
          <p:cNvPr id="5" name="Picture 4" descr="Ryanair-Logo.jpg"/>
          <p:cNvPicPr>
            <a:picLocks noChangeAspect="1"/>
          </p:cNvPicPr>
          <p:nvPr/>
        </p:nvPicPr>
        <p:blipFill>
          <a:blip r:embed="rId3"/>
          <a:stretch>
            <a:fillRect/>
          </a:stretch>
        </p:blipFill>
        <p:spPr>
          <a:xfrm>
            <a:off x="4987924" y="3635375"/>
            <a:ext cx="4156076" cy="322262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Ryanair</a:t>
            </a:r>
            <a:r>
              <a:rPr lang="en-US" dirty="0" smtClean="0"/>
              <a:t> Background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 Irish low cost airline, </a:t>
            </a:r>
            <a:r>
              <a:rPr lang="en-US" dirty="0"/>
              <a:t>with its head office at Dublin </a:t>
            </a:r>
            <a:r>
              <a:rPr lang="en-US" dirty="0" smtClean="0"/>
              <a:t>Airport, </a:t>
            </a:r>
            <a:r>
              <a:rPr lang="en-US" dirty="0"/>
              <a:t>Ireland, and with primary operational bases at Dublin Airport and London Stansted Airport.</a:t>
            </a:r>
            <a:endParaRPr lang="en-US" dirty="0" smtClean="0"/>
          </a:p>
          <a:p>
            <a:r>
              <a:rPr lang="en-US" dirty="0" err="1" smtClean="0"/>
              <a:t>Ryanair</a:t>
            </a:r>
            <a:r>
              <a:rPr lang="en-US" dirty="0" smtClean="0"/>
              <a:t> was founded in 1985 by Christy Ryan, Liam </a:t>
            </a:r>
            <a:r>
              <a:rPr lang="en-US" dirty="0" err="1" smtClean="0"/>
              <a:t>Lonergan</a:t>
            </a:r>
            <a:r>
              <a:rPr lang="en-US" dirty="0" smtClean="0"/>
              <a:t>, and Tony Ryan</a:t>
            </a:r>
          </a:p>
          <a:p>
            <a:r>
              <a:rPr lang="en-US" dirty="0" smtClean="0"/>
              <a:t>In 1994 Development of low-cost model originated by Southwest</a:t>
            </a:r>
          </a:p>
          <a:p>
            <a:r>
              <a:rPr lang="en-US" dirty="0" smtClean="0"/>
              <a:t>In 1997,deregulation of the airline industry </a:t>
            </a:r>
          </a:p>
          <a:p>
            <a:r>
              <a:rPr lang="en-US" dirty="0" smtClean="0"/>
              <a:t>The above 2 factors </a:t>
            </a:r>
            <a:r>
              <a:rPr lang="en-US" dirty="0" err="1" smtClean="0">
                <a:sym typeface="Wingdings"/>
              </a:rPr>
              <a:t></a:t>
            </a:r>
            <a:r>
              <a:rPr lang="en-US" dirty="0" err="1" smtClean="0"/>
              <a:t>Ryanair</a:t>
            </a:r>
            <a:r>
              <a:rPr lang="en-US" dirty="0" smtClean="0"/>
              <a:t> began to grow rapidly!!!</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Today</a:t>
            </a:r>
            <a:endParaRPr lang="en-US" dirty="0"/>
          </a:p>
        </p:txBody>
      </p:sp>
      <p:sp>
        <p:nvSpPr>
          <p:cNvPr id="3" name="Content Placeholder 2"/>
          <p:cNvSpPr>
            <a:spLocks noGrp="1"/>
          </p:cNvSpPr>
          <p:nvPr>
            <p:ph idx="1"/>
          </p:nvPr>
        </p:nvSpPr>
        <p:spPr/>
        <p:txBody>
          <a:bodyPr>
            <a:normAutofit lnSpcReduction="10000"/>
          </a:bodyPr>
          <a:lstStyle/>
          <a:p>
            <a:r>
              <a:rPr lang="en-US" dirty="0" err="1" smtClean="0"/>
              <a:t>Ryanair</a:t>
            </a:r>
            <a:r>
              <a:rPr lang="en-US" dirty="0"/>
              <a:t>is the largest airline in Europe in terms of passenger numbers</a:t>
            </a:r>
            <a:r>
              <a:rPr lang="en-US" dirty="0" smtClean="0"/>
              <a:t> and </a:t>
            </a:r>
            <a:r>
              <a:rPr lang="en-US" dirty="0"/>
              <a:t>the largest in the </a:t>
            </a:r>
            <a:r>
              <a:rPr lang="en-US" dirty="0" smtClean="0"/>
              <a:t>world </a:t>
            </a:r>
            <a:r>
              <a:rPr lang="en-US" dirty="0"/>
              <a:t>in terms of international passenger numbers</a:t>
            </a:r>
            <a:r>
              <a:rPr lang="en-US" dirty="0" smtClean="0"/>
              <a:t>.</a:t>
            </a:r>
          </a:p>
          <a:p>
            <a:r>
              <a:rPr lang="en-US" dirty="0" smtClean="0"/>
              <a:t>40+ bases</a:t>
            </a:r>
          </a:p>
          <a:p>
            <a:r>
              <a:rPr lang="en-US" dirty="0" smtClean="0"/>
              <a:t>1000+ routes across 26 countries</a:t>
            </a:r>
          </a:p>
          <a:p>
            <a:r>
              <a:rPr lang="en-US" dirty="0" smtClean="0"/>
              <a:t>Uniform Fleet of 221 Boeing 737-800 aircrafts</a:t>
            </a:r>
          </a:p>
          <a:p>
            <a:r>
              <a:rPr lang="en-US" dirty="0" smtClean="0"/>
              <a:t>Over 2000 pilots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3751"/>
          </a:xfrm>
        </p:spPr>
        <p:txBody>
          <a:bodyPr/>
          <a:lstStyle/>
          <a:p>
            <a:r>
              <a:rPr lang="en-US" dirty="0" err="1" smtClean="0"/>
              <a:t>Ryanair</a:t>
            </a:r>
            <a:r>
              <a:rPr lang="en-US" dirty="0" smtClean="0"/>
              <a:t> Routes map</a:t>
            </a:r>
            <a:endParaRPr lang="en-US" dirty="0"/>
          </a:p>
        </p:txBody>
      </p:sp>
      <p:pic>
        <p:nvPicPr>
          <p:cNvPr id="4" name="Content Placeholder 3" descr="maps.jpg"/>
          <p:cNvPicPr>
            <a:picLocks noGrp="1" noChangeAspect="1"/>
          </p:cNvPicPr>
          <p:nvPr>
            <p:ph idx="1"/>
          </p:nvPr>
        </p:nvPicPr>
        <p:blipFill>
          <a:blip r:embed="rId2"/>
          <a:srcRect l="-41963" r="-41963"/>
          <a:stretch>
            <a:fillRect/>
          </a:stretch>
        </p:blipFill>
        <p:spPr>
          <a:xfrm>
            <a:off x="-3681716" y="803751"/>
            <a:ext cx="16334600" cy="605425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a:t>History and Regulation</a:t>
            </a:r>
            <a:endParaRPr lang="zh-CN"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Info</a:t>
            </a:r>
            <a:endParaRPr lang="en-US" dirty="0"/>
          </a:p>
        </p:txBody>
      </p:sp>
      <p:sp>
        <p:nvSpPr>
          <p:cNvPr id="3" name="Content Placeholder 2"/>
          <p:cNvSpPr>
            <a:spLocks noGrp="1"/>
          </p:cNvSpPr>
          <p:nvPr>
            <p:ph idx="1"/>
          </p:nvPr>
        </p:nvSpPr>
        <p:spPr>
          <a:xfrm>
            <a:off x="685800" y="1438836"/>
            <a:ext cx="7770813" cy="4849422"/>
          </a:xfrm>
        </p:spPr>
        <p:txBody>
          <a:bodyPr/>
          <a:lstStyle/>
          <a:p>
            <a:endParaRPr lang="en-US" dirty="0"/>
          </a:p>
        </p:txBody>
      </p:sp>
      <p:pic>
        <p:nvPicPr>
          <p:cNvPr id="117762" name="Picture 2" descr="C:\Users\Alice\AppData\Local\Temp\}04QMOAZ%O%1Z{_T23Q@]CX.jpg"/>
          <p:cNvPicPr>
            <a:picLocks noChangeAspect="1" noChangeArrowheads="1"/>
          </p:cNvPicPr>
          <p:nvPr/>
        </p:nvPicPr>
        <p:blipFill>
          <a:blip r:embed="rId2"/>
          <a:srcRect/>
          <a:stretch>
            <a:fillRect/>
          </a:stretch>
        </p:blipFill>
        <p:spPr bwMode="auto">
          <a:xfrm>
            <a:off x="478303" y="1143415"/>
            <a:ext cx="7978310" cy="5419164"/>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596"/>
            <a:ext cx="8229600" cy="1143000"/>
          </a:xfrm>
        </p:spPr>
        <p:txBody>
          <a:bodyPr/>
          <a:lstStyle/>
          <a:p>
            <a:r>
              <a:rPr lang="en-US" dirty="0" smtClean="0"/>
              <a:t>Earning Per Share</a:t>
            </a:r>
            <a:endParaRPr lang="en-US" dirty="0"/>
          </a:p>
        </p:txBody>
      </p:sp>
      <p:sp>
        <p:nvSpPr>
          <p:cNvPr id="3" name="Content Placeholder 2"/>
          <p:cNvSpPr>
            <a:spLocks noGrp="1"/>
          </p:cNvSpPr>
          <p:nvPr>
            <p:ph idx="1"/>
          </p:nvPr>
        </p:nvSpPr>
        <p:spPr>
          <a:xfrm>
            <a:off x="685800" y="1897138"/>
            <a:ext cx="7770813" cy="3657600"/>
          </a:xfrm>
        </p:spPr>
        <p:txBody>
          <a:bodyPr/>
          <a:lstStyle/>
          <a:p>
            <a:r>
              <a:rPr lang="en-US" dirty="0" smtClean="0"/>
              <a:t>In NASDAQ (ADR)	 (USD)				</a:t>
            </a:r>
          </a:p>
          <a:p>
            <a:endParaRPr lang="en-US" dirty="0" smtClean="0"/>
          </a:p>
          <a:p>
            <a:pPr>
              <a:buNone/>
            </a:pPr>
            <a:endParaRPr lang="en-US" dirty="0" smtClean="0"/>
          </a:p>
          <a:p>
            <a:r>
              <a:rPr lang="en-US" dirty="0" smtClean="0"/>
              <a:t>In LSE (British Pound)</a:t>
            </a:r>
            <a:endParaRPr lang="en-US" dirty="0"/>
          </a:p>
        </p:txBody>
      </p:sp>
      <p:graphicFrame>
        <p:nvGraphicFramePr>
          <p:cNvPr id="6" name="Table 5"/>
          <p:cNvGraphicFramePr>
            <a:graphicFrameLocks noGrp="1"/>
          </p:cNvGraphicFramePr>
          <p:nvPr/>
        </p:nvGraphicFramePr>
        <p:xfrm>
          <a:off x="861326" y="2555016"/>
          <a:ext cx="6345241" cy="1483360"/>
        </p:xfrm>
        <a:graphic>
          <a:graphicData uri="http://schemas.openxmlformats.org/drawingml/2006/table">
            <a:tbl>
              <a:tblPr firstRow="1" bandRow="1">
                <a:tableStyleId>{5C22544A-7EE6-4342-B048-85BDC9FD1C3A}</a:tableStyleId>
              </a:tblPr>
              <a:tblGrid>
                <a:gridCol w="1057540"/>
                <a:gridCol w="1057540"/>
                <a:gridCol w="973715"/>
                <a:gridCol w="1141366"/>
                <a:gridCol w="1057540"/>
                <a:gridCol w="1057540"/>
              </a:tblGrid>
              <a:tr h="370840">
                <a:tc>
                  <a:txBody>
                    <a:bodyPr/>
                    <a:lstStyle/>
                    <a:p>
                      <a:pPr algn="l" fontAlgn="b"/>
                      <a:r>
                        <a:rPr lang="en-US" sz="1600" b="0" i="0" u="none" strike="noStrike" dirty="0" smtClean="0">
                          <a:latin typeface="Verdana"/>
                        </a:rPr>
                        <a:t>In Million</a:t>
                      </a:r>
                      <a:endParaRPr lang="en-US" sz="1600" b="0" i="0" u="none" strike="noStrike" dirty="0">
                        <a:latin typeface="Verdana"/>
                      </a:endParaRPr>
                    </a:p>
                  </a:txBody>
                  <a:tcPr marL="12700" marR="12700" marT="12700" marB="0" anchor="b"/>
                </a:tc>
                <a:tc>
                  <a:txBody>
                    <a:bodyPr/>
                    <a:lstStyle/>
                    <a:p>
                      <a:pPr algn="r" fontAlgn="b"/>
                      <a:r>
                        <a:rPr lang="en-US" sz="1800" b="0" i="0" u="none" strike="noStrike" dirty="0">
                          <a:latin typeface="Verdana"/>
                        </a:rPr>
                        <a:t>2006</a:t>
                      </a:r>
                    </a:p>
                  </a:txBody>
                  <a:tcPr marL="12700" marR="12700" marT="12700" marB="0" anchor="b"/>
                </a:tc>
                <a:tc>
                  <a:txBody>
                    <a:bodyPr/>
                    <a:lstStyle/>
                    <a:p>
                      <a:pPr algn="r" fontAlgn="b"/>
                      <a:r>
                        <a:rPr lang="en-US" sz="1800" b="0" i="0" u="none" strike="noStrike" dirty="0">
                          <a:latin typeface="Verdana"/>
                        </a:rPr>
                        <a:t>2007</a:t>
                      </a:r>
                    </a:p>
                  </a:txBody>
                  <a:tcPr marL="12700" marR="12700" marT="12700" marB="0" anchor="b"/>
                </a:tc>
                <a:tc>
                  <a:txBody>
                    <a:bodyPr/>
                    <a:lstStyle/>
                    <a:p>
                      <a:pPr algn="r" fontAlgn="b"/>
                      <a:r>
                        <a:rPr lang="en-US" sz="1800" b="0" i="0" u="none" strike="noStrike" dirty="0">
                          <a:latin typeface="Verdana"/>
                        </a:rPr>
                        <a:t>2008</a:t>
                      </a:r>
                    </a:p>
                  </a:txBody>
                  <a:tcPr marL="12700" marR="12700" marT="12700" marB="0" anchor="b"/>
                </a:tc>
                <a:tc>
                  <a:txBody>
                    <a:bodyPr/>
                    <a:lstStyle/>
                    <a:p>
                      <a:pPr algn="r" fontAlgn="b"/>
                      <a:r>
                        <a:rPr lang="en-US" sz="1800" b="0" i="0" u="none" strike="noStrike" dirty="0">
                          <a:latin typeface="Verdana"/>
                        </a:rPr>
                        <a:t>2009</a:t>
                      </a:r>
                    </a:p>
                  </a:txBody>
                  <a:tcPr marL="12700" marR="12700" marT="12700" marB="0" anchor="b"/>
                </a:tc>
                <a:tc>
                  <a:txBody>
                    <a:bodyPr/>
                    <a:lstStyle/>
                    <a:p>
                      <a:pPr algn="r" fontAlgn="b"/>
                      <a:r>
                        <a:rPr lang="en-US" sz="1800" b="0" i="0" u="none" strike="noStrike" dirty="0" smtClean="0">
                          <a:latin typeface="Verdana"/>
                        </a:rPr>
                        <a:t>TTM</a:t>
                      </a:r>
                    </a:p>
                  </a:txBody>
                  <a:tcPr marL="12700" marR="12700" marT="12700" marB="0" anchor="b"/>
                </a:tc>
              </a:tr>
              <a:tr h="370840">
                <a:tc>
                  <a:txBody>
                    <a:bodyPr/>
                    <a:lstStyle/>
                    <a:p>
                      <a:pPr algn="l" fontAlgn="b"/>
                      <a:r>
                        <a:rPr lang="en-US" sz="1200" b="0" i="0" u="none" strike="noStrike" dirty="0" smtClean="0">
                          <a:latin typeface="Verdana"/>
                        </a:rPr>
                        <a:t>Net </a:t>
                      </a:r>
                      <a:r>
                        <a:rPr lang="en-US" sz="1200" b="0" i="0" u="none" strike="noStrike" dirty="0">
                          <a:latin typeface="Verdana"/>
                        </a:rPr>
                        <a:t>Income</a:t>
                      </a:r>
                    </a:p>
                  </a:txBody>
                  <a:tcPr marL="12700" marR="12700" marT="12700" marB="0" anchor="b"/>
                </a:tc>
                <a:tc>
                  <a:txBody>
                    <a:bodyPr/>
                    <a:lstStyle/>
                    <a:p>
                      <a:pPr algn="r" fontAlgn="b"/>
                      <a:r>
                        <a:rPr lang="en-US" sz="1200" b="0" i="0" u="none" strike="noStrike" dirty="0">
                          <a:latin typeface="Verdana"/>
                        </a:rPr>
                        <a:t>376.1</a:t>
                      </a:r>
                    </a:p>
                  </a:txBody>
                  <a:tcPr marL="12700" marR="12700" marT="12700" marB="0" anchor="b"/>
                </a:tc>
                <a:tc>
                  <a:txBody>
                    <a:bodyPr/>
                    <a:lstStyle/>
                    <a:p>
                      <a:pPr algn="r" fontAlgn="b"/>
                      <a:r>
                        <a:rPr lang="en-US" sz="1200" b="0" i="0" u="none" strike="noStrike" dirty="0">
                          <a:latin typeface="Verdana"/>
                        </a:rPr>
                        <a:t>557</a:t>
                      </a:r>
                    </a:p>
                  </a:txBody>
                  <a:tcPr marL="12700" marR="12700" marT="12700" marB="0" anchor="b"/>
                </a:tc>
                <a:tc>
                  <a:txBody>
                    <a:bodyPr/>
                    <a:lstStyle/>
                    <a:p>
                      <a:pPr algn="r" fontAlgn="b"/>
                      <a:r>
                        <a:rPr lang="en-US" sz="1200" b="0" i="0" u="none" strike="noStrike" dirty="0">
                          <a:latin typeface="Verdana"/>
                        </a:rPr>
                        <a:t>551.8</a:t>
                      </a:r>
                    </a:p>
                  </a:txBody>
                  <a:tcPr marL="12700" marR="12700" marT="12700" marB="0" anchor="b"/>
                </a:tc>
                <a:tc>
                  <a:txBody>
                    <a:bodyPr/>
                    <a:lstStyle/>
                    <a:p>
                      <a:pPr algn="r" fontAlgn="b"/>
                      <a:r>
                        <a:rPr lang="en-US" sz="1200" b="0" i="0" u="none" strike="noStrike">
                          <a:latin typeface="Verdana"/>
                        </a:rPr>
                        <a:t>-240.2</a:t>
                      </a:r>
                    </a:p>
                  </a:txBody>
                  <a:tcPr marL="12700" marR="12700" marT="12700" marB="0" anchor="b"/>
                </a:tc>
                <a:tc>
                  <a:txBody>
                    <a:bodyPr/>
                    <a:lstStyle/>
                    <a:p>
                      <a:pPr algn="r" fontAlgn="b"/>
                      <a:r>
                        <a:rPr lang="en-US" sz="1200" b="0" i="0" u="none" strike="noStrike">
                          <a:latin typeface="Verdana"/>
                        </a:rPr>
                        <a:t>307.4</a:t>
                      </a:r>
                    </a:p>
                  </a:txBody>
                  <a:tcPr marL="12700" marR="12700" marT="12700" marB="0" anchor="b"/>
                </a:tc>
              </a:tr>
              <a:tr h="370840">
                <a:tc>
                  <a:txBody>
                    <a:bodyPr/>
                    <a:lstStyle/>
                    <a:p>
                      <a:pPr algn="l" fontAlgn="b"/>
                      <a:r>
                        <a:rPr lang="en-US" sz="1200" b="0" i="0" u="none" strike="noStrike" dirty="0">
                          <a:latin typeface="Verdana"/>
                        </a:rPr>
                        <a:t>Diluted EPS$</a:t>
                      </a:r>
                    </a:p>
                  </a:txBody>
                  <a:tcPr marL="12700" marR="12700" marT="12700" marB="0" anchor="b"/>
                </a:tc>
                <a:tc>
                  <a:txBody>
                    <a:bodyPr/>
                    <a:lstStyle/>
                    <a:p>
                      <a:pPr algn="r" fontAlgn="b"/>
                      <a:r>
                        <a:rPr lang="en-US" sz="1200" b="0" i="0" u="none" strike="noStrike">
                          <a:latin typeface="Verdana"/>
                        </a:rPr>
                        <a:t>1.21</a:t>
                      </a:r>
                    </a:p>
                  </a:txBody>
                  <a:tcPr marL="12700" marR="12700" marT="12700" marB="0" anchor="b"/>
                </a:tc>
                <a:tc>
                  <a:txBody>
                    <a:bodyPr/>
                    <a:lstStyle/>
                    <a:p>
                      <a:pPr algn="r" fontAlgn="b"/>
                      <a:r>
                        <a:rPr lang="en-US" sz="1200" b="0" i="0" u="none" strike="noStrike">
                          <a:latin typeface="Verdana"/>
                        </a:rPr>
                        <a:t>1.79</a:t>
                      </a:r>
                    </a:p>
                  </a:txBody>
                  <a:tcPr marL="12700" marR="12700" marT="12700" marB="0" anchor="b"/>
                </a:tc>
                <a:tc>
                  <a:txBody>
                    <a:bodyPr/>
                    <a:lstStyle/>
                    <a:p>
                      <a:pPr algn="r" fontAlgn="b"/>
                      <a:r>
                        <a:rPr lang="en-US" sz="1200" b="0" i="0" u="none" strike="noStrike" dirty="0">
                          <a:latin typeface="Verdana"/>
                        </a:rPr>
                        <a:t>1.81</a:t>
                      </a:r>
                    </a:p>
                  </a:txBody>
                  <a:tcPr marL="12700" marR="12700" marT="12700" marB="0" anchor="b"/>
                </a:tc>
                <a:tc>
                  <a:txBody>
                    <a:bodyPr/>
                    <a:lstStyle/>
                    <a:p>
                      <a:pPr algn="r" fontAlgn="b"/>
                      <a:r>
                        <a:rPr lang="en-US" sz="1200" b="0" i="0" u="none" strike="noStrike">
                          <a:latin typeface="Verdana"/>
                        </a:rPr>
                        <a:t>-0.81</a:t>
                      </a:r>
                    </a:p>
                  </a:txBody>
                  <a:tcPr marL="12700" marR="12700" marT="12700" marB="0" anchor="b"/>
                </a:tc>
                <a:tc>
                  <a:txBody>
                    <a:bodyPr/>
                    <a:lstStyle/>
                    <a:p>
                      <a:pPr algn="r" fontAlgn="b"/>
                      <a:r>
                        <a:rPr lang="en-US" sz="1200" b="0" i="0" u="none" strike="noStrike">
                          <a:latin typeface="Verdana"/>
                        </a:rPr>
                        <a:t>1.03</a:t>
                      </a:r>
                    </a:p>
                  </a:txBody>
                  <a:tcPr marL="12700" marR="12700" marT="12700" marB="0" anchor="b"/>
                </a:tc>
              </a:tr>
              <a:tr h="370840">
                <a:tc>
                  <a:txBody>
                    <a:bodyPr/>
                    <a:lstStyle/>
                    <a:p>
                      <a:pPr algn="l" fontAlgn="b"/>
                      <a:r>
                        <a:rPr lang="en-US" sz="1200" b="0" i="0" u="none" strike="noStrike" dirty="0">
                          <a:latin typeface="Verdana"/>
                        </a:rPr>
                        <a:t>Shares</a:t>
                      </a:r>
                    </a:p>
                  </a:txBody>
                  <a:tcPr marL="12700" marR="12700" marT="12700" marB="0" anchor="b"/>
                </a:tc>
                <a:tc>
                  <a:txBody>
                    <a:bodyPr/>
                    <a:lstStyle/>
                    <a:p>
                      <a:pPr algn="r" fontAlgn="b"/>
                      <a:r>
                        <a:rPr lang="en-US" sz="1200" b="0" i="0" u="none" strike="noStrike" dirty="0">
                          <a:latin typeface="Verdana"/>
                        </a:rPr>
                        <a:t>308</a:t>
                      </a:r>
                    </a:p>
                  </a:txBody>
                  <a:tcPr marL="12700" marR="12700" marT="12700" marB="0" anchor="b"/>
                </a:tc>
                <a:tc>
                  <a:txBody>
                    <a:bodyPr/>
                    <a:lstStyle/>
                    <a:p>
                      <a:pPr algn="r" fontAlgn="b"/>
                      <a:r>
                        <a:rPr lang="en-US" sz="1200" b="0" i="0" u="none" strike="noStrike">
                          <a:latin typeface="Verdana"/>
                        </a:rPr>
                        <a:t>311</a:t>
                      </a:r>
                    </a:p>
                  </a:txBody>
                  <a:tcPr marL="12700" marR="12700" marT="12700" marB="0" anchor="b"/>
                </a:tc>
                <a:tc>
                  <a:txBody>
                    <a:bodyPr/>
                    <a:lstStyle/>
                    <a:p>
                      <a:pPr algn="r" fontAlgn="b"/>
                      <a:r>
                        <a:rPr lang="en-US" sz="1200" b="0" i="0" u="none" strike="noStrike" dirty="0">
                          <a:latin typeface="Verdana"/>
                        </a:rPr>
                        <a:t>304</a:t>
                      </a:r>
                    </a:p>
                  </a:txBody>
                  <a:tcPr marL="12700" marR="12700" marT="12700" marB="0" anchor="b"/>
                </a:tc>
                <a:tc>
                  <a:txBody>
                    <a:bodyPr/>
                    <a:lstStyle/>
                    <a:p>
                      <a:pPr algn="r" fontAlgn="b"/>
                      <a:r>
                        <a:rPr lang="en-US" sz="1200" b="0" i="0" u="none" strike="noStrike">
                          <a:latin typeface="Verdana"/>
                        </a:rPr>
                        <a:t>295</a:t>
                      </a:r>
                    </a:p>
                  </a:txBody>
                  <a:tcPr marL="12700" marR="12700" marT="12700" marB="0" anchor="b"/>
                </a:tc>
                <a:tc>
                  <a:txBody>
                    <a:bodyPr/>
                    <a:lstStyle/>
                    <a:p>
                      <a:pPr algn="r" fontAlgn="b"/>
                      <a:r>
                        <a:rPr lang="en-US" sz="1200" b="0" i="0" u="none" strike="noStrike" dirty="0">
                          <a:latin typeface="Verdana"/>
                        </a:rPr>
                        <a:t>296</a:t>
                      </a:r>
                    </a:p>
                  </a:txBody>
                  <a:tcPr marL="12700" marR="12700" marT="12700" marB="0" anchor="b"/>
                </a:tc>
              </a:tr>
            </a:tbl>
          </a:graphicData>
        </a:graphic>
      </p:graphicFrame>
      <p:graphicFrame>
        <p:nvGraphicFramePr>
          <p:cNvPr id="8" name="Table 7"/>
          <p:cNvGraphicFramePr>
            <a:graphicFrameLocks noGrp="1"/>
          </p:cNvGraphicFramePr>
          <p:nvPr/>
        </p:nvGraphicFramePr>
        <p:xfrm>
          <a:off x="861326" y="4708918"/>
          <a:ext cx="6345240" cy="1483360"/>
        </p:xfrm>
        <a:graphic>
          <a:graphicData uri="http://schemas.openxmlformats.org/drawingml/2006/table">
            <a:tbl>
              <a:tblPr firstRow="1" bandRow="1">
                <a:tableStyleId>{5C22544A-7EE6-4342-B048-85BDC9FD1C3A}</a:tableStyleId>
              </a:tblPr>
              <a:tblGrid>
                <a:gridCol w="1147276"/>
                <a:gridCol w="967804"/>
                <a:gridCol w="1057540"/>
                <a:gridCol w="1057540"/>
                <a:gridCol w="891035"/>
                <a:gridCol w="1224045"/>
              </a:tblGrid>
              <a:tr h="370840">
                <a:tc>
                  <a:txBody>
                    <a:bodyPr/>
                    <a:lstStyle/>
                    <a:p>
                      <a:r>
                        <a:rPr lang="en-US" sz="1600" dirty="0" smtClean="0"/>
                        <a:t>In Million</a:t>
                      </a:r>
                      <a:endParaRPr lang="en-US" sz="1600" dirty="0"/>
                    </a:p>
                  </a:txBody>
                  <a:tcPr/>
                </a:tc>
                <a:tc>
                  <a:txBody>
                    <a:bodyPr/>
                    <a:lstStyle/>
                    <a:p>
                      <a:pPr algn="r"/>
                      <a:r>
                        <a:rPr lang="en-US" dirty="0" smtClean="0"/>
                        <a:t>2006</a:t>
                      </a:r>
                      <a:endParaRPr lang="en-US" dirty="0"/>
                    </a:p>
                  </a:txBody>
                  <a:tcPr/>
                </a:tc>
                <a:tc>
                  <a:txBody>
                    <a:bodyPr/>
                    <a:lstStyle/>
                    <a:p>
                      <a:pPr algn="r"/>
                      <a:r>
                        <a:rPr lang="en-US" dirty="0" smtClean="0"/>
                        <a:t>2007</a:t>
                      </a:r>
                      <a:endParaRPr lang="en-US" dirty="0"/>
                    </a:p>
                  </a:txBody>
                  <a:tcPr/>
                </a:tc>
                <a:tc>
                  <a:txBody>
                    <a:bodyPr/>
                    <a:lstStyle/>
                    <a:p>
                      <a:pPr algn="r"/>
                      <a:r>
                        <a:rPr lang="en-US" dirty="0" smtClean="0"/>
                        <a:t>2008</a:t>
                      </a:r>
                      <a:endParaRPr lang="en-US" dirty="0"/>
                    </a:p>
                  </a:txBody>
                  <a:tcPr/>
                </a:tc>
                <a:tc>
                  <a:txBody>
                    <a:bodyPr/>
                    <a:lstStyle/>
                    <a:p>
                      <a:pPr algn="r"/>
                      <a:r>
                        <a:rPr lang="en-US" dirty="0" smtClean="0"/>
                        <a:t>2009</a:t>
                      </a:r>
                      <a:endParaRPr lang="en-US" dirty="0"/>
                    </a:p>
                  </a:txBody>
                  <a:tcPr/>
                </a:tc>
                <a:tc>
                  <a:txBody>
                    <a:bodyPr/>
                    <a:lstStyle/>
                    <a:p>
                      <a:pPr algn="r"/>
                      <a:r>
                        <a:rPr lang="en-US" sz="1800" b="0" i="0" u="none" strike="noStrike" dirty="0" smtClean="0">
                          <a:latin typeface="Verdana"/>
                        </a:rPr>
                        <a:t>TTM</a:t>
                      </a:r>
                      <a:endParaRPr lang="en-US" dirty="0"/>
                    </a:p>
                  </a:txBody>
                  <a:tcPr/>
                </a:tc>
              </a:tr>
              <a:tr h="370840">
                <a:tc>
                  <a:txBody>
                    <a:bodyPr/>
                    <a:lstStyle/>
                    <a:p>
                      <a:pPr algn="l" fontAlgn="b"/>
                      <a:r>
                        <a:rPr lang="en-US" sz="1200" b="0" i="0" u="none" strike="noStrike" dirty="0">
                          <a:latin typeface="Verdana"/>
                        </a:rPr>
                        <a:t>Net Income</a:t>
                      </a:r>
                    </a:p>
                  </a:txBody>
                  <a:tcPr marL="12700" marR="12700" marT="12700" marB="0" anchor="b"/>
                </a:tc>
                <a:tc>
                  <a:txBody>
                    <a:bodyPr/>
                    <a:lstStyle/>
                    <a:p>
                      <a:pPr algn="r" fontAlgn="b"/>
                      <a:r>
                        <a:rPr lang="en-US" sz="1200" b="0" i="0" u="none" strike="noStrike">
                          <a:latin typeface="Verdana"/>
                        </a:rPr>
                        <a:t>306.7</a:t>
                      </a:r>
                    </a:p>
                  </a:txBody>
                  <a:tcPr marL="12700" marR="12700" marT="12700" marB="0" anchor="b"/>
                </a:tc>
                <a:tc>
                  <a:txBody>
                    <a:bodyPr/>
                    <a:lstStyle/>
                    <a:p>
                      <a:pPr algn="r" fontAlgn="b"/>
                      <a:r>
                        <a:rPr lang="en-US" sz="1200" b="0" i="0" u="none" strike="noStrike">
                          <a:latin typeface="Verdana"/>
                        </a:rPr>
                        <a:t>435.6</a:t>
                      </a:r>
                    </a:p>
                  </a:txBody>
                  <a:tcPr marL="12700" marR="12700" marT="12700" marB="0" anchor="b"/>
                </a:tc>
                <a:tc>
                  <a:txBody>
                    <a:bodyPr/>
                    <a:lstStyle/>
                    <a:p>
                      <a:pPr algn="r" fontAlgn="b"/>
                      <a:r>
                        <a:rPr lang="en-US" sz="1200" b="0" i="0" u="none" strike="noStrike">
                          <a:latin typeface="Verdana"/>
                        </a:rPr>
                        <a:t>390.7</a:t>
                      </a:r>
                    </a:p>
                  </a:txBody>
                  <a:tcPr marL="12700" marR="12700" marT="12700" marB="0" anchor="b"/>
                </a:tc>
                <a:tc>
                  <a:txBody>
                    <a:bodyPr/>
                    <a:lstStyle/>
                    <a:p>
                      <a:pPr algn="r" fontAlgn="b"/>
                      <a:r>
                        <a:rPr lang="en-US" sz="1200" b="0" i="0" u="none" strike="noStrike">
                          <a:latin typeface="Verdana"/>
                        </a:rPr>
                        <a:t>-169.2</a:t>
                      </a:r>
                    </a:p>
                  </a:txBody>
                  <a:tcPr marL="12700" marR="12700" marT="12700" marB="0" anchor="b"/>
                </a:tc>
                <a:tc>
                  <a:txBody>
                    <a:bodyPr/>
                    <a:lstStyle/>
                    <a:p>
                      <a:pPr algn="r" fontAlgn="b"/>
                      <a:r>
                        <a:rPr lang="en-US" sz="1200" b="0" i="0" u="none" strike="noStrike" dirty="0" smtClean="0">
                          <a:latin typeface="Verdana"/>
                        </a:rPr>
                        <a:t>216.8</a:t>
                      </a:r>
                      <a:endParaRPr lang="en-US" sz="1200" b="0" i="0" u="none" strike="noStrike" dirty="0">
                        <a:latin typeface="Verdana"/>
                      </a:endParaRPr>
                    </a:p>
                  </a:txBody>
                  <a:tcPr marL="12700" marR="12700" marT="12700" marB="0" anchor="b"/>
                </a:tc>
              </a:tr>
              <a:tr h="370840">
                <a:tc>
                  <a:txBody>
                    <a:bodyPr/>
                    <a:lstStyle/>
                    <a:p>
                      <a:pPr algn="l" fontAlgn="b"/>
                      <a:r>
                        <a:rPr lang="en-US" sz="1200" b="0" i="0" u="none" strike="noStrike" dirty="0">
                          <a:latin typeface="Verdana"/>
                        </a:rPr>
                        <a:t>Diluted EPS$</a:t>
                      </a:r>
                    </a:p>
                  </a:txBody>
                  <a:tcPr marL="12700" marR="12700" marT="12700" marB="0" anchor="b"/>
                </a:tc>
                <a:tc>
                  <a:txBody>
                    <a:bodyPr/>
                    <a:lstStyle/>
                    <a:p>
                      <a:pPr algn="r" fontAlgn="b"/>
                      <a:r>
                        <a:rPr lang="en-US" sz="1200" b="0" i="0" u="none" strike="noStrike">
                          <a:latin typeface="Verdana"/>
                        </a:rPr>
                        <a:t>0.2</a:t>
                      </a:r>
                    </a:p>
                  </a:txBody>
                  <a:tcPr marL="12700" marR="12700" marT="12700" marB="0" anchor="b"/>
                </a:tc>
                <a:tc>
                  <a:txBody>
                    <a:bodyPr/>
                    <a:lstStyle/>
                    <a:p>
                      <a:pPr algn="r" fontAlgn="b"/>
                      <a:r>
                        <a:rPr lang="en-US" sz="1200" b="0" i="0" u="none" strike="noStrike">
                          <a:latin typeface="Verdana"/>
                        </a:rPr>
                        <a:t>0.28</a:t>
                      </a:r>
                    </a:p>
                  </a:txBody>
                  <a:tcPr marL="12700" marR="12700" marT="12700" marB="0" anchor="b"/>
                </a:tc>
                <a:tc>
                  <a:txBody>
                    <a:bodyPr/>
                    <a:lstStyle/>
                    <a:p>
                      <a:pPr algn="r" fontAlgn="b"/>
                      <a:r>
                        <a:rPr lang="en-US" sz="1200" b="0" i="0" u="none" strike="noStrike">
                          <a:latin typeface="Verdana"/>
                        </a:rPr>
                        <a:t>0.26</a:t>
                      </a:r>
                    </a:p>
                  </a:txBody>
                  <a:tcPr marL="12700" marR="12700" marT="12700" marB="0" anchor="b"/>
                </a:tc>
                <a:tc>
                  <a:txBody>
                    <a:bodyPr/>
                    <a:lstStyle/>
                    <a:p>
                      <a:pPr algn="r" fontAlgn="b"/>
                      <a:r>
                        <a:rPr lang="en-US" sz="1200" b="0" i="0" u="none" strike="noStrike">
                          <a:latin typeface="Verdana"/>
                        </a:rPr>
                        <a:t>-0.11</a:t>
                      </a:r>
                    </a:p>
                  </a:txBody>
                  <a:tcPr marL="12700" marR="12700" marT="12700" marB="0" anchor="b"/>
                </a:tc>
                <a:tc>
                  <a:txBody>
                    <a:bodyPr/>
                    <a:lstStyle/>
                    <a:p>
                      <a:pPr algn="r" fontAlgn="b"/>
                      <a:r>
                        <a:rPr lang="en-US" sz="1200" b="0" i="0" u="none" strike="noStrike">
                          <a:latin typeface="Verdana"/>
                        </a:rPr>
                        <a:t>0.15</a:t>
                      </a:r>
                    </a:p>
                  </a:txBody>
                  <a:tcPr marL="12700" marR="12700" marT="12700" marB="0" anchor="b"/>
                </a:tc>
              </a:tr>
              <a:tr h="370840">
                <a:tc>
                  <a:txBody>
                    <a:bodyPr/>
                    <a:lstStyle/>
                    <a:p>
                      <a:pPr algn="l" fontAlgn="b"/>
                      <a:r>
                        <a:rPr lang="en-US" sz="1200" b="0" i="0" u="none" strike="noStrike" dirty="0">
                          <a:latin typeface="Verdana"/>
                        </a:rPr>
                        <a:t>Shares</a:t>
                      </a:r>
                    </a:p>
                  </a:txBody>
                  <a:tcPr marL="12700" marR="12700" marT="12700" marB="0" anchor="b"/>
                </a:tc>
                <a:tc>
                  <a:txBody>
                    <a:bodyPr/>
                    <a:lstStyle/>
                    <a:p>
                      <a:pPr algn="r" fontAlgn="b"/>
                      <a:r>
                        <a:rPr lang="en-US" sz="1200" b="0" i="0" u="none" strike="noStrike" dirty="0">
                          <a:latin typeface="Verdana"/>
                        </a:rPr>
                        <a:t>1543</a:t>
                      </a:r>
                    </a:p>
                  </a:txBody>
                  <a:tcPr marL="12700" marR="12700" marT="12700" marB="0" anchor="b"/>
                </a:tc>
                <a:tc>
                  <a:txBody>
                    <a:bodyPr/>
                    <a:lstStyle/>
                    <a:p>
                      <a:pPr algn="r" fontAlgn="b"/>
                      <a:r>
                        <a:rPr lang="en-US" sz="1200" b="0" i="0" u="none" strike="noStrike">
                          <a:latin typeface="Verdana"/>
                        </a:rPr>
                        <a:t>1557</a:t>
                      </a:r>
                    </a:p>
                  </a:txBody>
                  <a:tcPr marL="12700" marR="12700" marT="12700" marB="0" anchor="b"/>
                </a:tc>
                <a:tc>
                  <a:txBody>
                    <a:bodyPr/>
                    <a:lstStyle/>
                    <a:p>
                      <a:pPr algn="r" fontAlgn="b"/>
                      <a:r>
                        <a:rPr lang="en-US" sz="1200" b="0" i="0" u="none" strike="noStrike" dirty="0">
                          <a:latin typeface="Verdana"/>
                        </a:rPr>
                        <a:t>1524</a:t>
                      </a:r>
                    </a:p>
                  </a:txBody>
                  <a:tcPr marL="12700" marR="12700" marT="12700" marB="0" anchor="b"/>
                </a:tc>
                <a:tc>
                  <a:txBody>
                    <a:bodyPr/>
                    <a:lstStyle/>
                    <a:p>
                      <a:pPr algn="r" fontAlgn="b"/>
                      <a:r>
                        <a:rPr lang="en-US" sz="1200" b="0" i="0" u="none" strike="noStrike" dirty="0">
                          <a:latin typeface="Verdana"/>
                        </a:rPr>
                        <a:t>1478</a:t>
                      </a:r>
                    </a:p>
                  </a:txBody>
                  <a:tcPr marL="12700" marR="12700" marT="12700" marB="0" anchor="b"/>
                </a:tc>
                <a:tc>
                  <a:txBody>
                    <a:bodyPr/>
                    <a:lstStyle/>
                    <a:p>
                      <a:pPr algn="r" fontAlgn="b"/>
                      <a:r>
                        <a:rPr lang="en-US" sz="1200" b="0" i="0" u="none" strike="noStrike" dirty="0">
                          <a:latin typeface="Verdana"/>
                        </a:rPr>
                        <a:t>1480</a:t>
                      </a:r>
                    </a:p>
                  </a:txBody>
                  <a:tcPr marL="12700" marR="12700" marT="12700" marB="0" anchor="b"/>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Per Share</a:t>
            </a:r>
            <a:endParaRPr lang="en-US" dirty="0"/>
          </a:p>
        </p:txBody>
      </p:sp>
      <p:graphicFrame>
        <p:nvGraphicFramePr>
          <p:cNvPr id="7" name="Content Placeholder 6"/>
          <p:cNvGraphicFramePr>
            <a:graphicFrameLocks noGrp="1"/>
          </p:cNvGraphicFramePr>
          <p:nvPr>
            <p:ph idx="1"/>
          </p:nvPr>
        </p:nvGraphicFramePr>
        <p:xfrm>
          <a:off x="457200" y="4742844"/>
          <a:ext cx="8496290" cy="1259840"/>
        </p:xfrm>
        <a:graphic>
          <a:graphicData uri="http://schemas.openxmlformats.org/drawingml/2006/table">
            <a:tbl>
              <a:tblPr firstRow="1" bandRow="1">
                <a:tableStyleId>{5C22544A-7EE6-4342-B048-85BDC9FD1C3A}</a:tableStyleId>
              </a:tblPr>
              <a:tblGrid>
                <a:gridCol w="1912610"/>
                <a:gridCol w="1645920"/>
                <a:gridCol w="1645920"/>
                <a:gridCol w="1645920"/>
                <a:gridCol w="1645920"/>
              </a:tblGrid>
              <a:tr h="370840">
                <a:tc>
                  <a:txBody>
                    <a:bodyPr/>
                    <a:lstStyle/>
                    <a:p>
                      <a:pPr algn="l" fontAlgn="b"/>
                      <a:endParaRPr lang="en-US" sz="1400" b="0" i="0" u="none" strike="noStrike" dirty="0">
                        <a:latin typeface="Verdana"/>
                      </a:endParaRPr>
                    </a:p>
                  </a:txBody>
                  <a:tcPr marL="12700" marR="12700" marT="12700" marB="0" anchor="b"/>
                </a:tc>
                <a:tc>
                  <a:txBody>
                    <a:bodyPr/>
                    <a:lstStyle/>
                    <a:p>
                      <a:pPr algn="r" fontAlgn="b"/>
                      <a:r>
                        <a:rPr lang="en-US" sz="1400" b="0" i="0" u="none" strike="noStrike" dirty="0">
                          <a:latin typeface="Verdana"/>
                        </a:rPr>
                        <a:t>2009</a:t>
                      </a:r>
                    </a:p>
                  </a:txBody>
                  <a:tcPr marL="12700" marR="12700" marT="12700" marB="0" anchor="b"/>
                </a:tc>
                <a:tc>
                  <a:txBody>
                    <a:bodyPr/>
                    <a:lstStyle/>
                    <a:p>
                      <a:pPr algn="r" fontAlgn="b"/>
                      <a:r>
                        <a:rPr lang="en-US" sz="1400" b="0" i="0" u="none" strike="noStrike" dirty="0">
                          <a:latin typeface="Verdana"/>
                        </a:rPr>
                        <a:t>2008</a:t>
                      </a:r>
                    </a:p>
                  </a:txBody>
                  <a:tcPr marL="12700" marR="12700" marT="12700" marB="0" anchor="b"/>
                </a:tc>
                <a:tc>
                  <a:txBody>
                    <a:bodyPr/>
                    <a:lstStyle/>
                    <a:p>
                      <a:pPr algn="r" fontAlgn="b"/>
                      <a:r>
                        <a:rPr lang="en-US" sz="1400" b="0" i="0" u="none" strike="noStrike" dirty="0">
                          <a:latin typeface="Verdana"/>
                        </a:rPr>
                        <a:t>2007</a:t>
                      </a:r>
                    </a:p>
                  </a:txBody>
                  <a:tcPr marL="12700" marR="12700" marT="12700" marB="0" anchor="b"/>
                </a:tc>
                <a:tc>
                  <a:txBody>
                    <a:bodyPr/>
                    <a:lstStyle/>
                    <a:p>
                      <a:pPr algn="r" fontAlgn="b"/>
                      <a:r>
                        <a:rPr lang="en-US" sz="1400" b="0" i="0" u="none" strike="noStrike" dirty="0">
                          <a:latin typeface="Verdana"/>
                        </a:rPr>
                        <a:t>2006</a:t>
                      </a:r>
                    </a:p>
                  </a:txBody>
                  <a:tcPr marL="12700" marR="12700" marT="12700" marB="0" anchor="b"/>
                </a:tc>
              </a:tr>
              <a:tr h="370840">
                <a:tc>
                  <a:txBody>
                    <a:bodyPr/>
                    <a:lstStyle/>
                    <a:p>
                      <a:pPr algn="l" fontAlgn="b"/>
                      <a:r>
                        <a:rPr lang="en-US" sz="1400" b="0" i="0" u="none" strike="noStrike" dirty="0">
                          <a:latin typeface="Verdana"/>
                        </a:rPr>
                        <a:t>Equity per share</a:t>
                      </a:r>
                    </a:p>
                  </a:txBody>
                  <a:tcPr marL="12700" marR="12700" marT="12700" marB="0" anchor="b"/>
                </a:tc>
                <a:tc>
                  <a:txBody>
                    <a:bodyPr/>
                    <a:lstStyle/>
                    <a:p>
                      <a:pPr algn="r" fontAlgn="b"/>
                      <a:r>
                        <a:rPr lang="en-US" sz="1400" b="0" i="0" u="none" strike="noStrike">
                          <a:latin typeface="Verdana"/>
                        </a:rPr>
                        <a:t>1.640248175</a:t>
                      </a:r>
                    </a:p>
                  </a:txBody>
                  <a:tcPr marL="12700" marR="12700" marT="12700" marB="0" anchor="b"/>
                </a:tc>
                <a:tc>
                  <a:txBody>
                    <a:bodyPr/>
                    <a:lstStyle/>
                    <a:p>
                      <a:pPr algn="r" fontAlgn="b"/>
                      <a:r>
                        <a:rPr lang="en-US" sz="1400" b="0" i="0" u="none" strike="noStrike">
                          <a:latin typeface="Verdana"/>
                        </a:rPr>
                        <a:t>1.654877078</a:t>
                      </a:r>
                    </a:p>
                  </a:txBody>
                  <a:tcPr marL="12700" marR="12700" marT="12700" marB="0" anchor="b"/>
                </a:tc>
                <a:tc>
                  <a:txBody>
                    <a:bodyPr/>
                    <a:lstStyle/>
                    <a:p>
                      <a:pPr algn="r" fontAlgn="b"/>
                      <a:r>
                        <a:rPr lang="en-US" sz="1400" b="0" i="0" u="none" strike="noStrike">
                          <a:latin typeface="Verdana"/>
                        </a:rPr>
                        <a:t>1.666535433</a:t>
                      </a:r>
                    </a:p>
                  </a:txBody>
                  <a:tcPr marL="12700" marR="12700" marT="12700" marB="0" anchor="b"/>
                </a:tc>
                <a:tc>
                  <a:txBody>
                    <a:bodyPr/>
                    <a:lstStyle/>
                    <a:p>
                      <a:pPr algn="r" fontAlgn="b"/>
                      <a:r>
                        <a:rPr lang="en-US" sz="1400" b="0" i="0" u="none" strike="noStrike" dirty="0">
                          <a:latin typeface="Verdana"/>
                        </a:rPr>
                        <a:t>1.27938343</a:t>
                      </a:r>
                    </a:p>
                  </a:txBody>
                  <a:tcPr marL="12700" marR="12700" marT="12700" marB="0" anchor="b"/>
                </a:tc>
              </a:tr>
              <a:tr h="370840">
                <a:tc>
                  <a:txBody>
                    <a:bodyPr/>
                    <a:lstStyle/>
                    <a:p>
                      <a:pPr algn="l"/>
                      <a:r>
                        <a:rPr lang="en-US" sz="1400" dirty="0" smtClean="0">
                          <a:latin typeface="Verdana"/>
                          <a:cs typeface="Verdana"/>
                        </a:rPr>
                        <a:t>Stock Price in March 1</a:t>
                      </a:r>
                      <a:endParaRPr lang="en-US" sz="1400" dirty="0">
                        <a:latin typeface="Verdana"/>
                        <a:cs typeface="Verdana"/>
                      </a:endParaRPr>
                    </a:p>
                  </a:txBody>
                  <a:tcPr/>
                </a:tc>
                <a:tc>
                  <a:txBody>
                    <a:bodyPr/>
                    <a:lstStyle/>
                    <a:p>
                      <a:pPr lvl="1" algn="r"/>
                      <a:r>
                        <a:rPr lang="en-US" sz="1400" dirty="0" smtClean="0"/>
                        <a:t>3</a:t>
                      </a:r>
                      <a:endParaRPr lang="en-US" sz="1400" dirty="0"/>
                    </a:p>
                  </a:txBody>
                  <a:tcPr/>
                </a:tc>
                <a:tc>
                  <a:txBody>
                    <a:bodyPr/>
                    <a:lstStyle/>
                    <a:p>
                      <a:pPr lvl="1" algn="r"/>
                      <a:r>
                        <a:rPr lang="en-US" sz="1400" dirty="0" smtClean="0"/>
                        <a:t>3.15</a:t>
                      </a:r>
                      <a:endParaRPr lang="en-US" sz="1400" dirty="0"/>
                    </a:p>
                  </a:txBody>
                  <a:tcPr/>
                </a:tc>
                <a:tc>
                  <a:txBody>
                    <a:bodyPr/>
                    <a:lstStyle/>
                    <a:p>
                      <a:pPr lvl="1" algn="r"/>
                      <a:r>
                        <a:rPr lang="en-US" sz="1400" dirty="0" smtClean="0"/>
                        <a:t>5.6</a:t>
                      </a:r>
                      <a:endParaRPr lang="en-US" sz="1400" dirty="0"/>
                    </a:p>
                  </a:txBody>
                  <a:tcPr/>
                </a:tc>
                <a:tc>
                  <a:txBody>
                    <a:bodyPr/>
                    <a:lstStyle/>
                    <a:p>
                      <a:pPr lvl="1" algn="r"/>
                      <a:r>
                        <a:rPr lang="en-US" sz="1400" dirty="0" smtClean="0"/>
                        <a:t>3.9</a:t>
                      </a:r>
                      <a:endParaRPr lang="en-US" sz="1400" dirty="0"/>
                    </a:p>
                  </a:txBody>
                  <a:tcPr/>
                </a:tc>
              </a:tr>
            </a:tbl>
          </a:graphicData>
        </a:graphic>
      </p:graphicFrame>
      <p:graphicFrame>
        <p:nvGraphicFramePr>
          <p:cNvPr id="8" name="Table 7"/>
          <p:cNvGraphicFramePr>
            <a:graphicFrameLocks noGrp="1"/>
          </p:cNvGraphicFramePr>
          <p:nvPr/>
        </p:nvGraphicFramePr>
        <p:xfrm>
          <a:off x="457200" y="2585615"/>
          <a:ext cx="8338810" cy="1181100"/>
        </p:xfrm>
        <a:graphic>
          <a:graphicData uri="http://schemas.openxmlformats.org/drawingml/2006/table">
            <a:tbl>
              <a:tblPr firstRow="1" bandRow="1">
                <a:tableStyleId>{5C22544A-7EE6-4342-B048-85BDC9FD1C3A}</a:tableStyleId>
              </a:tblPr>
              <a:tblGrid>
                <a:gridCol w="1755130"/>
                <a:gridCol w="1645920"/>
                <a:gridCol w="1645920"/>
                <a:gridCol w="1645920"/>
                <a:gridCol w="1645920"/>
              </a:tblGrid>
              <a:tr h="370840">
                <a:tc>
                  <a:txBody>
                    <a:bodyPr/>
                    <a:lstStyle/>
                    <a:p>
                      <a:endParaRPr lang="en-US" sz="1400" dirty="0"/>
                    </a:p>
                  </a:txBody>
                  <a:tcPr/>
                </a:tc>
                <a:tc>
                  <a:txBody>
                    <a:bodyPr/>
                    <a:lstStyle/>
                    <a:p>
                      <a:pPr algn="r" fontAlgn="b"/>
                      <a:r>
                        <a:rPr lang="en-US" sz="1400" b="0" i="0" u="none" strike="noStrike" dirty="0">
                          <a:latin typeface="Verdana"/>
                        </a:rPr>
                        <a:t>2009</a:t>
                      </a:r>
                    </a:p>
                  </a:txBody>
                  <a:tcPr marL="12700" marR="12700" marT="12700" marB="0" anchor="b"/>
                </a:tc>
                <a:tc>
                  <a:txBody>
                    <a:bodyPr/>
                    <a:lstStyle/>
                    <a:p>
                      <a:pPr algn="r" fontAlgn="b"/>
                      <a:r>
                        <a:rPr lang="en-US" sz="1400" b="0" i="0" u="none" strike="noStrike" dirty="0">
                          <a:latin typeface="Verdana"/>
                        </a:rPr>
                        <a:t>2008</a:t>
                      </a:r>
                    </a:p>
                  </a:txBody>
                  <a:tcPr marL="12700" marR="12700" marT="12700" marB="0" anchor="b"/>
                </a:tc>
                <a:tc>
                  <a:txBody>
                    <a:bodyPr/>
                    <a:lstStyle/>
                    <a:p>
                      <a:pPr algn="r" fontAlgn="b"/>
                      <a:r>
                        <a:rPr lang="en-US" sz="1400" b="0" i="0" u="none" strike="noStrike" dirty="0">
                          <a:latin typeface="Verdana"/>
                        </a:rPr>
                        <a:t>2007</a:t>
                      </a:r>
                    </a:p>
                  </a:txBody>
                  <a:tcPr marL="12700" marR="12700" marT="12700" marB="0" anchor="b"/>
                </a:tc>
                <a:tc>
                  <a:txBody>
                    <a:bodyPr/>
                    <a:lstStyle/>
                    <a:p>
                      <a:pPr algn="r" fontAlgn="b"/>
                      <a:r>
                        <a:rPr lang="en-US" sz="1400" b="0" i="0" u="none" strike="noStrike" dirty="0">
                          <a:latin typeface="Verdana"/>
                        </a:rPr>
                        <a:t>2006</a:t>
                      </a:r>
                    </a:p>
                  </a:txBody>
                  <a:tcPr marL="12700" marR="12700" marT="12700" marB="0" anchor="b"/>
                </a:tc>
              </a:tr>
              <a:tr h="370840">
                <a:tc>
                  <a:txBody>
                    <a:bodyPr/>
                    <a:lstStyle/>
                    <a:p>
                      <a:pPr algn="l" fontAlgn="b"/>
                      <a:r>
                        <a:rPr lang="en-US" sz="1400" b="0" i="0" u="none" strike="noStrike" dirty="0">
                          <a:latin typeface="Verdana"/>
                        </a:rPr>
                        <a:t>Equity per share</a:t>
                      </a:r>
                    </a:p>
                  </a:txBody>
                  <a:tcPr marL="12700" marR="12700" marT="12700" marB="0" anchor="b"/>
                </a:tc>
                <a:tc>
                  <a:txBody>
                    <a:bodyPr/>
                    <a:lstStyle/>
                    <a:p>
                      <a:pPr algn="r" fontAlgn="b"/>
                      <a:r>
                        <a:rPr lang="en-US" sz="1400" b="0" i="0" u="none" strike="noStrike">
                          <a:latin typeface="Verdana"/>
                        </a:rPr>
                        <a:t>10.92666373</a:t>
                      </a:r>
                    </a:p>
                  </a:txBody>
                  <a:tcPr marL="12700" marR="12700" marT="12700" marB="0" anchor="b"/>
                </a:tc>
                <a:tc>
                  <a:txBody>
                    <a:bodyPr/>
                    <a:lstStyle/>
                    <a:p>
                      <a:pPr algn="r" fontAlgn="b"/>
                      <a:r>
                        <a:rPr lang="en-US" sz="1400" b="0" i="0" u="none" strike="noStrike" dirty="0">
                          <a:latin typeface="Verdana"/>
                        </a:rPr>
                        <a:t>13.24694795</a:t>
                      </a:r>
                    </a:p>
                  </a:txBody>
                  <a:tcPr marL="12700" marR="12700" marT="12700" marB="0" anchor="b"/>
                </a:tc>
                <a:tc>
                  <a:txBody>
                    <a:bodyPr/>
                    <a:lstStyle/>
                    <a:p>
                      <a:pPr algn="r" fontAlgn="b"/>
                      <a:r>
                        <a:rPr lang="en-US" sz="1400" b="0" i="0" u="none" strike="noStrike" dirty="0">
                          <a:latin typeface="Verdana"/>
                        </a:rPr>
                        <a:t>10.96238001</a:t>
                      </a:r>
                    </a:p>
                  </a:txBody>
                  <a:tcPr marL="12700" marR="12700" marT="12700" marB="0" anchor="b"/>
                </a:tc>
                <a:tc>
                  <a:txBody>
                    <a:bodyPr/>
                    <a:lstStyle/>
                    <a:p>
                      <a:pPr algn="r" fontAlgn="b"/>
                      <a:r>
                        <a:rPr lang="en-US" sz="1400" b="0" i="0" u="none" strike="noStrike" dirty="0">
                          <a:latin typeface="Verdana"/>
                        </a:rPr>
                        <a:t>7.824940826</a:t>
                      </a:r>
                    </a:p>
                  </a:txBody>
                  <a:tcPr marL="12700" marR="12700" marT="12700" marB="0" anchor="b"/>
                </a:tc>
              </a:tr>
              <a:tr h="370840">
                <a:tc>
                  <a:txBody>
                    <a:bodyPr/>
                    <a:lstStyle/>
                    <a:p>
                      <a:pPr algn="l" fontAlgn="b"/>
                      <a:r>
                        <a:rPr lang="en-US" sz="1400" b="0" i="0" u="none" strike="noStrike" dirty="0" smtClean="0">
                          <a:latin typeface="Verdana"/>
                        </a:rPr>
                        <a:t>StockPrice in March</a:t>
                      </a:r>
                      <a:r>
                        <a:rPr lang="en-US" sz="1400" b="0" i="0" u="none" strike="noStrike" baseline="0" dirty="0" smtClean="0">
                          <a:latin typeface="Verdana"/>
                        </a:rPr>
                        <a:t> 1</a:t>
                      </a:r>
                      <a:endParaRPr lang="en-US" sz="1400" b="0" i="0" u="none" strike="noStrike" dirty="0">
                        <a:latin typeface="Verdana"/>
                      </a:endParaRPr>
                    </a:p>
                  </a:txBody>
                  <a:tcPr marL="12700" marR="12700" marT="12700" marB="0" anchor="b"/>
                </a:tc>
                <a:tc>
                  <a:txBody>
                    <a:bodyPr/>
                    <a:lstStyle/>
                    <a:p>
                      <a:pPr algn="r" fontAlgn="b"/>
                      <a:r>
                        <a:rPr lang="en-US" sz="1400" b="0" i="0" u="none" strike="noStrike" dirty="0" smtClean="0">
                          <a:latin typeface="Verdana"/>
                        </a:rPr>
                        <a:t>22</a:t>
                      </a:r>
                      <a:endParaRPr lang="en-US" sz="1400" b="0" i="0" u="none" strike="noStrike" dirty="0">
                        <a:latin typeface="Verdana"/>
                      </a:endParaRPr>
                    </a:p>
                  </a:txBody>
                  <a:tcPr marL="12700" marR="12700" marT="12700" marB="0" anchor="b"/>
                </a:tc>
                <a:tc>
                  <a:txBody>
                    <a:bodyPr/>
                    <a:lstStyle/>
                    <a:p>
                      <a:pPr algn="r" fontAlgn="b"/>
                      <a:r>
                        <a:rPr lang="en-US" sz="1400" b="0" i="0" u="none" strike="noStrike" dirty="0" smtClean="0">
                          <a:latin typeface="Verdana"/>
                        </a:rPr>
                        <a:t>29</a:t>
                      </a:r>
                      <a:endParaRPr lang="en-US" sz="1400" b="0" i="0" u="none" strike="noStrike" dirty="0">
                        <a:latin typeface="Verdana"/>
                      </a:endParaRPr>
                    </a:p>
                  </a:txBody>
                  <a:tcPr marL="12700" marR="12700" marT="12700" marB="0" anchor="b"/>
                </a:tc>
                <a:tc>
                  <a:txBody>
                    <a:bodyPr/>
                    <a:lstStyle/>
                    <a:p>
                      <a:pPr algn="r" fontAlgn="b"/>
                      <a:r>
                        <a:rPr lang="en-US" sz="1400" b="0" i="0" u="none" strike="noStrike" dirty="0" smtClean="0">
                          <a:latin typeface="Verdana"/>
                        </a:rPr>
                        <a:t>43</a:t>
                      </a:r>
                      <a:endParaRPr lang="en-US" sz="1400" b="0" i="0" u="none" strike="noStrike" dirty="0">
                        <a:latin typeface="Verdana"/>
                      </a:endParaRPr>
                    </a:p>
                  </a:txBody>
                  <a:tcPr marL="12700" marR="12700" marT="12700" marB="0" anchor="b"/>
                </a:tc>
                <a:tc>
                  <a:txBody>
                    <a:bodyPr/>
                    <a:lstStyle/>
                    <a:p>
                      <a:pPr algn="r" fontAlgn="b"/>
                      <a:r>
                        <a:rPr lang="en-US" sz="1400" b="0" i="0" u="none" strike="noStrike" dirty="0" smtClean="0">
                          <a:latin typeface="Verdana"/>
                        </a:rPr>
                        <a:t>27</a:t>
                      </a:r>
                      <a:endParaRPr lang="en-US" sz="1400" b="0" i="0" u="none" strike="noStrike" dirty="0">
                        <a:latin typeface="Verdana"/>
                      </a:endParaRPr>
                    </a:p>
                  </a:txBody>
                  <a:tcPr marL="12700" marR="12700" marT="12700" marB="0" anchor="b"/>
                </a:tc>
              </a:tr>
            </a:tbl>
          </a:graphicData>
        </a:graphic>
      </p:graphicFrame>
      <p:sp>
        <p:nvSpPr>
          <p:cNvPr id="9" name="TextBox 8"/>
          <p:cNvSpPr txBox="1"/>
          <p:nvPr/>
        </p:nvSpPr>
        <p:spPr>
          <a:xfrm>
            <a:off x="457200" y="1912437"/>
            <a:ext cx="5005102" cy="523220"/>
          </a:xfrm>
          <a:prstGeom prst="rect">
            <a:avLst/>
          </a:prstGeom>
          <a:noFill/>
        </p:spPr>
        <p:txBody>
          <a:bodyPr wrap="square" rtlCol="0">
            <a:spAutoFit/>
          </a:bodyPr>
          <a:lstStyle/>
          <a:p>
            <a:r>
              <a:rPr lang="en-US" sz="2800" dirty="0" smtClean="0"/>
              <a:t>In NASDAQ (ADR)  (USD)</a:t>
            </a:r>
            <a:endParaRPr lang="en-US" sz="2800" dirty="0"/>
          </a:p>
        </p:txBody>
      </p:sp>
      <p:sp>
        <p:nvSpPr>
          <p:cNvPr id="10" name="TextBox 9"/>
          <p:cNvSpPr txBox="1"/>
          <p:nvPr/>
        </p:nvSpPr>
        <p:spPr>
          <a:xfrm>
            <a:off x="457200" y="4141162"/>
            <a:ext cx="3724497" cy="861774"/>
          </a:xfrm>
          <a:prstGeom prst="rect">
            <a:avLst/>
          </a:prstGeom>
          <a:noFill/>
        </p:spPr>
        <p:txBody>
          <a:bodyPr wrap="none" rtlCol="0">
            <a:spAutoFit/>
          </a:bodyPr>
          <a:lstStyle/>
          <a:p>
            <a:r>
              <a:rPr lang="en-US" sz="3200" dirty="0" smtClean="0"/>
              <a:t>In LSE (British Pound)</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year Stock Price</a:t>
            </a:r>
            <a:endParaRPr lang="en-US" dirty="0"/>
          </a:p>
        </p:txBody>
      </p:sp>
      <p:pic>
        <p:nvPicPr>
          <p:cNvPr id="6" name="Content Placeholder 5" descr="charting1.png"/>
          <p:cNvPicPr>
            <a:picLocks noGrp="1" noChangeAspect="1"/>
          </p:cNvPicPr>
          <p:nvPr>
            <p:ph idx="1"/>
          </p:nvPr>
        </p:nvPicPr>
        <p:blipFill>
          <a:blip r:embed="rId3"/>
          <a:srcRect t="-11871" b="-11871"/>
          <a:stretch>
            <a:fillRect/>
          </a:stretch>
        </p:blipFill>
        <p:spPr>
          <a:xfrm>
            <a:off x="258293" y="1438836"/>
            <a:ext cx="8686800" cy="5201146"/>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5 year Stock Price</a:t>
            </a:r>
            <a:endParaRPr lang="en-US" dirty="0"/>
          </a:p>
        </p:txBody>
      </p:sp>
      <p:pic>
        <p:nvPicPr>
          <p:cNvPr id="6" name="Content Placeholder 5" descr="charting5.png"/>
          <p:cNvPicPr>
            <a:picLocks noGrp="1" noChangeAspect="1"/>
          </p:cNvPicPr>
          <p:nvPr>
            <p:ph idx="1"/>
          </p:nvPr>
        </p:nvPicPr>
        <p:blipFill>
          <a:blip r:embed="rId3"/>
          <a:srcRect t="-11871" b="-11871"/>
          <a:stretch>
            <a:fillRect/>
          </a:stretch>
        </p:blipFill>
        <p:spPr>
          <a:xfrm>
            <a:off x="83069" y="1143000"/>
            <a:ext cx="9060931" cy="5527581"/>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year Stock Price </a:t>
            </a:r>
            <a:r>
              <a:rPr lang="en-US" dirty="0" err="1" smtClean="0"/>
              <a:t>Ryanair</a:t>
            </a:r>
            <a:r>
              <a:rPr lang="en-US" dirty="0" smtClean="0"/>
              <a:t>vs. NASDAQ</a:t>
            </a:r>
            <a:endParaRPr lang="en-US" dirty="0"/>
          </a:p>
        </p:txBody>
      </p:sp>
      <p:pic>
        <p:nvPicPr>
          <p:cNvPr id="4" name="Content Placeholder 3" descr="1year Ryanair.vs.NASDAQ.gif"/>
          <p:cNvPicPr>
            <a:picLocks noGrp="1" noChangeAspect="1"/>
          </p:cNvPicPr>
          <p:nvPr>
            <p:ph idx="1"/>
          </p:nvPr>
        </p:nvPicPr>
        <p:blipFill>
          <a:blip r:embed="rId2"/>
          <a:srcRect l="-60224" r="-60224"/>
          <a:stretch>
            <a:fillRect/>
          </a:stretch>
        </p:blipFill>
        <p:spPr>
          <a:xfrm>
            <a:off x="-4170260" y="1452066"/>
            <a:ext cx="17402212" cy="5419163"/>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92194"/>
          </a:xfrm>
        </p:spPr>
        <p:txBody>
          <a:bodyPr>
            <a:normAutofit fontScale="90000"/>
          </a:bodyPr>
          <a:lstStyle/>
          <a:p>
            <a:r>
              <a:rPr lang="en-US" dirty="0" smtClean="0"/>
              <a:t>5 year Stock Price </a:t>
            </a:r>
            <a:r>
              <a:rPr lang="en-US" dirty="0" err="1" smtClean="0"/>
              <a:t>Ryanair</a:t>
            </a:r>
            <a:r>
              <a:rPr lang="en-US" dirty="0" smtClean="0"/>
              <a:t> vs. NASDAQ</a:t>
            </a:r>
            <a:endParaRPr lang="en-US" dirty="0"/>
          </a:p>
        </p:txBody>
      </p:sp>
      <p:pic>
        <p:nvPicPr>
          <p:cNvPr id="4" name="Content Placeholder 3" descr="5year Ryanair .vs. NASDAQ.gif"/>
          <p:cNvPicPr>
            <a:picLocks noGrp="1" noChangeAspect="1"/>
          </p:cNvPicPr>
          <p:nvPr>
            <p:ph idx="1"/>
          </p:nvPr>
        </p:nvPicPr>
        <p:blipFill>
          <a:blip r:embed="rId2"/>
          <a:srcRect l="-60224" r="-60224"/>
          <a:stretch>
            <a:fillRect/>
          </a:stretch>
        </p:blipFill>
        <p:spPr>
          <a:xfrm>
            <a:off x="-4358391" y="1383626"/>
            <a:ext cx="17417890" cy="5474374"/>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smtClean="0"/>
              <a:t>The airline has been characterized by rapid expansion</a:t>
            </a:r>
            <a:endParaRPr lang="en-US" sz="3500" dirty="0"/>
          </a:p>
        </p:txBody>
      </p:sp>
      <p:sp>
        <p:nvSpPr>
          <p:cNvPr id="3" name="Content Placeholder 2"/>
          <p:cNvSpPr>
            <a:spLocks noGrp="1"/>
          </p:cNvSpPr>
          <p:nvPr>
            <p:ph idx="1"/>
          </p:nvPr>
        </p:nvSpPr>
        <p:spPr>
          <a:xfrm>
            <a:off x="685800" y="1927737"/>
            <a:ext cx="7770813" cy="4930263"/>
          </a:xfrm>
        </p:spPr>
        <p:txBody>
          <a:bodyPr>
            <a:normAutofit fontScale="92500" lnSpcReduction="10000"/>
          </a:bodyPr>
          <a:lstStyle/>
          <a:p>
            <a:r>
              <a:rPr lang="en-US" dirty="0" smtClean="0"/>
              <a:t>As of August 31, 2007, </a:t>
            </a:r>
          </a:p>
          <a:p>
            <a:pPr lvl="1"/>
            <a:r>
              <a:rPr lang="en-US" dirty="0" smtClean="0"/>
              <a:t>Serving 125 locations throughout Europe and Morocco</a:t>
            </a:r>
          </a:p>
          <a:p>
            <a:pPr lvl="1"/>
            <a:r>
              <a:rPr lang="en-US" dirty="0" smtClean="0"/>
              <a:t>A fleet of 137 aircraft</a:t>
            </a:r>
          </a:p>
          <a:p>
            <a:pPr lvl="1"/>
            <a:r>
              <a:rPr lang="en-US" dirty="0" smtClean="0"/>
              <a:t>Flying approximately 440 routes.</a:t>
            </a:r>
          </a:p>
          <a:p>
            <a:r>
              <a:rPr lang="en-US" dirty="0" smtClean="0"/>
              <a:t>As of June 30, 2009, </a:t>
            </a:r>
          </a:p>
          <a:p>
            <a:pPr lvl="1"/>
            <a:r>
              <a:rPr lang="en-US" dirty="0" smtClean="0"/>
              <a:t>Serving 145 locations throughout Europe and Morocco</a:t>
            </a:r>
          </a:p>
          <a:p>
            <a:pPr lvl="1"/>
            <a:r>
              <a:rPr lang="en-US" dirty="0" smtClean="0"/>
              <a:t>A fleet of 196 aircraft</a:t>
            </a:r>
          </a:p>
          <a:p>
            <a:pPr lvl="1"/>
            <a:r>
              <a:rPr lang="en-US" dirty="0" smtClean="0"/>
              <a:t>Flying approximately 845 routes</a:t>
            </a:r>
          </a:p>
          <a:p>
            <a:r>
              <a:rPr lang="en-US" dirty="0" smtClean="0"/>
              <a:t>As of December 31, 2009</a:t>
            </a:r>
          </a:p>
          <a:p>
            <a:pPr lvl="1"/>
            <a:r>
              <a:rPr lang="en-US" dirty="0" smtClean="0"/>
              <a:t>Serving 150 locations</a:t>
            </a:r>
          </a:p>
          <a:p>
            <a:pPr lvl="1"/>
            <a:r>
              <a:rPr lang="en-US" dirty="0" smtClean="0"/>
              <a:t>a fleet of 218 aircraft</a:t>
            </a:r>
          </a:p>
          <a:p>
            <a:pPr lvl="1"/>
            <a:r>
              <a:rPr lang="en-US" dirty="0" smtClean="0"/>
              <a:t>Flying approximately 1000 routes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51562"/>
          </a:xfrm>
        </p:spPr>
        <p:txBody>
          <a:bodyPr>
            <a:normAutofit fontScale="90000"/>
          </a:bodyPr>
          <a:lstStyle/>
          <a:p>
            <a:pPr algn="l"/>
            <a:r>
              <a:rPr lang="en-US" dirty="0" smtClean="0"/>
              <a:t>Passenger Numbers</a:t>
            </a:r>
            <a:endParaRPr lang="en-US" dirty="0"/>
          </a:p>
        </p:txBody>
      </p:sp>
      <p:graphicFrame>
        <p:nvGraphicFramePr>
          <p:cNvPr id="5" name="Content Placeholder 4"/>
          <p:cNvGraphicFramePr>
            <a:graphicFrameLocks noGrp="1"/>
          </p:cNvGraphicFramePr>
          <p:nvPr>
            <p:ph idx="1"/>
          </p:nvPr>
        </p:nvGraphicFramePr>
        <p:xfrm>
          <a:off x="457200" y="751562"/>
          <a:ext cx="6489256" cy="5914204"/>
        </p:xfrm>
        <a:graphic>
          <a:graphicData uri="http://schemas.openxmlformats.org/drawingml/2006/table">
            <a:tbl>
              <a:tblPr firstRow="1" bandRow="1">
                <a:tableStyleId>{5C22544A-7EE6-4342-B048-85BDC9FD1C3A}</a:tableStyleId>
              </a:tblPr>
              <a:tblGrid>
                <a:gridCol w="657860"/>
                <a:gridCol w="1559630"/>
                <a:gridCol w="1559630"/>
                <a:gridCol w="1473130"/>
                <a:gridCol w="1239006"/>
              </a:tblGrid>
              <a:tr h="655344">
                <a:tc>
                  <a:txBody>
                    <a:bodyPr/>
                    <a:lstStyle/>
                    <a:p>
                      <a:pPr algn="l">
                        <a:spcAft>
                          <a:spcPts val="0"/>
                        </a:spcAft>
                      </a:pPr>
                      <a:endParaRPr lang="en-US" sz="1600" dirty="0">
                        <a:latin typeface="Verdana"/>
                        <a:ea typeface="Cambria"/>
                        <a:cs typeface="Times New Roman"/>
                      </a:endParaRPr>
                    </a:p>
                  </a:txBody>
                  <a:tcPr marL="68580" marR="68580" marT="0" marB="0" anchor="b"/>
                </a:tc>
                <a:tc>
                  <a:txBody>
                    <a:bodyPr/>
                    <a:lstStyle/>
                    <a:p>
                      <a:pPr algn="l">
                        <a:spcAft>
                          <a:spcPts val="0"/>
                        </a:spcAft>
                      </a:pPr>
                      <a:r>
                        <a:rPr lang="en-US" sz="1600" dirty="0">
                          <a:latin typeface="Verdana"/>
                          <a:ea typeface="Cambria"/>
                          <a:cs typeface="Times New Roman"/>
                        </a:rPr>
                        <a:t># of Overall Passengers Carried</a:t>
                      </a:r>
                      <a:endParaRPr lang="en-US" sz="1600" dirty="0">
                        <a:latin typeface="Times New Roman"/>
                        <a:ea typeface="Cambria"/>
                        <a:cs typeface="Times New Roman"/>
                      </a:endParaRPr>
                    </a:p>
                  </a:txBody>
                  <a:tcPr marL="68580" marR="68580" marT="0" marB="0" anchor="b"/>
                </a:tc>
                <a:tc gridSpan="2">
                  <a:txBody>
                    <a:bodyPr/>
                    <a:lstStyle/>
                    <a:p>
                      <a:pPr algn="l">
                        <a:spcAft>
                          <a:spcPts val="0"/>
                        </a:spcAft>
                      </a:pPr>
                      <a:r>
                        <a:rPr lang="en-US" sz="1600" dirty="0">
                          <a:latin typeface="Verdana"/>
                          <a:ea typeface="Cambria"/>
                          <a:cs typeface="Times New Roman"/>
                        </a:rPr>
                        <a:t># of passenger each year</a:t>
                      </a:r>
                      <a:endParaRPr lang="en-US" sz="1600" dirty="0">
                        <a:latin typeface="Times New Roman"/>
                        <a:ea typeface="Cambria"/>
                        <a:cs typeface="Times New Roman"/>
                      </a:endParaRPr>
                    </a:p>
                  </a:txBody>
                  <a:tcPr marL="68580" marR="68580" marT="0" marB="0" anchor="b"/>
                </a:tc>
                <a:tc hMerge="1">
                  <a:txBody>
                    <a:bodyPr/>
                    <a:lstStyle/>
                    <a:p>
                      <a:endParaRPr lang="en-US"/>
                    </a:p>
                  </a:txBody>
                  <a:tcPr/>
                </a:tc>
                <a:tc>
                  <a:txBody>
                    <a:bodyPr/>
                    <a:lstStyle/>
                    <a:p>
                      <a:pPr algn="l">
                        <a:spcAft>
                          <a:spcPts val="0"/>
                        </a:spcAft>
                      </a:pPr>
                      <a:r>
                        <a:rPr lang="en-US" sz="1600" dirty="0">
                          <a:latin typeface="Verdana"/>
                          <a:ea typeface="Cambria"/>
                          <a:cs typeface="Times New Roman"/>
                        </a:rPr>
                        <a:t># of </a:t>
                      </a:r>
                      <a:r>
                        <a:rPr lang="en-US" sz="1600" dirty="0" smtClean="0">
                          <a:latin typeface="Verdana"/>
                          <a:ea typeface="Cambria"/>
                          <a:cs typeface="Times New Roman"/>
                        </a:rPr>
                        <a:t>Employee</a:t>
                      </a:r>
                      <a:endParaRPr lang="en-US" sz="1600" dirty="0">
                        <a:latin typeface="Times New Roman"/>
                        <a:ea typeface="Cambria"/>
                        <a:cs typeface="Times New Roman"/>
                      </a:endParaRPr>
                    </a:p>
                  </a:txBody>
                  <a:tcPr marL="68580" marR="68580" marT="0" marB="0" anchor="b"/>
                </a:tc>
              </a:tr>
              <a:tr h="398668">
                <a:tc>
                  <a:txBody>
                    <a:bodyPr/>
                    <a:lstStyle/>
                    <a:p>
                      <a:pPr algn="r">
                        <a:spcAft>
                          <a:spcPts val="0"/>
                        </a:spcAft>
                      </a:pPr>
                      <a:r>
                        <a:rPr lang="en-US" sz="1600">
                          <a:latin typeface="Verdana"/>
                          <a:ea typeface="Cambria"/>
                          <a:cs typeface="Times New Roman"/>
                        </a:rPr>
                        <a:t>1997</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3,730,000</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780,000</a:t>
                      </a:r>
                      <a:endParaRPr lang="en-US" sz="1600">
                        <a:latin typeface="Times New Roman"/>
                        <a:ea typeface="Cambria"/>
                        <a:cs typeface="Times New Roman"/>
                      </a:endParaRPr>
                    </a:p>
                  </a:txBody>
                  <a:tcPr marL="68580" marR="68580" marT="0" marB="0" anchor="b"/>
                </a:tc>
                <a:tc>
                  <a:txBody>
                    <a:bodyPr/>
                    <a:lstStyle/>
                    <a:p>
                      <a:pPr algn="l">
                        <a:spcAft>
                          <a:spcPts val="0"/>
                        </a:spcAft>
                      </a:pPr>
                      <a:endParaRPr lang="en-US" sz="1600">
                        <a:latin typeface="Verdana"/>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659</a:t>
                      </a:r>
                      <a:endParaRPr lang="en-US" sz="1600">
                        <a:latin typeface="Times New Roman"/>
                        <a:ea typeface="Cambria"/>
                        <a:cs typeface="Times New Roman"/>
                      </a:endParaRPr>
                    </a:p>
                  </a:txBody>
                  <a:tcPr marL="68580" marR="68580" marT="0" marB="0" anchor="b"/>
                </a:tc>
              </a:tr>
              <a:tr h="398668">
                <a:tc>
                  <a:txBody>
                    <a:bodyPr/>
                    <a:lstStyle/>
                    <a:p>
                      <a:pPr algn="r">
                        <a:spcAft>
                          <a:spcPts val="0"/>
                        </a:spcAft>
                      </a:pPr>
                      <a:r>
                        <a:rPr lang="en-US" sz="1600">
                          <a:latin typeface="Verdana"/>
                          <a:ea typeface="Cambria"/>
                          <a:cs typeface="Times New Roman"/>
                        </a:rPr>
                        <a:t>1998</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4,269,000</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539,000</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-30.90%</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892</a:t>
                      </a:r>
                      <a:endParaRPr lang="en-US" sz="1600">
                        <a:latin typeface="Times New Roman"/>
                        <a:ea typeface="Cambria"/>
                        <a:cs typeface="Times New Roman"/>
                      </a:endParaRPr>
                    </a:p>
                  </a:txBody>
                  <a:tcPr marL="68580" marR="68580" marT="0" marB="0" anchor="b"/>
                </a:tc>
              </a:tr>
              <a:tr h="398668">
                <a:tc>
                  <a:txBody>
                    <a:bodyPr/>
                    <a:lstStyle/>
                    <a:p>
                      <a:pPr algn="r">
                        <a:spcAft>
                          <a:spcPts val="0"/>
                        </a:spcAft>
                      </a:pPr>
                      <a:r>
                        <a:rPr lang="en-US" sz="1600" dirty="0">
                          <a:latin typeface="Verdana"/>
                          <a:ea typeface="Cambria"/>
                          <a:cs typeface="Times New Roman"/>
                        </a:rPr>
                        <a:t>1999</a:t>
                      </a:r>
                      <a:endParaRPr lang="en-US" sz="1600" dirty="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5,358,000</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1,089,000</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102.04%</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1094</a:t>
                      </a:r>
                      <a:endParaRPr lang="en-US" sz="1600">
                        <a:latin typeface="Times New Roman"/>
                        <a:ea typeface="Cambria"/>
                        <a:cs typeface="Times New Roman"/>
                      </a:endParaRPr>
                    </a:p>
                  </a:txBody>
                  <a:tcPr marL="68580" marR="68580" marT="0" marB="0" anchor="b"/>
                </a:tc>
              </a:tr>
              <a:tr h="398668">
                <a:tc>
                  <a:txBody>
                    <a:bodyPr/>
                    <a:lstStyle/>
                    <a:p>
                      <a:pPr algn="r">
                        <a:spcAft>
                          <a:spcPts val="0"/>
                        </a:spcAft>
                      </a:pPr>
                      <a:r>
                        <a:rPr lang="en-US" sz="1600">
                          <a:latin typeface="Verdana"/>
                          <a:ea typeface="Cambria"/>
                          <a:cs typeface="Times New Roman"/>
                        </a:rPr>
                        <a:t>2000</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7,002,000</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1,644,000</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50.96%</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1,262</a:t>
                      </a:r>
                      <a:endParaRPr lang="en-US" sz="1600">
                        <a:latin typeface="Times New Roman"/>
                        <a:ea typeface="Cambria"/>
                        <a:cs typeface="Times New Roman"/>
                      </a:endParaRPr>
                    </a:p>
                  </a:txBody>
                  <a:tcPr marL="68580" marR="68580" marT="0" marB="0" anchor="b"/>
                </a:tc>
              </a:tr>
              <a:tr h="398668">
                <a:tc>
                  <a:txBody>
                    <a:bodyPr/>
                    <a:lstStyle/>
                    <a:p>
                      <a:pPr algn="r">
                        <a:spcAft>
                          <a:spcPts val="0"/>
                        </a:spcAft>
                      </a:pPr>
                      <a:r>
                        <a:rPr lang="en-US" sz="1600">
                          <a:latin typeface="Verdana"/>
                          <a:ea typeface="Cambria"/>
                          <a:cs typeface="Times New Roman"/>
                        </a:rPr>
                        <a:t>2001</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9,355,000</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2,353,000</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43.13%</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1,467</a:t>
                      </a:r>
                      <a:endParaRPr lang="en-US" sz="1600">
                        <a:latin typeface="Times New Roman"/>
                        <a:ea typeface="Cambria"/>
                        <a:cs typeface="Times New Roman"/>
                      </a:endParaRPr>
                    </a:p>
                  </a:txBody>
                  <a:tcPr marL="68580" marR="68580" marT="0" marB="0" anchor="b"/>
                </a:tc>
              </a:tr>
              <a:tr h="398668">
                <a:tc>
                  <a:txBody>
                    <a:bodyPr/>
                    <a:lstStyle/>
                    <a:p>
                      <a:pPr algn="r">
                        <a:spcAft>
                          <a:spcPts val="0"/>
                        </a:spcAft>
                      </a:pPr>
                      <a:r>
                        <a:rPr lang="en-US" sz="1600" dirty="0">
                          <a:latin typeface="Verdana"/>
                          <a:ea typeface="Cambria"/>
                          <a:cs typeface="Times New Roman"/>
                        </a:rPr>
                        <a:t>2002</a:t>
                      </a:r>
                      <a:endParaRPr lang="en-US" sz="1600" dirty="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13,419,000</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4,064,000</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dirty="0">
                          <a:latin typeface="Verdana"/>
                          <a:ea typeface="Cambria"/>
                          <a:cs typeface="Times New Roman"/>
                        </a:rPr>
                        <a:t>72.72%</a:t>
                      </a:r>
                      <a:endParaRPr lang="en-US" sz="1600" dirty="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1,547</a:t>
                      </a:r>
                      <a:endParaRPr lang="en-US" sz="1600">
                        <a:latin typeface="Times New Roman"/>
                        <a:ea typeface="Cambria"/>
                        <a:cs typeface="Times New Roman"/>
                      </a:endParaRPr>
                    </a:p>
                  </a:txBody>
                  <a:tcPr marL="68580" marR="68580" marT="0" marB="0" anchor="b"/>
                </a:tc>
              </a:tr>
              <a:tr h="398668">
                <a:tc>
                  <a:txBody>
                    <a:bodyPr/>
                    <a:lstStyle/>
                    <a:p>
                      <a:pPr algn="r">
                        <a:spcAft>
                          <a:spcPts val="0"/>
                        </a:spcAft>
                      </a:pPr>
                      <a:r>
                        <a:rPr lang="en-US" sz="1600">
                          <a:latin typeface="Verdana"/>
                          <a:ea typeface="Cambria"/>
                          <a:cs typeface="Times New Roman"/>
                        </a:rPr>
                        <a:t>2003</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dirty="0">
                          <a:latin typeface="Verdana"/>
                          <a:ea typeface="Cambria"/>
                          <a:cs typeface="Times New Roman"/>
                        </a:rPr>
                        <a:t>19,490,000</a:t>
                      </a:r>
                      <a:endParaRPr lang="en-US" sz="1600" dirty="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6,071,000</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49.38%</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1,746</a:t>
                      </a:r>
                      <a:endParaRPr lang="en-US" sz="1600">
                        <a:latin typeface="Times New Roman"/>
                        <a:ea typeface="Cambria"/>
                        <a:cs typeface="Times New Roman"/>
                      </a:endParaRPr>
                    </a:p>
                  </a:txBody>
                  <a:tcPr marL="68580" marR="68580" marT="0" marB="0" anchor="b"/>
                </a:tc>
              </a:tr>
              <a:tr h="398668">
                <a:tc>
                  <a:txBody>
                    <a:bodyPr/>
                    <a:lstStyle/>
                    <a:p>
                      <a:pPr algn="r">
                        <a:spcAft>
                          <a:spcPts val="0"/>
                        </a:spcAft>
                      </a:pPr>
                      <a:r>
                        <a:rPr lang="en-US" sz="1600">
                          <a:latin typeface="Verdana"/>
                          <a:ea typeface="Cambria"/>
                          <a:cs typeface="Times New Roman"/>
                        </a:rPr>
                        <a:t>2004</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dirty="0">
                          <a:latin typeface="Verdana"/>
                          <a:ea typeface="Cambria"/>
                          <a:cs typeface="Times New Roman"/>
                        </a:rPr>
                        <a:t>24,635,000</a:t>
                      </a:r>
                      <a:endParaRPr lang="en-US" sz="1600" dirty="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5,145,000</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-15.25%</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2,288</a:t>
                      </a:r>
                      <a:endParaRPr lang="en-US" sz="1600">
                        <a:latin typeface="Times New Roman"/>
                        <a:ea typeface="Cambria"/>
                        <a:cs typeface="Times New Roman"/>
                      </a:endParaRPr>
                    </a:p>
                  </a:txBody>
                  <a:tcPr marL="68580" marR="68580" marT="0" marB="0" anchor="b"/>
                </a:tc>
              </a:tr>
              <a:tr h="398668">
                <a:tc>
                  <a:txBody>
                    <a:bodyPr/>
                    <a:lstStyle/>
                    <a:p>
                      <a:pPr algn="r">
                        <a:spcAft>
                          <a:spcPts val="0"/>
                        </a:spcAft>
                      </a:pPr>
                      <a:r>
                        <a:rPr lang="en-US" sz="1600">
                          <a:latin typeface="Verdana"/>
                          <a:ea typeface="Cambria"/>
                          <a:cs typeface="Times New Roman"/>
                        </a:rPr>
                        <a:t>2005</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30,946,000</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6,311,000</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22.66%</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2,700</a:t>
                      </a:r>
                      <a:endParaRPr lang="en-US" sz="1600">
                        <a:latin typeface="Times New Roman"/>
                        <a:ea typeface="Cambria"/>
                        <a:cs typeface="Times New Roman"/>
                      </a:endParaRPr>
                    </a:p>
                  </a:txBody>
                  <a:tcPr marL="68580" marR="68580" marT="0" marB="0" anchor="b"/>
                </a:tc>
              </a:tr>
              <a:tr h="398668">
                <a:tc>
                  <a:txBody>
                    <a:bodyPr/>
                    <a:lstStyle/>
                    <a:p>
                      <a:pPr algn="r">
                        <a:spcAft>
                          <a:spcPts val="0"/>
                        </a:spcAft>
                      </a:pPr>
                      <a:r>
                        <a:rPr lang="en-US" sz="1600">
                          <a:latin typeface="Verdana"/>
                          <a:ea typeface="Cambria"/>
                          <a:cs typeface="Times New Roman"/>
                        </a:rPr>
                        <a:t>2006</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dirty="0">
                          <a:latin typeface="Verdana"/>
                          <a:ea typeface="Cambria"/>
                          <a:cs typeface="Times New Roman"/>
                        </a:rPr>
                        <a:t>42,509,000</a:t>
                      </a:r>
                      <a:endParaRPr lang="en-US" sz="1600" dirty="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11,563,000</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83.22%</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3,991</a:t>
                      </a:r>
                      <a:endParaRPr lang="en-US" sz="1600">
                        <a:latin typeface="Times New Roman"/>
                        <a:ea typeface="Cambria"/>
                        <a:cs typeface="Times New Roman"/>
                      </a:endParaRPr>
                    </a:p>
                  </a:txBody>
                  <a:tcPr marL="68580" marR="68580" marT="0" marB="0" anchor="b"/>
                </a:tc>
              </a:tr>
              <a:tr h="398668">
                <a:tc>
                  <a:txBody>
                    <a:bodyPr/>
                    <a:lstStyle/>
                    <a:p>
                      <a:pPr algn="r">
                        <a:spcAft>
                          <a:spcPts val="0"/>
                        </a:spcAft>
                      </a:pPr>
                      <a:r>
                        <a:rPr lang="en-US" sz="1600">
                          <a:latin typeface="Verdana"/>
                          <a:ea typeface="Cambria"/>
                          <a:cs typeface="Times New Roman"/>
                        </a:rPr>
                        <a:t>2007</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50,931,000</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8,422,000</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-27.16%</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5,262</a:t>
                      </a:r>
                      <a:endParaRPr lang="en-US" sz="1600">
                        <a:latin typeface="Times New Roman"/>
                        <a:ea typeface="Cambria"/>
                        <a:cs typeface="Times New Roman"/>
                      </a:endParaRPr>
                    </a:p>
                  </a:txBody>
                  <a:tcPr marL="68580" marR="68580" marT="0" marB="0" anchor="b"/>
                </a:tc>
              </a:tr>
              <a:tr h="398668">
                <a:tc>
                  <a:txBody>
                    <a:bodyPr/>
                    <a:lstStyle/>
                    <a:p>
                      <a:pPr algn="r">
                        <a:spcAft>
                          <a:spcPts val="0"/>
                        </a:spcAft>
                      </a:pPr>
                      <a:r>
                        <a:rPr lang="en-US" sz="1600">
                          <a:latin typeface="Verdana"/>
                          <a:ea typeface="Cambria"/>
                          <a:cs typeface="Times New Roman"/>
                        </a:rPr>
                        <a:t>2008</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58,569,000</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7,638,000</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-9.31%</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6,369</a:t>
                      </a:r>
                      <a:endParaRPr lang="en-US" sz="1600">
                        <a:latin typeface="Times New Roman"/>
                        <a:ea typeface="Cambria"/>
                        <a:cs typeface="Times New Roman"/>
                      </a:endParaRPr>
                    </a:p>
                  </a:txBody>
                  <a:tcPr marL="68580" marR="68580" marT="0" marB="0" anchor="b"/>
                </a:tc>
              </a:tr>
              <a:tr h="398668">
                <a:tc>
                  <a:txBody>
                    <a:bodyPr/>
                    <a:lstStyle/>
                    <a:p>
                      <a:pPr algn="r">
                        <a:spcAft>
                          <a:spcPts val="0"/>
                        </a:spcAft>
                      </a:pPr>
                      <a:r>
                        <a:rPr lang="en-US" sz="1600">
                          <a:latin typeface="Verdana"/>
                          <a:ea typeface="Cambria"/>
                          <a:cs typeface="Times New Roman"/>
                        </a:rPr>
                        <a:t>2009</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a:latin typeface="Verdana"/>
                          <a:ea typeface="Cambria"/>
                          <a:cs typeface="Times New Roman"/>
                        </a:rPr>
                        <a:t>66,000,000</a:t>
                      </a:r>
                      <a:endParaRPr lang="en-US" sz="1600">
                        <a:latin typeface="Times New Roman"/>
                        <a:ea typeface="Cambria"/>
                        <a:cs typeface="Times New Roman"/>
                      </a:endParaRPr>
                    </a:p>
                  </a:txBody>
                  <a:tcPr marL="68580" marR="68580" marT="0" marB="0" anchor="b"/>
                </a:tc>
                <a:tc>
                  <a:txBody>
                    <a:bodyPr/>
                    <a:lstStyle/>
                    <a:p>
                      <a:pPr algn="r">
                        <a:spcAft>
                          <a:spcPts val="0"/>
                        </a:spcAft>
                      </a:pPr>
                      <a:r>
                        <a:rPr lang="en-US" sz="1600" dirty="0">
                          <a:latin typeface="Verdana"/>
                          <a:ea typeface="Cambria"/>
                          <a:cs typeface="Times New Roman"/>
                        </a:rPr>
                        <a:t>7,431,000</a:t>
                      </a:r>
                      <a:endParaRPr lang="en-US" sz="1600" dirty="0">
                        <a:latin typeface="Times New Roman"/>
                        <a:ea typeface="Cambria"/>
                        <a:cs typeface="Times New Roman"/>
                      </a:endParaRPr>
                    </a:p>
                  </a:txBody>
                  <a:tcPr marL="68580" marR="68580" marT="0" marB="0" anchor="b"/>
                </a:tc>
                <a:tc>
                  <a:txBody>
                    <a:bodyPr/>
                    <a:lstStyle/>
                    <a:p>
                      <a:pPr algn="r">
                        <a:spcAft>
                          <a:spcPts val="0"/>
                        </a:spcAft>
                      </a:pPr>
                      <a:r>
                        <a:rPr lang="en-US" sz="1600" dirty="0">
                          <a:latin typeface="Verdana"/>
                          <a:ea typeface="Cambria"/>
                          <a:cs typeface="Times New Roman"/>
                        </a:rPr>
                        <a:t>-2.71%</a:t>
                      </a:r>
                      <a:endParaRPr lang="en-US" sz="1600" dirty="0">
                        <a:latin typeface="Times New Roman"/>
                        <a:ea typeface="Cambria"/>
                        <a:cs typeface="Times New Roman"/>
                      </a:endParaRPr>
                    </a:p>
                  </a:txBody>
                  <a:tcPr marL="68580" marR="68580" marT="0" marB="0" anchor="b"/>
                </a:tc>
                <a:tc>
                  <a:txBody>
                    <a:bodyPr/>
                    <a:lstStyle/>
                    <a:p>
                      <a:pPr algn="r">
                        <a:spcAft>
                          <a:spcPts val="0"/>
                        </a:spcAft>
                      </a:pPr>
                      <a:r>
                        <a:rPr lang="en-US" sz="1600" dirty="0">
                          <a:latin typeface="Verdana"/>
                          <a:ea typeface="Cambria"/>
                          <a:cs typeface="Times New Roman"/>
                        </a:rPr>
                        <a:t>7,000</a:t>
                      </a:r>
                      <a:endParaRPr lang="en-US" sz="1600" dirty="0">
                        <a:latin typeface="Times New Roman"/>
                        <a:ea typeface="Cambria"/>
                        <a:cs typeface="Times New Roman"/>
                      </a:endParaRPr>
                    </a:p>
                  </a:txBody>
                  <a:tcPr marL="68580" marR="68580" marT="0" marB="0" anchor="b"/>
                </a:tc>
              </a:tr>
            </a:tbl>
          </a:graphicData>
        </a:graphic>
      </p:graphicFrame>
      <p:sp>
        <p:nvSpPr>
          <p:cNvPr id="4" name="TextBox 3"/>
          <p:cNvSpPr txBox="1"/>
          <p:nvPr/>
        </p:nvSpPr>
        <p:spPr>
          <a:xfrm>
            <a:off x="6946456" y="1818495"/>
            <a:ext cx="2197544" cy="2031325"/>
          </a:xfrm>
          <a:prstGeom prst="rect">
            <a:avLst/>
          </a:prstGeom>
          <a:noFill/>
        </p:spPr>
        <p:txBody>
          <a:bodyPr wrap="square" rtlCol="0">
            <a:spAutoFit/>
          </a:bodyPr>
          <a:lstStyle/>
          <a:p>
            <a:r>
              <a:rPr lang="en-US" dirty="0" smtClean="0"/>
              <a:t>Annual </a:t>
            </a:r>
            <a:r>
              <a:rPr lang="en-US" dirty="0" err="1" smtClean="0"/>
              <a:t>Pax</a:t>
            </a:r>
            <a:r>
              <a:rPr lang="en-US" dirty="0" smtClean="0"/>
              <a:t> number</a:t>
            </a:r>
          </a:p>
          <a:p>
            <a:r>
              <a:rPr lang="en-US" b="1" dirty="0" smtClean="0"/>
              <a:t>10 times </a:t>
            </a:r>
            <a:r>
              <a:rPr lang="en-US" dirty="0" smtClean="0"/>
              <a:t>more in</a:t>
            </a:r>
          </a:p>
          <a:p>
            <a:r>
              <a:rPr lang="en-US" dirty="0" smtClean="0"/>
              <a:t>Decade.</a:t>
            </a:r>
          </a:p>
          <a:p>
            <a:endParaRPr lang="en-US" dirty="0" smtClean="0"/>
          </a:p>
          <a:p>
            <a:r>
              <a:rPr lang="en-US" dirty="0" smtClean="0"/>
              <a:t>Employee # </a:t>
            </a:r>
            <a:r>
              <a:rPr lang="en-US" b="1" dirty="0" smtClean="0"/>
              <a:t>10 times</a:t>
            </a:r>
            <a:r>
              <a:rPr lang="en-US" dirty="0" smtClean="0"/>
              <a:t> more.</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Passenger Numbers Chart</a:t>
            </a:r>
            <a:endParaRPr lang="en-US" dirty="0"/>
          </a:p>
        </p:txBody>
      </p:sp>
      <p:graphicFrame>
        <p:nvGraphicFramePr>
          <p:cNvPr id="4" name="C 1"/>
          <p:cNvGraphicFramePr>
            <a:graphicFrameLocks noGrp="1"/>
          </p:cNvGraphicFramePr>
          <p:nvPr>
            <p:ph idx="1"/>
          </p:nvPr>
        </p:nvGraphicFramePr>
        <p:xfrm>
          <a:off x="457200" y="1417637"/>
          <a:ext cx="8686800" cy="509994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endParaRPr lang="en-US" dirty="0" smtClean="0"/>
          </a:p>
          <a:p>
            <a:r>
              <a:rPr lang="en-US" sz="2800" i="1" dirty="0"/>
              <a:t>Deutsche </a:t>
            </a:r>
            <a:r>
              <a:rPr lang="en-US" sz="2800" i="1" dirty="0" err="1"/>
              <a:t>Luftschiffahrts-Aktiengesellschaft</a:t>
            </a:r>
            <a:r>
              <a:rPr lang="en-US" sz="2800" i="1" dirty="0"/>
              <a:t> was the world's first </a:t>
            </a:r>
            <a:r>
              <a:rPr lang="en-US" sz="2800" i="1" dirty="0" smtClean="0"/>
              <a:t>airline, </a:t>
            </a:r>
            <a:r>
              <a:rPr lang="en-US" sz="2800" i="1" dirty="0"/>
              <a:t>founded on November 16, </a:t>
            </a:r>
            <a:r>
              <a:rPr lang="en-US" sz="2800" i="1" dirty="0" smtClean="0"/>
              <a:t>1909 in German.</a:t>
            </a:r>
          </a:p>
          <a:p>
            <a:endParaRPr lang="en-US" sz="2800" i="1" dirty="0" smtClean="0"/>
          </a:p>
          <a:p>
            <a:endParaRPr lang="en-US" sz="2800" dirty="0"/>
          </a:p>
        </p:txBody>
      </p:sp>
      <p:pic>
        <p:nvPicPr>
          <p:cNvPr id="4" name="Picture 3" descr="220px-First_Zeppelin_ascent.jpg"/>
          <p:cNvPicPr>
            <a:picLocks noChangeAspect="1"/>
          </p:cNvPicPr>
          <p:nvPr/>
        </p:nvPicPr>
        <p:blipFill>
          <a:blip r:embed="rId2"/>
          <a:stretch>
            <a:fillRect/>
          </a:stretch>
        </p:blipFill>
        <p:spPr>
          <a:xfrm>
            <a:off x="5265851" y="3748059"/>
            <a:ext cx="3604556" cy="2359346"/>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Growth past 10 years</a:t>
            </a:r>
            <a:endParaRPr lang="en-US" dirty="0"/>
          </a:p>
        </p:txBody>
      </p:sp>
      <p:graphicFrame>
        <p:nvGraphicFramePr>
          <p:cNvPr id="6" name="Content Placeholder 5"/>
          <p:cNvGraphicFramePr>
            <a:graphicFrameLocks noGrp="1"/>
          </p:cNvGraphicFramePr>
          <p:nvPr>
            <p:ph idx="1"/>
          </p:nvPr>
        </p:nvGraphicFramePr>
        <p:xfrm>
          <a:off x="233258" y="1143000"/>
          <a:ext cx="8769475" cy="5255695"/>
        </p:xfrm>
        <a:graphic>
          <a:graphicData uri="http://schemas.openxmlformats.org/drawingml/2006/table">
            <a:tbl>
              <a:tblPr firstRow="1" bandRow="1">
                <a:tableStyleId>{5C22544A-7EE6-4342-B048-85BDC9FD1C3A}</a:tableStyleId>
              </a:tblPr>
              <a:tblGrid>
                <a:gridCol w="985943"/>
                <a:gridCol w="557816"/>
                <a:gridCol w="682980"/>
                <a:gridCol w="757952"/>
                <a:gridCol w="787940"/>
                <a:gridCol w="829576"/>
                <a:gridCol w="829576"/>
                <a:gridCol w="829576"/>
                <a:gridCol w="829576"/>
                <a:gridCol w="848964"/>
                <a:gridCol w="829576"/>
              </a:tblGrid>
              <a:tr h="452769">
                <a:tc>
                  <a:txBody>
                    <a:bodyPr/>
                    <a:lstStyle/>
                    <a:p>
                      <a:pPr algn="l" fontAlgn="b"/>
                      <a:r>
                        <a:rPr lang="en-US" sz="1300" b="1" i="0" u="none" strike="noStrike" dirty="0">
                          <a:solidFill>
                            <a:srgbClr val="FF0000"/>
                          </a:solidFill>
                          <a:latin typeface="Verdana"/>
                        </a:rPr>
                        <a:t>in Europe</a:t>
                      </a:r>
                    </a:p>
                  </a:txBody>
                  <a:tcPr marL="12700" marR="12700" marT="12700" marB="0" anchor="b"/>
                </a:tc>
                <a:tc>
                  <a:txBody>
                    <a:bodyPr/>
                    <a:lstStyle/>
                    <a:p>
                      <a:pPr algn="r" fontAlgn="b"/>
                      <a:r>
                        <a:rPr lang="en-US" sz="1300" b="0" i="0" u="none" strike="noStrike">
                          <a:latin typeface="Verdana"/>
                        </a:rPr>
                        <a:t>2000</a:t>
                      </a:r>
                    </a:p>
                  </a:txBody>
                  <a:tcPr marL="12700" marR="12700" marT="12700" marB="0" anchor="b"/>
                </a:tc>
                <a:tc>
                  <a:txBody>
                    <a:bodyPr/>
                    <a:lstStyle/>
                    <a:p>
                      <a:pPr algn="r" fontAlgn="b"/>
                      <a:r>
                        <a:rPr lang="en-US" sz="1300" b="0" i="0" u="none" strike="noStrike">
                          <a:latin typeface="Verdana"/>
                        </a:rPr>
                        <a:t>2001</a:t>
                      </a:r>
                    </a:p>
                  </a:txBody>
                  <a:tcPr marL="12700" marR="12700" marT="12700" marB="0" anchor="b"/>
                </a:tc>
                <a:tc>
                  <a:txBody>
                    <a:bodyPr/>
                    <a:lstStyle/>
                    <a:p>
                      <a:pPr algn="r" fontAlgn="b"/>
                      <a:r>
                        <a:rPr lang="en-US" sz="1300" b="0" i="0" u="none" strike="noStrike">
                          <a:latin typeface="Verdana"/>
                        </a:rPr>
                        <a:t>2002</a:t>
                      </a:r>
                    </a:p>
                  </a:txBody>
                  <a:tcPr marL="12700" marR="12700" marT="12700" marB="0" anchor="b"/>
                </a:tc>
                <a:tc>
                  <a:txBody>
                    <a:bodyPr/>
                    <a:lstStyle/>
                    <a:p>
                      <a:pPr algn="r" fontAlgn="b"/>
                      <a:r>
                        <a:rPr lang="en-US" sz="1300" b="0" i="0" u="none" strike="noStrike">
                          <a:latin typeface="Verdana"/>
                        </a:rPr>
                        <a:t>2003</a:t>
                      </a:r>
                    </a:p>
                  </a:txBody>
                  <a:tcPr marL="12700" marR="12700" marT="12700" marB="0" anchor="b"/>
                </a:tc>
                <a:tc>
                  <a:txBody>
                    <a:bodyPr/>
                    <a:lstStyle/>
                    <a:p>
                      <a:pPr algn="r" fontAlgn="b"/>
                      <a:r>
                        <a:rPr lang="en-US" sz="1300" b="0" i="0" u="none" strike="noStrike">
                          <a:latin typeface="Verdana"/>
                        </a:rPr>
                        <a:t>2004</a:t>
                      </a:r>
                    </a:p>
                  </a:txBody>
                  <a:tcPr marL="12700" marR="12700" marT="12700" marB="0" anchor="b"/>
                </a:tc>
                <a:tc>
                  <a:txBody>
                    <a:bodyPr/>
                    <a:lstStyle/>
                    <a:p>
                      <a:pPr algn="r" fontAlgn="b"/>
                      <a:r>
                        <a:rPr lang="en-US" sz="1300" b="0" i="0" u="none" strike="noStrike" dirty="0">
                          <a:latin typeface="Verdana"/>
                        </a:rPr>
                        <a:t>2005</a:t>
                      </a:r>
                    </a:p>
                  </a:txBody>
                  <a:tcPr marL="12700" marR="12700" marT="12700" marB="0" anchor="b"/>
                </a:tc>
                <a:tc>
                  <a:txBody>
                    <a:bodyPr/>
                    <a:lstStyle/>
                    <a:p>
                      <a:pPr algn="r" fontAlgn="b"/>
                      <a:r>
                        <a:rPr lang="en-US" sz="1300" b="0" i="0" u="none" strike="noStrike" dirty="0">
                          <a:latin typeface="Verdana"/>
                        </a:rPr>
                        <a:t>2006</a:t>
                      </a:r>
                    </a:p>
                  </a:txBody>
                  <a:tcPr marL="12700" marR="12700" marT="12700" marB="0" anchor="b"/>
                </a:tc>
                <a:tc>
                  <a:txBody>
                    <a:bodyPr/>
                    <a:lstStyle/>
                    <a:p>
                      <a:pPr algn="r" fontAlgn="b"/>
                      <a:r>
                        <a:rPr lang="en-US" sz="1300" b="0" i="0" u="none" strike="noStrike" dirty="0">
                          <a:latin typeface="Verdana"/>
                        </a:rPr>
                        <a:t>2007</a:t>
                      </a:r>
                    </a:p>
                  </a:txBody>
                  <a:tcPr marL="12700" marR="12700" marT="12700" marB="0" anchor="b"/>
                </a:tc>
                <a:tc>
                  <a:txBody>
                    <a:bodyPr/>
                    <a:lstStyle/>
                    <a:p>
                      <a:pPr algn="r" fontAlgn="b"/>
                      <a:r>
                        <a:rPr lang="en-US" sz="1300" b="0" i="0" u="none" strike="noStrike">
                          <a:latin typeface="Verdana"/>
                        </a:rPr>
                        <a:t>2008</a:t>
                      </a:r>
                    </a:p>
                  </a:txBody>
                  <a:tcPr marL="12700" marR="12700" marT="12700" marB="0" anchor="b"/>
                </a:tc>
                <a:tc>
                  <a:txBody>
                    <a:bodyPr/>
                    <a:lstStyle/>
                    <a:p>
                      <a:pPr algn="r" fontAlgn="b"/>
                      <a:r>
                        <a:rPr lang="en-US" sz="1300" b="0" i="0" u="none" strike="noStrike">
                          <a:latin typeface="Verdana"/>
                        </a:rPr>
                        <a:t>2009</a:t>
                      </a:r>
                    </a:p>
                  </a:txBody>
                  <a:tcPr marL="12700" marR="12700" marT="12700" marB="0" anchor="b"/>
                </a:tc>
              </a:tr>
              <a:tr h="452769">
                <a:tc>
                  <a:txBody>
                    <a:bodyPr/>
                    <a:lstStyle/>
                    <a:p>
                      <a:pPr algn="l" fontAlgn="b"/>
                      <a:r>
                        <a:rPr lang="en-US" sz="1200" b="1" i="1" u="none" strike="noStrike" dirty="0">
                          <a:latin typeface="Verdana"/>
                        </a:rPr>
                        <a:t>Revenue</a:t>
                      </a:r>
                    </a:p>
                  </a:txBody>
                  <a:tcPr marL="12700" marR="12700" marT="12700" marB="0" anchor="b"/>
                </a:tc>
                <a:tc>
                  <a:txBody>
                    <a:bodyPr/>
                    <a:lstStyle/>
                    <a:p>
                      <a:pPr algn="r" fontAlgn="b"/>
                      <a:r>
                        <a:rPr lang="en-US" sz="1200" b="1" i="1" u="none" strike="noStrike" dirty="0">
                          <a:latin typeface="Verdana"/>
                        </a:rPr>
                        <a:t>370.1</a:t>
                      </a:r>
                    </a:p>
                  </a:txBody>
                  <a:tcPr marL="12700" marR="12700" marT="12700" marB="0" anchor="b"/>
                </a:tc>
                <a:tc>
                  <a:txBody>
                    <a:bodyPr/>
                    <a:lstStyle/>
                    <a:p>
                      <a:pPr algn="r" fontAlgn="b"/>
                      <a:r>
                        <a:rPr lang="en-US" sz="1200" b="1" i="1" u="none" strike="noStrike" dirty="0">
                          <a:latin typeface="Verdana"/>
                        </a:rPr>
                        <a:t>487.4</a:t>
                      </a:r>
                    </a:p>
                  </a:txBody>
                  <a:tcPr marL="12700" marR="12700" marT="12700" marB="0" anchor="b"/>
                </a:tc>
                <a:tc>
                  <a:txBody>
                    <a:bodyPr/>
                    <a:lstStyle/>
                    <a:p>
                      <a:pPr algn="r" fontAlgn="b"/>
                      <a:r>
                        <a:rPr lang="en-US" sz="1200" b="1" i="1" u="none" strike="noStrike" dirty="0">
                          <a:latin typeface="Verdana"/>
                        </a:rPr>
                        <a:t>624.1</a:t>
                      </a:r>
                    </a:p>
                  </a:txBody>
                  <a:tcPr marL="12700" marR="12700" marT="12700" marB="0" anchor="b"/>
                </a:tc>
                <a:tc>
                  <a:txBody>
                    <a:bodyPr/>
                    <a:lstStyle/>
                    <a:p>
                      <a:pPr algn="r" fontAlgn="b"/>
                      <a:r>
                        <a:rPr lang="en-US" sz="1200" b="1" i="1" u="none" strike="noStrike" dirty="0">
                          <a:latin typeface="Verdana"/>
                        </a:rPr>
                        <a:t>842.5</a:t>
                      </a:r>
                    </a:p>
                  </a:txBody>
                  <a:tcPr marL="12700" marR="12700" marT="12700" marB="0" anchor="b"/>
                </a:tc>
                <a:tc>
                  <a:txBody>
                    <a:bodyPr/>
                    <a:lstStyle/>
                    <a:p>
                      <a:pPr algn="r" fontAlgn="b"/>
                      <a:r>
                        <a:rPr lang="en-US" sz="1200" b="1" i="1" u="none" strike="noStrike" dirty="0">
                          <a:latin typeface="Verdana"/>
                        </a:rPr>
                        <a:t>1,074.20</a:t>
                      </a:r>
                    </a:p>
                  </a:txBody>
                  <a:tcPr marL="12700" marR="12700" marT="12700" marB="0" anchor="b"/>
                </a:tc>
                <a:tc>
                  <a:txBody>
                    <a:bodyPr/>
                    <a:lstStyle/>
                    <a:p>
                      <a:pPr algn="r" fontAlgn="b"/>
                      <a:r>
                        <a:rPr lang="en-US" sz="1200" b="1" i="1" u="none" strike="noStrike" dirty="0">
                          <a:latin typeface="Verdana"/>
                        </a:rPr>
                        <a:t>1,336.60</a:t>
                      </a:r>
                    </a:p>
                  </a:txBody>
                  <a:tcPr marL="12700" marR="12700" marT="12700" marB="0" anchor="b"/>
                </a:tc>
                <a:tc>
                  <a:txBody>
                    <a:bodyPr/>
                    <a:lstStyle/>
                    <a:p>
                      <a:pPr algn="r" fontAlgn="b"/>
                      <a:r>
                        <a:rPr lang="en-US" sz="1200" b="1" i="1" u="none" strike="noStrike" dirty="0">
                          <a:latin typeface="Verdana"/>
                        </a:rPr>
                        <a:t>1,692.50</a:t>
                      </a:r>
                    </a:p>
                  </a:txBody>
                  <a:tcPr marL="12700" marR="12700" marT="12700" marB="0" anchor="b"/>
                </a:tc>
                <a:tc>
                  <a:txBody>
                    <a:bodyPr/>
                    <a:lstStyle/>
                    <a:p>
                      <a:pPr algn="r" fontAlgn="b"/>
                      <a:r>
                        <a:rPr lang="en-US" sz="1200" b="1" i="1" u="none" strike="noStrike">
                          <a:latin typeface="Verdana"/>
                        </a:rPr>
                        <a:t>2,236.90</a:t>
                      </a:r>
                    </a:p>
                  </a:txBody>
                  <a:tcPr marL="12700" marR="12700" marT="12700" marB="0" anchor="b"/>
                </a:tc>
                <a:tc>
                  <a:txBody>
                    <a:bodyPr/>
                    <a:lstStyle/>
                    <a:p>
                      <a:pPr algn="r" fontAlgn="b"/>
                      <a:r>
                        <a:rPr lang="en-US" sz="1200" b="1" i="1" u="none" strike="noStrike">
                          <a:latin typeface="Verdana"/>
                        </a:rPr>
                        <a:t>2,713.80</a:t>
                      </a:r>
                    </a:p>
                  </a:txBody>
                  <a:tcPr marL="12700" marR="12700" marT="12700" marB="0" anchor="b"/>
                </a:tc>
                <a:tc>
                  <a:txBody>
                    <a:bodyPr/>
                    <a:lstStyle/>
                    <a:p>
                      <a:pPr algn="r" fontAlgn="b"/>
                      <a:r>
                        <a:rPr lang="en-US" sz="1200" b="1" i="1" u="none" strike="noStrike" dirty="0">
                          <a:latin typeface="Verdana"/>
                        </a:rPr>
                        <a:t>2,942.00</a:t>
                      </a:r>
                    </a:p>
                  </a:txBody>
                  <a:tcPr marL="12700" marR="12700" marT="12700" marB="0" anchor="b"/>
                </a:tc>
              </a:tr>
              <a:tr h="452769">
                <a:tc>
                  <a:txBody>
                    <a:bodyPr/>
                    <a:lstStyle/>
                    <a:p>
                      <a:pPr algn="l" fontAlgn="b"/>
                      <a:r>
                        <a:rPr lang="en-US" sz="1300" b="0" i="0" u="sng" strike="noStrike" dirty="0" smtClean="0">
                          <a:latin typeface="Verdana"/>
                        </a:rPr>
                        <a:t>%</a:t>
                      </a:r>
                      <a:r>
                        <a:rPr lang="en-US" sz="1300" b="0" i="0" u="sng" strike="noStrike" dirty="0" err="1" smtClean="0">
                          <a:latin typeface="Verdana"/>
                        </a:rPr>
                        <a:t>Δ</a:t>
                      </a:r>
                      <a:r>
                        <a:rPr lang="en-US" sz="1300" b="0" i="0" u="sng" strike="noStrike" dirty="0" smtClean="0">
                          <a:latin typeface="Verdana"/>
                        </a:rPr>
                        <a:t> in revenue</a:t>
                      </a:r>
                      <a:endParaRPr lang="en-US" sz="1300" b="0" i="0" u="sng" strike="noStrike" dirty="0">
                        <a:latin typeface="Verdana"/>
                      </a:endParaRPr>
                    </a:p>
                  </a:txBody>
                  <a:tcPr marL="12700" marR="12700" marT="12700" marB="0" anchor="b"/>
                </a:tc>
                <a:tc>
                  <a:txBody>
                    <a:bodyPr/>
                    <a:lstStyle/>
                    <a:p>
                      <a:pPr algn="l" fontAlgn="b"/>
                      <a:endParaRPr lang="en-US" sz="1300" b="0" i="0" u="sng" strike="noStrike">
                        <a:latin typeface="Verdana"/>
                      </a:endParaRPr>
                    </a:p>
                  </a:txBody>
                  <a:tcPr marL="12700" marR="12700" marT="12700" marB="0" anchor="b"/>
                </a:tc>
                <a:tc>
                  <a:txBody>
                    <a:bodyPr/>
                    <a:lstStyle/>
                    <a:p>
                      <a:pPr algn="r" fontAlgn="b"/>
                      <a:r>
                        <a:rPr lang="en-US" sz="1300" b="0" i="0" u="sng" strike="noStrike" dirty="0">
                          <a:latin typeface="Verdana"/>
                        </a:rPr>
                        <a:t>31.69%</a:t>
                      </a:r>
                    </a:p>
                  </a:txBody>
                  <a:tcPr marL="12700" marR="12700" marT="12700" marB="0" anchor="b"/>
                </a:tc>
                <a:tc>
                  <a:txBody>
                    <a:bodyPr/>
                    <a:lstStyle/>
                    <a:p>
                      <a:pPr algn="r" fontAlgn="b"/>
                      <a:r>
                        <a:rPr lang="en-US" sz="1300" b="0" i="0" u="sng" strike="noStrike">
                          <a:latin typeface="Verdana"/>
                        </a:rPr>
                        <a:t>28.05%</a:t>
                      </a:r>
                    </a:p>
                  </a:txBody>
                  <a:tcPr marL="12700" marR="12700" marT="12700" marB="0" anchor="b"/>
                </a:tc>
                <a:tc>
                  <a:txBody>
                    <a:bodyPr/>
                    <a:lstStyle/>
                    <a:p>
                      <a:pPr algn="r" fontAlgn="b"/>
                      <a:r>
                        <a:rPr lang="en-US" sz="1300" b="0" i="0" u="sng" strike="noStrike">
                          <a:latin typeface="Verdana"/>
                        </a:rPr>
                        <a:t>34.99%</a:t>
                      </a:r>
                    </a:p>
                  </a:txBody>
                  <a:tcPr marL="12700" marR="12700" marT="12700" marB="0" anchor="b"/>
                </a:tc>
                <a:tc>
                  <a:txBody>
                    <a:bodyPr/>
                    <a:lstStyle/>
                    <a:p>
                      <a:pPr algn="r" fontAlgn="b"/>
                      <a:r>
                        <a:rPr lang="en-US" sz="1300" b="0" i="0" u="sng" strike="noStrike">
                          <a:latin typeface="Verdana"/>
                        </a:rPr>
                        <a:t>27.50%</a:t>
                      </a:r>
                    </a:p>
                  </a:txBody>
                  <a:tcPr marL="12700" marR="12700" marT="12700" marB="0" anchor="b"/>
                </a:tc>
                <a:tc>
                  <a:txBody>
                    <a:bodyPr/>
                    <a:lstStyle/>
                    <a:p>
                      <a:pPr algn="r" fontAlgn="b"/>
                      <a:r>
                        <a:rPr lang="en-US" sz="1300" b="0" i="0" u="sng" strike="noStrike" dirty="0">
                          <a:latin typeface="Verdana"/>
                        </a:rPr>
                        <a:t>24.43%</a:t>
                      </a:r>
                    </a:p>
                  </a:txBody>
                  <a:tcPr marL="12700" marR="12700" marT="12700" marB="0" anchor="b"/>
                </a:tc>
                <a:tc>
                  <a:txBody>
                    <a:bodyPr/>
                    <a:lstStyle/>
                    <a:p>
                      <a:pPr algn="r" fontAlgn="b"/>
                      <a:r>
                        <a:rPr lang="en-US" sz="1300" b="0" i="0" u="sng" strike="noStrike" dirty="0">
                          <a:latin typeface="Verdana"/>
                        </a:rPr>
                        <a:t>26.63%</a:t>
                      </a:r>
                    </a:p>
                  </a:txBody>
                  <a:tcPr marL="12700" marR="12700" marT="12700" marB="0" anchor="b"/>
                </a:tc>
                <a:tc>
                  <a:txBody>
                    <a:bodyPr/>
                    <a:lstStyle/>
                    <a:p>
                      <a:pPr algn="r" fontAlgn="b"/>
                      <a:r>
                        <a:rPr lang="en-US" sz="1300" b="0" i="0" u="sng" strike="noStrike" dirty="0">
                          <a:latin typeface="Verdana"/>
                        </a:rPr>
                        <a:t>32.17%</a:t>
                      </a:r>
                    </a:p>
                  </a:txBody>
                  <a:tcPr marL="12700" marR="12700" marT="12700" marB="0" anchor="b"/>
                </a:tc>
                <a:tc>
                  <a:txBody>
                    <a:bodyPr/>
                    <a:lstStyle/>
                    <a:p>
                      <a:pPr algn="r" fontAlgn="b"/>
                      <a:r>
                        <a:rPr lang="en-US" sz="1300" b="0" i="0" u="sng" strike="noStrike" dirty="0">
                          <a:latin typeface="Verdana"/>
                        </a:rPr>
                        <a:t>21.32%</a:t>
                      </a:r>
                    </a:p>
                  </a:txBody>
                  <a:tcPr marL="12700" marR="12700" marT="12700" marB="0" anchor="b"/>
                </a:tc>
                <a:tc>
                  <a:txBody>
                    <a:bodyPr/>
                    <a:lstStyle/>
                    <a:p>
                      <a:pPr algn="r" fontAlgn="b"/>
                      <a:r>
                        <a:rPr lang="en-US" sz="1300" b="0" i="0" u="sng" strike="noStrike" dirty="0">
                          <a:latin typeface="Verdana"/>
                        </a:rPr>
                        <a:t>8.41%</a:t>
                      </a:r>
                    </a:p>
                  </a:txBody>
                  <a:tcPr marL="12700" marR="12700" marT="12700" marB="0" anchor="b"/>
                </a:tc>
              </a:tr>
              <a:tr h="452769">
                <a:tc>
                  <a:txBody>
                    <a:bodyPr/>
                    <a:lstStyle/>
                    <a:p>
                      <a:pPr algn="l" fontAlgn="b"/>
                      <a:r>
                        <a:rPr lang="en-US" sz="1300" b="0" i="0" u="none" strike="noStrike">
                          <a:latin typeface="Verdana"/>
                        </a:rPr>
                        <a:t>COGS</a:t>
                      </a:r>
                    </a:p>
                  </a:txBody>
                  <a:tcPr marL="12700" marR="12700" marT="12700" marB="0" anchor="b"/>
                </a:tc>
                <a:tc>
                  <a:txBody>
                    <a:bodyPr/>
                    <a:lstStyle/>
                    <a:p>
                      <a:pPr algn="r" fontAlgn="b"/>
                      <a:r>
                        <a:rPr lang="en-US" sz="1300" b="0" i="0" u="none" strike="noStrike">
                          <a:latin typeface="Verdana"/>
                        </a:rPr>
                        <a:t>193.8</a:t>
                      </a:r>
                    </a:p>
                  </a:txBody>
                  <a:tcPr marL="12700" marR="12700" marT="12700" marB="0" anchor="b"/>
                </a:tc>
                <a:tc>
                  <a:txBody>
                    <a:bodyPr/>
                    <a:lstStyle/>
                    <a:p>
                      <a:pPr algn="r" fontAlgn="b"/>
                      <a:r>
                        <a:rPr lang="en-US" sz="1300" b="0" i="0" u="none" strike="noStrike">
                          <a:latin typeface="Verdana"/>
                        </a:rPr>
                        <a:t>250.9</a:t>
                      </a:r>
                    </a:p>
                  </a:txBody>
                  <a:tcPr marL="12700" marR="12700" marT="12700" marB="0" anchor="b"/>
                </a:tc>
                <a:tc>
                  <a:txBody>
                    <a:bodyPr/>
                    <a:lstStyle/>
                    <a:p>
                      <a:pPr algn="r" fontAlgn="b"/>
                      <a:r>
                        <a:rPr lang="en-US" sz="1300" b="0" i="0" u="none" strike="noStrike">
                          <a:latin typeface="Verdana"/>
                        </a:rPr>
                        <a:t>181.8</a:t>
                      </a:r>
                    </a:p>
                  </a:txBody>
                  <a:tcPr marL="12700" marR="12700" marT="12700" marB="0" anchor="b"/>
                </a:tc>
                <a:tc>
                  <a:txBody>
                    <a:bodyPr/>
                    <a:lstStyle/>
                    <a:p>
                      <a:pPr algn="r" fontAlgn="b"/>
                      <a:r>
                        <a:rPr lang="en-US" sz="1300" b="0" i="0" u="none" strike="noStrike" dirty="0">
                          <a:latin typeface="Verdana"/>
                        </a:rPr>
                        <a:t>393.9</a:t>
                      </a:r>
                    </a:p>
                  </a:txBody>
                  <a:tcPr marL="12700" marR="12700" marT="12700" marB="0" anchor="b"/>
                </a:tc>
                <a:tc>
                  <a:txBody>
                    <a:bodyPr/>
                    <a:lstStyle/>
                    <a:p>
                      <a:pPr algn="r" fontAlgn="b"/>
                      <a:r>
                        <a:rPr lang="en-US" sz="1300" b="0" i="0" u="none" strike="noStrike" dirty="0">
                          <a:latin typeface="Verdana"/>
                        </a:rPr>
                        <a:t>579.5</a:t>
                      </a:r>
                    </a:p>
                  </a:txBody>
                  <a:tcPr marL="12700" marR="12700" marT="12700" marB="0" anchor="b"/>
                </a:tc>
                <a:tc>
                  <a:txBody>
                    <a:bodyPr/>
                    <a:lstStyle/>
                    <a:p>
                      <a:pPr algn="r" fontAlgn="b"/>
                      <a:r>
                        <a:rPr lang="en-US" sz="1300" b="0" i="0" u="none" strike="noStrike" dirty="0">
                          <a:latin typeface="Verdana"/>
                        </a:rPr>
                        <a:t>745.6</a:t>
                      </a:r>
                    </a:p>
                  </a:txBody>
                  <a:tcPr marL="12700" marR="12700" marT="12700" marB="0" anchor="b"/>
                </a:tc>
                <a:tc>
                  <a:txBody>
                    <a:bodyPr/>
                    <a:lstStyle/>
                    <a:p>
                      <a:pPr algn="r" fontAlgn="b"/>
                      <a:r>
                        <a:rPr lang="en-US" sz="1300" b="0" i="0" u="none" strike="noStrike" dirty="0">
                          <a:latin typeface="Verdana"/>
                        </a:rPr>
                        <a:t>929.2</a:t>
                      </a:r>
                    </a:p>
                  </a:txBody>
                  <a:tcPr marL="12700" marR="12700" marT="12700" marB="0" anchor="b"/>
                </a:tc>
                <a:tc>
                  <a:txBody>
                    <a:bodyPr/>
                    <a:lstStyle/>
                    <a:p>
                      <a:pPr algn="r" fontAlgn="b"/>
                      <a:r>
                        <a:rPr lang="en-US" sz="1300" b="0" i="0" u="none" strike="noStrike">
                          <a:latin typeface="Verdana"/>
                        </a:rPr>
                        <a:t>1,270.60</a:t>
                      </a:r>
                    </a:p>
                  </a:txBody>
                  <a:tcPr marL="12700" marR="12700" marT="12700" marB="0" anchor="b"/>
                </a:tc>
                <a:tc>
                  <a:txBody>
                    <a:bodyPr/>
                    <a:lstStyle/>
                    <a:p>
                      <a:pPr algn="r" fontAlgn="b"/>
                      <a:r>
                        <a:rPr lang="en-US" sz="1300" b="0" i="0" u="none" strike="noStrike" dirty="0">
                          <a:latin typeface="Verdana"/>
                        </a:rPr>
                        <a:t>1,576.30</a:t>
                      </a:r>
                    </a:p>
                  </a:txBody>
                  <a:tcPr marL="12700" marR="12700" marT="12700" marB="0" anchor="b"/>
                </a:tc>
                <a:tc>
                  <a:txBody>
                    <a:bodyPr/>
                    <a:lstStyle/>
                    <a:p>
                      <a:pPr algn="r" fontAlgn="b"/>
                      <a:r>
                        <a:rPr lang="en-US" sz="1300" b="1" i="0" u="none" strike="noStrike" dirty="0" smtClean="0">
                          <a:solidFill>
                            <a:srgbClr val="FF0000"/>
                          </a:solidFill>
                          <a:latin typeface="Verdana"/>
                        </a:rPr>
                        <a:t>2,132.0</a:t>
                      </a:r>
                      <a:endParaRPr lang="en-US" sz="1300" b="1" i="0" u="none" strike="noStrike" dirty="0">
                        <a:solidFill>
                          <a:srgbClr val="FF0000"/>
                        </a:solidFill>
                        <a:latin typeface="Verdana"/>
                      </a:endParaRPr>
                    </a:p>
                  </a:txBody>
                  <a:tcPr marL="12700" marR="12700" marT="12700" marB="0" anchor="b"/>
                </a:tc>
              </a:tr>
              <a:tr h="452769">
                <a:tc>
                  <a:txBody>
                    <a:bodyPr/>
                    <a:lstStyle/>
                    <a:p>
                      <a:pPr algn="l" fontAlgn="b"/>
                      <a:r>
                        <a:rPr lang="en-US" sz="1300" b="1" i="0" u="none" strike="noStrike" dirty="0">
                          <a:latin typeface="Verdana"/>
                        </a:rPr>
                        <a:t>Gross Profit</a:t>
                      </a:r>
                    </a:p>
                  </a:txBody>
                  <a:tcPr marL="12700" marR="12700" marT="12700" marB="0" anchor="b"/>
                </a:tc>
                <a:tc>
                  <a:txBody>
                    <a:bodyPr/>
                    <a:lstStyle/>
                    <a:p>
                      <a:pPr algn="r" fontAlgn="b"/>
                      <a:r>
                        <a:rPr lang="en-US" sz="1300" b="1" i="0" u="none" strike="noStrike" dirty="0">
                          <a:latin typeface="Verdana"/>
                        </a:rPr>
                        <a:t>176.3</a:t>
                      </a:r>
                    </a:p>
                  </a:txBody>
                  <a:tcPr marL="12700" marR="12700" marT="12700" marB="0" anchor="b"/>
                </a:tc>
                <a:tc>
                  <a:txBody>
                    <a:bodyPr/>
                    <a:lstStyle/>
                    <a:p>
                      <a:pPr algn="r" fontAlgn="b"/>
                      <a:r>
                        <a:rPr lang="en-US" sz="1300" b="1" i="0" u="none" strike="noStrike">
                          <a:latin typeface="Verdana"/>
                        </a:rPr>
                        <a:t>236.6</a:t>
                      </a:r>
                    </a:p>
                  </a:txBody>
                  <a:tcPr marL="12700" marR="12700" marT="12700" marB="0" anchor="b"/>
                </a:tc>
                <a:tc>
                  <a:txBody>
                    <a:bodyPr/>
                    <a:lstStyle/>
                    <a:p>
                      <a:pPr algn="r" fontAlgn="b"/>
                      <a:r>
                        <a:rPr lang="en-US" sz="1300" b="1" i="0" u="none" strike="noStrike">
                          <a:latin typeface="Verdana"/>
                        </a:rPr>
                        <a:t>442.2</a:t>
                      </a:r>
                    </a:p>
                  </a:txBody>
                  <a:tcPr marL="12700" marR="12700" marT="12700" marB="0" anchor="b"/>
                </a:tc>
                <a:tc>
                  <a:txBody>
                    <a:bodyPr/>
                    <a:lstStyle/>
                    <a:p>
                      <a:pPr algn="r" fontAlgn="b"/>
                      <a:r>
                        <a:rPr lang="en-US" sz="1300" b="1" i="0" u="none" strike="noStrike">
                          <a:latin typeface="Verdana"/>
                        </a:rPr>
                        <a:t>448.6</a:t>
                      </a:r>
                    </a:p>
                  </a:txBody>
                  <a:tcPr marL="12700" marR="12700" marT="12700" marB="0" anchor="b"/>
                </a:tc>
                <a:tc>
                  <a:txBody>
                    <a:bodyPr/>
                    <a:lstStyle/>
                    <a:p>
                      <a:pPr algn="r" fontAlgn="b"/>
                      <a:r>
                        <a:rPr lang="en-US" sz="1300" b="1" i="0" u="none" strike="noStrike" dirty="0">
                          <a:latin typeface="Verdana"/>
                        </a:rPr>
                        <a:t>494.7</a:t>
                      </a:r>
                    </a:p>
                  </a:txBody>
                  <a:tcPr marL="12700" marR="12700" marT="12700" marB="0" anchor="b"/>
                </a:tc>
                <a:tc>
                  <a:txBody>
                    <a:bodyPr/>
                    <a:lstStyle/>
                    <a:p>
                      <a:pPr algn="r" fontAlgn="b"/>
                      <a:r>
                        <a:rPr lang="en-US" sz="1300" b="1" i="0" u="none" strike="noStrike" dirty="0">
                          <a:latin typeface="Verdana"/>
                        </a:rPr>
                        <a:t>591</a:t>
                      </a:r>
                    </a:p>
                  </a:txBody>
                  <a:tcPr marL="12700" marR="12700" marT="12700" marB="0" anchor="b"/>
                </a:tc>
                <a:tc>
                  <a:txBody>
                    <a:bodyPr/>
                    <a:lstStyle/>
                    <a:p>
                      <a:pPr algn="r" fontAlgn="b"/>
                      <a:r>
                        <a:rPr lang="en-US" sz="1300" b="1" i="0" u="none" strike="noStrike" dirty="0">
                          <a:latin typeface="Verdana"/>
                        </a:rPr>
                        <a:t>763.4</a:t>
                      </a:r>
                    </a:p>
                  </a:txBody>
                  <a:tcPr marL="12700" marR="12700" marT="12700" marB="0" anchor="b"/>
                </a:tc>
                <a:tc>
                  <a:txBody>
                    <a:bodyPr/>
                    <a:lstStyle/>
                    <a:p>
                      <a:pPr algn="r" fontAlgn="b"/>
                      <a:r>
                        <a:rPr lang="en-US" sz="1300" b="1" i="0" u="none" strike="noStrike" dirty="0">
                          <a:latin typeface="Verdana"/>
                        </a:rPr>
                        <a:t>966.4</a:t>
                      </a:r>
                    </a:p>
                  </a:txBody>
                  <a:tcPr marL="12700" marR="12700" marT="12700" marB="0" anchor="b"/>
                </a:tc>
                <a:tc>
                  <a:txBody>
                    <a:bodyPr/>
                    <a:lstStyle/>
                    <a:p>
                      <a:pPr algn="r" fontAlgn="b"/>
                      <a:r>
                        <a:rPr lang="en-US" sz="1300" b="1" i="0" u="none" strike="noStrike" dirty="0">
                          <a:latin typeface="Verdana"/>
                        </a:rPr>
                        <a:t>1,137.50</a:t>
                      </a:r>
                    </a:p>
                  </a:txBody>
                  <a:tcPr marL="12700" marR="12700" marT="12700" marB="0" anchor="b"/>
                </a:tc>
                <a:tc>
                  <a:txBody>
                    <a:bodyPr/>
                    <a:lstStyle/>
                    <a:p>
                      <a:pPr algn="r" fontAlgn="b"/>
                      <a:r>
                        <a:rPr lang="en-US" sz="1300" b="1" i="0" u="none" strike="noStrike" dirty="0">
                          <a:latin typeface="Verdana"/>
                        </a:rPr>
                        <a:t>809.9</a:t>
                      </a:r>
                    </a:p>
                  </a:txBody>
                  <a:tcPr marL="12700" marR="12700" marT="12700" marB="0" anchor="b"/>
                </a:tc>
              </a:tr>
              <a:tr h="452769">
                <a:tc>
                  <a:txBody>
                    <a:bodyPr/>
                    <a:lstStyle/>
                    <a:p>
                      <a:pPr algn="l" fontAlgn="b"/>
                      <a:r>
                        <a:rPr lang="en-US" sz="1300" b="0" i="0" u="sng" strike="noStrike" dirty="0" smtClean="0">
                          <a:latin typeface="Verdana"/>
                        </a:rPr>
                        <a:t>%</a:t>
                      </a:r>
                      <a:r>
                        <a:rPr lang="en-US" sz="1300" b="0" i="0" u="sng" strike="noStrike" dirty="0" err="1" smtClean="0">
                          <a:latin typeface="Verdana"/>
                        </a:rPr>
                        <a:t>Δ</a:t>
                      </a:r>
                      <a:r>
                        <a:rPr lang="en-US" sz="1300" b="0" i="0" u="sng" strike="noStrike" dirty="0" smtClean="0">
                          <a:latin typeface="Verdana"/>
                        </a:rPr>
                        <a:t> in GP</a:t>
                      </a:r>
                      <a:endParaRPr lang="en-US" sz="1300" b="0" i="0" u="sng" strike="noStrike" dirty="0">
                        <a:latin typeface="Verdana"/>
                      </a:endParaRPr>
                    </a:p>
                  </a:txBody>
                  <a:tcPr marL="12700" marR="12700" marT="12700" marB="0" anchor="b"/>
                </a:tc>
                <a:tc>
                  <a:txBody>
                    <a:bodyPr/>
                    <a:lstStyle/>
                    <a:p>
                      <a:pPr algn="l" fontAlgn="b"/>
                      <a:endParaRPr lang="en-US" sz="1300" b="0" i="0" u="sng" strike="noStrike">
                        <a:latin typeface="Verdana"/>
                      </a:endParaRPr>
                    </a:p>
                  </a:txBody>
                  <a:tcPr marL="12700" marR="12700" marT="12700" marB="0" anchor="b"/>
                </a:tc>
                <a:tc>
                  <a:txBody>
                    <a:bodyPr/>
                    <a:lstStyle/>
                    <a:p>
                      <a:pPr algn="r" fontAlgn="b"/>
                      <a:r>
                        <a:rPr lang="en-US" sz="1300" b="0" i="0" u="sng" strike="noStrike">
                          <a:latin typeface="Verdana"/>
                        </a:rPr>
                        <a:t>34.20%</a:t>
                      </a:r>
                    </a:p>
                  </a:txBody>
                  <a:tcPr marL="12700" marR="12700" marT="12700" marB="0" anchor="b"/>
                </a:tc>
                <a:tc>
                  <a:txBody>
                    <a:bodyPr/>
                    <a:lstStyle/>
                    <a:p>
                      <a:pPr algn="r" fontAlgn="b"/>
                      <a:r>
                        <a:rPr lang="en-US" sz="1300" b="0" i="0" u="sng" strike="noStrike">
                          <a:latin typeface="Verdana"/>
                        </a:rPr>
                        <a:t>86.90%</a:t>
                      </a:r>
                    </a:p>
                  </a:txBody>
                  <a:tcPr marL="12700" marR="12700" marT="12700" marB="0" anchor="b"/>
                </a:tc>
                <a:tc>
                  <a:txBody>
                    <a:bodyPr/>
                    <a:lstStyle/>
                    <a:p>
                      <a:pPr algn="r" fontAlgn="b"/>
                      <a:r>
                        <a:rPr lang="en-US" sz="1300" b="0" i="0" u="sng" strike="noStrike" dirty="0">
                          <a:latin typeface="Verdana"/>
                        </a:rPr>
                        <a:t>1.45%</a:t>
                      </a:r>
                    </a:p>
                  </a:txBody>
                  <a:tcPr marL="12700" marR="12700" marT="12700" marB="0" anchor="b"/>
                </a:tc>
                <a:tc>
                  <a:txBody>
                    <a:bodyPr/>
                    <a:lstStyle/>
                    <a:p>
                      <a:pPr algn="r" fontAlgn="b"/>
                      <a:r>
                        <a:rPr lang="en-US" sz="1300" b="0" i="0" u="sng" strike="noStrike" dirty="0">
                          <a:latin typeface="Verdana"/>
                        </a:rPr>
                        <a:t>10.28%</a:t>
                      </a:r>
                    </a:p>
                  </a:txBody>
                  <a:tcPr marL="12700" marR="12700" marT="12700" marB="0" anchor="b"/>
                </a:tc>
                <a:tc>
                  <a:txBody>
                    <a:bodyPr/>
                    <a:lstStyle/>
                    <a:p>
                      <a:pPr algn="r" fontAlgn="b"/>
                      <a:r>
                        <a:rPr lang="en-US" sz="1300" b="0" i="0" u="sng" strike="noStrike" dirty="0">
                          <a:latin typeface="Verdana"/>
                        </a:rPr>
                        <a:t>19.47%</a:t>
                      </a:r>
                    </a:p>
                  </a:txBody>
                  <a:tcPr marL="12700" marR="12700" marT="12700" marB="0" anchor="b"/>
                </a:tc>
                <a:tc>
                  <a:txBody>
                    <a:bodyPr/>
                    <a:lstStyle/>
                    <a:p>
                      <a:pPr algn="r" fontAlgn="b"/>
                      <a:r>
                        <a:rPr lang="en-US" sz="1300" b="0" i="0" u="sng" strike="noStrike" dirty="0">
                          <a:latin typeface="Verdana"/>
                        </a:rPr>
                        <a:t>29.17%</a:t>
                      </a:r>
                    </a:p>
                  </a:txBody>
                  <a:tcPr marL="12700" marR="12700" marT="12700" marB="0" anchor="b"/>
                </a:tc>
                <a:tc>
                  <a:txBody>
                    <a:bodyPr/>
                    <a:lstStyle/>
                    <a:p>
                      <a:pPr algn="r" fontAlgn="b"/>
                      <a:r>
                        <a:rPr lang="en-US" sz="1300" b="0" i="0" u="sng" strike="noStrike" dirty="0">
                          <a:latin typeface="Verdana"/>
                        </a:rPr>
                        <a:t>26.59%</a:t>
                      </a:r>
                    </a:p>
                  </a:txBody>
                  <a:tcPr marL="12700" marR="12700" marT="12700" marB="0" anchor="b"/>
                </a:tc>
                <a:tc>
                  <a:txBody>
                    <a:bodyPr/>
                    <a:lstStyle/>
                    <a:p>
                      <a:pPr algn="r" fontAlgn="b"/>
                      <a:r>
                        <a:rPr lang="en-US" sz="1300" b="0" i="0" u="sng" strike="noStrike" dirty="0">
                          <a:latin typeface="Verdana"/>
                        </a:rPr>
                        <a:t>17.70%</a:t>
                      </a:r>
                    </a:p>
                  </a:txBody>
                  <a:tcPr marL="12700" marR="12700" marT="12700" marB="0" anchor="b"/>
                </a:tc>
                <a:tc>
                  <a:txBody>
                    <a:bodyPr/>
                    <a:lstStyle/>
                    <a:p>
                      <a:pPr algn="r" fontAlgn="b"/>
                      <a:r>
                        <a:rPr lang="en-US" sz="1300" b="0" i="0" u="sng" strike="noStrike" dirty="0">
                          <a:latin typeface="Verdana"/>
                        </a:rPr>
                        <a:t>-28.80%</a:t>
                      </a:r>
                    </a:p>
                  </a:txBody>
                  <a:tcPr marL="12700" marR="12700" marT="12700" marB="0" anchor="b"/>
                </a:tc>
              </a:tr>
              <a:tr h="452769">
                <a:tc>
                  <a:txBody>
                    <a:bodyPr/>
                    <a:lstStyle/>
                    <a:p>
                      <a:pPr algn="l" fontAlgn="b"/>
                      <a:r>
                        <a:rPr lang="en-US" sz="1300" b="0" i="0" u="none" strike="noStrike">
                          <a:latin typeface="Verdana"/>
                        </a:rPr>
                        <a:t>G&amp;A</a:t>
                      </a:r>
                    </a:p>
                  </a:txBody>
                  <a:tcPr marL="12700" marR="12700" marT="12700" marB="0" anchor="b"/>
                </a:tc>
                <a:tc>
                  <a:txBody>
                    <a:bodyPr/>
                    <a:lstStyle/>
                    <a:p>
                      <a:pPr algn="r" fontAlgn="b"/>
                      <a:r>
                        <a:rPr lang="en-US" sz="1300" b="0" i="0" u="none" strike="noStrike">
                          <a:latin typeface="Verdana"/>
                        </a:rPr>
                        <a:t>48.5</a:t>
                      </a:r>
                    </a:p>
                  </a:txBody>
                  <a:tcPr marL="12700" marR="12700" marT="12700" marB="0" anchor="b"/>
                </a:tc>
                <a:tc>
                  <a:txBody>
                    <a:bodyPr/>
                    <a:lstStyle/>
                    <a:p>
                      <a:pPr algn="r" fontAlgn="b"/>
                      <a:r>
                        <a:rPr lang="en-US" sz="1300" b="0" i="0" u="none" strike="noStrike">
                          <a:latin typeface="Verdana"/>
                        </a:rPr>
                        <a:t>60.7</a:t>
                      </a:r>
                    </a:p>
                  </a:txBody>
                  <a:tcPr marL="12700" marR="12700" marT="12700" marB="0" anchor="b"/>
                </a:tc>
                <a:tc>
                  <a:txBody>
                    <a:bodyPr/>
                    <a:lstStyle/>
                    <a:p>
                      <a:pPr algn="r" fontAlgn="b"/>
                      <a:r>
                        <a:rPr lang="en-US" sz="1300" b="0" i="0" u="none" strike="noStrike">
                          <a:latin typeface="Verdana"/>
                        </a:rPr>
                        <a:t>219.6</a:t>
                      </a:r>
                    </a:p>
                  </a:txBody>
                  <a:tcPr marL="12700" marR="12700" marT="12700" marB="0" anchor="b"/>
                </a:tc>
                <a:tc>
                  <a:txBody>
                    <a:bodyPr/>
                    <a:lstStyle/>
                    <a:p>
                      <a:pPr algn="r" fontAlgn="b"/>
                      <a:r>
                        <a:rPr lang="en-US" sz="1300" b="0" i="0" u="none" strike="noStrike">
                          <a:latin typeface="Verdana"/>
                        </a:rPr>
                        <a:t>14.6</a:t>
                      </a:r>
                    </a:p>
                  </a:txBody>
                  <a:tcPr marL="12700" marR="12700" marT="12700" marB="0" anchor="b"/>
                </a:tc>
                <a:tc>
                  <a:txBody>
                    <a:bodyPr/>
                    <a:lstStyle/>
                    <a:p>
                      <a:pPr algn="r" fontAlgn="b"/>
                      <a:r>
                        <a:rPr lang="en-US" sz="1300" b="0" i="0" u="none" strike="noStrike">
                          <a:latin typeface="Verdana"/>
                        </a:rPr>
                        <a:t>16.2</a:t>
                      </a:r>
                    </a:p>
                  </a:txBody>
                  <a:tcPr marL="12700" marR="12700" marT="12700" marB="0" anchor="b"/>
                </a:tc>
                <a:tc>
                  <a:txBody>
                    <a:bodyPr/>
                    <a:lstStyle/>
                    <a:p>
                      <a:pPr algn="r" fontAlgn="b"/>
                      <a:r>
                        <a:rPr lang="en-US" sz="1300" b="0" i="0" u="none" strike="noStrike" dirty="0">
                          <a:latin typeface="Verdana"/>
                        </a:rPr>
                        <a:t>19.6</a:t>
                      </a:r>
                    </a:p>
                  </a:txBody>
                  <a:tcPr marL="12700" marR="12700" marT="12700" marB="0" anchor="b"/>
                </a:tc>
                <a:tc>
                  <a:txBody>
                    <a:bodyPr/>
                    <a:lstStyle/>
                    <a:p>
                      <a:pPr algn="r" fontAlgn="b"/>
                      <a:r>
                        <a:rPr lang="en-US" sz="1300" b="0" i="0" u="none" strike="noStrike" dirty="0">
                          <a:latin typeface="Verdana"/>
                        </a:rPr>
                        <a:t>16.9</a:t>
                      </a:r>
                    </a:p>
                  </a:txBody>
                  <a:tcPr marL="12700" marR="12700" marT="12700" marB="0" anchor="b"/>
                </a:tc>
                <a:tc>
                  <a:txBody>
                    <a:bodyPr/>
                    <a:lstStyle/>
                    <a:p>
                      <a:pPr algn="r" fontAlgn="b"/>
                      <a:r>
                        <a:rPr lang="en-US" sz="1300" b="0" i="0" u="none" strike="noStrike">
                          <a:latin typeface="Verdana"/>
                        </a:rPr>
                        <a:t>226.6</a:t>
                      </a:r>
                    </a:p>
                  </a:txBody>
                  <a:tcPr marL="12700" marR="12700" marT="12700" marB="0" anchor="b"/>
                </a:tc>
                <a:tc>
                  <a:txBody>
                    <a:bodyPr/>
                    <a:lstStyle/>
                    <a:p>
                      <a:pPr algn="r" fontAlgn="b"/>
                      <a:r>
                        <a:rPr lang="en-US" sz="1300" b="0" i="0" u="none" strike="noStrike">
                          <a:latin typeface="Verdana"/>
                        </a:rPr>
                        <a:t>302.5</a:t>
                      </a:r>
                    </a:p>
                  </a:txBody>
                  <a:tcPr marL="12700" marR="12700" marT="12700" marB="0" anchor="b"/>
                </a:tc>
                <a:tc>
                  <a:txBody>
                    <a:bodyPr/>
                    <a:lstStyle/>
                    <a:p>
                      <a:pPr algn="r" fontAlgn="b"/>
                      <a:r>
                        <a:rPr lang="en-US" sz="1300" b="0" i="0" u="none" strike="noStrike">
                          <a:latin typeface="Verdana"/>
                        </a:rPr>
                        <a:t>322.1</a:t>
                      </a:r>
                    </a:p>
                  </a:txBody>
                  <a:tcPr marL="12700" marR="12700" marT="12700" marB="0" anchor="b"/>
                </a:tc>
              </a:tr>
              <a:tr h="452769">
                <a:tc>
                  <a:txBody>
                    <a:bodyPr/>
                    <a:lstStyle/>
                    <a:p>
                      <a:pPr algn="l" fontAlgn="b"/>
                      <a:r>
                        <a:rPr lang="en-US" sz="1300" b="0" i="0" u="none" strike="noStrike">
                          <a:latin typeface="Verdana"/>
                        </a:rPr>
                        <a:t>Other</a:t>
                      </a:r>
                    </a:p>
                  </a:txBody>
                  <a:tcPr marL="12700" marR="12700" marT="12700" marB="0" anchor="b"/>
                </a:tc>
                <a:tc>
                  <a:txBody>
                    <a:bodyPr/>
                    <a:lstStyle/>
                    <a:p>
                      <a:pPr algn="r" fontAlgn="b"/>
                      <a:r>
                        <a:rPr lang="en-US" sz="1300" b="0" i="0" u="none" strike="noStrike">
                          <a:latin typeface="Verdana"/>
                        </a:rPr>
                        <a:t>43.8</a:t>
                      </a:r>
                    </a:p>
                  </a:txBody>
                  <a:tcPr marL="12700" marR="12700" marT="12700" marB="0" anchor="b"/>
                </a:tc>
                <a:tc>
                  <a:txBody>
                    <a:bodyPr/>
                    <a:lstStyle/>
                    <a:p>
                      <a:pPr algn="r" fontAlgn="b"/>
                      <a:r>
                        <a:rPr lang="en-US" sz="1300" b="0" i="0" u="none" strike="noStrike">
                          <a:latin typeface="Verdana"/>
                        </a:rPr>
                        <a:t>61.9</a:t>
                      </a:r>
                    </a:p>
                  </a:txBody>
                  <a:tcPr marL="12700" marR="12700" marT="12700" marB="0" anchor="b"/>
                </a:tc>
                <a:tc>
                  <a:txBody>
                    <a:bodyPr/>
                    <a:lstStyle/>
                    <a:p>
                      <a:pPr algn="r" fontAlgn="b"/>
                      <a:r>
                        <a:rPr lang="en-US" sz="1300" b="0" i="0" u="none" strike="noStrike">
                          <a:latin typeface="Verdana"/>
                        </a:rPr>
                        <a:t>59.7</a:t>
                      </a:r>
                    </a:p>
                  </a:txBody>
                  <a:tcPr marL="12700" marR="12700" marT="12700" marB="0" anchor="b"/>
                </a:tc>
                <a:tc>
                  <a:txBody>
                    <a:bodyPr/>
                    <a:lstStyle/>
                    <a:p>
                      <a:pPr algn="r" fontAlgn="b"/>
                      <a:r>
                        <a:rPr lang="en-US" sz="1300" b="0" i="0" u="none" strike="noStrike">
                          <a:latin typeface="Verdana"/>
                        </a:rPr>
                        <a:t>170.6</a:t>
                      </a:r>
                    </a:p>
                  </a:txBody>
                  <a:tcPr marL="12700" marR="12700" marT="12700" marB="0" anchor="b"/>
                </a:tc>
                <a:tc>
                  <a:txBody>
                    <a:bodyPr/>
                    <a:lstStyle/>
                    <a:p>
                      <a:pPr algn="r" fontAlgn="b"/>
                      <a:r>
                        <a:rPr lang="en-US" sz="1300" b="0" i="0" u="none" strike="noStrike">
                          <a:latin typeface="Verdana"/>
                        </a:rPr>
                        <a:t>227.2</a:t>
                      </a:r>
                    </a:p>
                  </a:txBody>
                  <a:tcPr marL="12700" marR="12700" marT="12700" marB="0" anchor="b"/>
                </a:tc>
                <a:tc>
                  <a:txBody>
                    <a:bodyPr/>
                    <a:lstStyle/>
                    <a:p>
                      <a:pPr algn="r" fontAlgn="b"/>
                      <a:r>
                        <a:rPr lang="en-US" sz="1300" b="0" i="0" u="none" strike="noStrike">
                          <a:latin typeface="Verdana"/>
                        </a:rPr>
                        <a:t>242</a:t>
                      </a:r>
                    </a:p>
                  </a:txBody>
                  <a:tcPr marL="12700" marR="12700" marT="12700" marB="0" anchor="b"/>
                </a:tc>
                <a:tc>
                  <a:txBody>
                    <a:bodyPr/>
                    <a:lstStyle/>
                    <a:p>
                      <a:pPr algn="r" fontAlgn="b"/>
                      <a:r>
                        <a:rPr lang="en-US" sz="1300" b="0" i="0" u="none" strike="noStrike">
                          <a:latin typeface="Verdana"/>
                        </a:rPr>
                        <a:t>371.5</a:t>
                      </a:r>
                    </a:p>
                  </a:txBody>
                  <a:tcPr marL="12700" marR="12700" marT="12700" marB="0" anchor="b"/>
                </a:tc>
                <a:tc>
                  <a:txBody>
                    <a:bodyPr/>
                    <a:lstStyle/>
                    <a:p>
                      <a:pPr algn="r" fontAlgn="b"/>
                      <a:r>
                        <a:rPr lang="en-US" sz="1300" b="0" i="0" u="none" strike="noStrike">
                          <a:latin typeface="Verdana"/>
                        </a:rPr>
                        <a:t>268</a:t>
                      </a:r>
                    </a:p>
                  </a:txBody>
                  <a:tcPr marL="12700" marR="12700" marT="12700" marB="0" anchor="b"/>
                </a:tc>
                <a:tc>
                  <a:txBody>
                    <a:bodyPr/>
                    <a:lstStyle/>
                    <a:p>
                      <a:pPr algn="r" fontAlgn="b"/>
                      <a:r>
                        <a:rPr lang="en-US" sz="1300" b="0" i="0" u="none" strike="noStrike">
                          <a:latin typeface="Verdana"/>
                        </a:rPr>
                        <a:t>297.9</a:t>
                      </a:r>
                    </a:p>
                  </a:txBody>
                  <a:tcPr marL="12700" marR="12700" marT="12700" marB="0" anchor="b"/>
                </a:tc>
                <a:tc>
                  <a:txBody>
                    <a:bodyPr/>
                    <a:lstStyle/>
                    <a:p>
                      <a:pPr algn="r" fontAlgn="b"/>
                      <a:r>
                        <a:rPr lang="en-US" sz="1300" b="0" i="0" u="none" strike="noStrike">
                          <a:latin typeface="Verdana"/>
                        </a:rPr>
                        <a:t>395.3</a:t>
                      </a:r>
                    </a:p>
                  </a:txBody>
                  <a:tcPr marL="12700" marR="12700" marT="12700" marB="0" anchor="b"/>
                </a:tc>
              </a:tr>
              <a:tr h="452769">
                <a:tc>
                  <a:txBody>
                    <a:bodyPr/>
                    <a:lstStyle/>
                    <a:p>
                      <a:pPr algn="l" fontAlgn="b"/>
                      <a:r>
                        <a:rPr lang="en-US" sz="1300" b="0" i="0" u="none" strike="noStrike" dirty="0">
                          <a:latin typeface="Verdana"/>
                        </a:rPr>
                        <a:t>Operating Income</a:t>
                      </a:r>
                    </a:p>
                  </a:txBody>
                  <a:tcPr marL="12700" marR="12700" marT="12700" marB="0" anchor="b"/>
                </a:tc>
                <a:tc>
                  <a:txBody>
                    <a:bodyPr/>
                    <a:lstStyle/>
                    <a:p>
                      <a:pPr algn="r" fontAlgn="b"/>
                      <a:r>
                        <a:rPr lang="en-US" sz="1300" b="0" i="0" u="none" strike="noStrike">
                          <a:latin typeface="Verdana"/>
                        </a:rPr>
                        <a:t>84.1</a:t>
                      </a:r>
                    </a:p>
                  </a:txBody>
                  <a:tcPr marL="12700" marR="12700" marT="12700" marB="0" anchor="b"/>
                </a:tc>
                <a:tc>
                  <a:txBody>
                    <a:bodyPr/>
                    <a:lstStyle/>
                    <a:p>
                      <a:pPr algn="r" fontAlgn="b"/>
                      <a:r>
                        <a:rPr lang="en-US" sz="1300" b="0" i="0" u="none" strike="noStrike">
                          <a:latin typeface="Verdana"/>
                        </a:rPr>
                        <a:t>114</a:t>
                      </a:r>
                    </a:p>
                  </a:txBody>
                  <a:tcPr marL="12700" marR="12700" marT="12700" marB="0" anchor="b"/>
                </a:tc>
                <a:tc>
                  <a:txBody>
                    <a:bodyPr/>
                    <a:lstStyle/>
                    <a:p>
                      <a:pPr algn="r" fontAlgn="b"/>
                      <a:r>
                        <a:rPr lang="en-US" sz="1300" b="0" i="0" u="none" strike="noStrike">
                          <a:latin typeface="Verdana"/>
                        </a:rPr>
                        <a:t>162.9</a:t>
                      </a:r>
                    </a:p>
                  </a:txBody>
                  <a:tcPr marL="12700" marR="12700" marT="12700" marB="0" anchor="b"/>
                </a:tc>
                <a:tc>
                  <a:txBody>
                    <a:bodyPr/>
                    <a:lstStyle/>
                    <a:p>
                      <a:pPr algn="r" fontAlgn="b"/>
                      <a:r>
                        <a:rPr lang="en-US" sz="1300" b="0" i="0" u="none" strike="noStrike">
                          <a:latin typeface="Verdana"/>
                        </a:rPr>
                        <a:t>263.5</a:t>
                      </a:r>
                    </a:p>
                  </a:txBody>
                  <a:tcPr marL="12700" marR="12700" marT="12700" marB="0" anchor="b"/>
                </a:tc>
                <a:tc>
                  <a:txBody>
                    <a:bodyPr/>
                    <a:lstStyle/>
                    <a:p>
                      <a:pPr algn="r" fontAlgn="b"/>
                      <a:r>
                        <a:rPr lang="en-US" sz="1300" b="0" i="0" u="none" strike="noStrike">
                          <a:latin typeface="Verdana"/>
                        </a:rPr>
                        <a:t>251.3</a:t>
                      </a:r>
                    </a:p>
                  </a:txBody>
                  <a:tcPr marL="12700" marR="12700" marT="12700" marB="0" anchor="b"/>
                </a:tc>
                <a:tc>
                  <a:txBody>
                    <a:bodyPr/>
                    <a:lstStyle/>
                    <a:p>
                      <a:pPr algn="r" fontAlgn="b"/>
                      <a:r>
                        <a:rPr lang="en-US" sz="1300" b="0" i="0" u="none" strike="noStrike">
                          <a:latin typeface="Verdana"/>
                        </a:rPr>
                        <a:t>329.5</a:t>
                      </a:r>
                    </a:p>
                  </a:txBody>
                  <a:tcPr marL="12700" marR="12700" marT="12700" marB="0" anchor="b"/>
                </a:tc>
                <a:tc>
                  <a:txBody>
                    <a:bodyPr/>
                    <a:lstStyle/>
                    <a:p>
                      <a:pPr algn="r" fontAlgn="b"/>
                      <a:r>
                        <a:rPr lang="en-US" sz="1300" b="0" i="0" u="none" strike="noStrike">
                          <a:latin typeface="Verdana"/>
                        </a:rPr>
                        <a:t>375.1</a:t>
                      </a:r>
                    </a:p>
                  </a:txBody>
                  <a:tcPr marL="12700" marR="12700" marT="12700" marB="0" anchor="b"/>
                </a:tc>
                <a:tc>
                  <a:txBody>
                    <a:bodyPr/>
                    <a:lstStyle/>
                    <a:p>
                      <a:pPr algn="r" fontAlgn="b"/>
                      <a:r>
                        <a:rPr lang="en-US" sz="1300" b="0" i="0" u="none" strike="noStrike">
                          <a:latin typeface="Verdana"/>
                        </a:rPr>
                        <a:t>471.8</a:t>
                      </a:r>
                    </a:p>
                  </a:txBody>
                  <a:tcPr marL="12700" marR="12700" marT="12700" marB="0" anchor="b"/>
                </a:tc>
                <a:tc>
                  <a:txBody>
                    <a:bodyPr/>
                    <a:lstStyle/>
                    <a:p>
                      <a:pPr algn="r" fontAlgn="b"/>
                      <a:r>
                        <a:rPr lang="en-US" sz="1300" b="0" i="0" u="none" strike="noStrike">
                          <a:latin typeface="Verdana"/>
                        </a:rPr>
                        <a:t>537.1</a:t>
                      </a:r>
                    </a:p>
                  </a:txBody>
                  <a:tcPr marL="12700" marR="12700" marT="12700" marB="0" anchor="b"/>
                </a:tc>
                <a:tc>
                  <a:txBody>
                    <a:bodyPr/>
                    <a:lstStyle/>
                    <a:p>
                      <a:pPr algn="r" fontAlgn="b"/>
                      <a:r>
                        <a:rPr lang="en-US" sz="1300" b="1" i="0" u="none" strike="noStrike" dirty="0">
                          <a:solidFill>
                            <a:srgbClr val="FF0000"/>
                          </a:solidFill>
                          <a:latin typeface="Verdana"/>
                        </a:rPr>
                        <a:t>92.6</a:t>
                      </a:r>
                    </a:p>
                  </a:txBody>
                  <a:tcPr marL="12700" marR="12700" marT="12700" marB="0" anchor="b"/>
                </a:tc>
              </a:tr>
              <a:tr h="573714">
                <a:tc>
                  <a:txBody>
                    <a:bodyPr/>
                    <a:lstStyle/>
                    <a:p>
                      <a:pPr algn="l" fontAlgn="b"/>
                      <a:r>
                        <a:rPr lang="en-US" sz="1300" b="0" i="0" u="none" strike="noStrike">
                          <a:latin typeface="Verdana"/>
                        </a:rPr>
                        <a:t>Net Int Inc &amp; Other</a:t>
                      </a:r>
                    </a:p>
                  </a:txBody>
                  <a:tcPr marL="12700" marR="12700" marT="12700" marB="0" anchor="b"/>
                </a:tc>
                <a:tc>
                  <a:txBody>
                    <a:bodyPr/>
                    <a:lstStyle/>
                    <a:p>
                      <a:pPr algn="r" fontAlgn="b"/>
                      <a:r>
                        <a:rPr lang="en-US" sz="1300" b="0" i="0" u="none" strike="noStrike">
                          <a:latin typeface="Verdana"/>
                        </a:rPr>
                        <a:t>6</a:t>
                      </a:r>
                    </a:p>
                  </a:txBody>
                  <a:tcPr marL="12700" marR="12700" marT="12700" marB="0" anchor="b"/>
                </a:tc>
                <a:tc>
                  <a:txBody>
                    <a:bodyPr/>
                    <a:lstStyle/>
                    <a:p>
                      <a:pPr algn="r" fontAlgn="b"/>
                      <a:r>
                        <a:rPr lang="en-US" sz="1300" b="0" i="0" u="none" strike="noStrike">
                          <a:latin typeface="Verdana"/>
                        </a:rPr>
                        <a:t>9.4</a:t>
                      </a:r>
                    </a:p>
                  </a:txBody>
                  <a:tcPr marL="12700" marR="12700" marT="12700" marB="0" anchor="b"/>
                </a:tc>
                <a:tc>
                  <a:txBody>
                    <a:bodyPr/>
                    <a:lstStyle/>
                    <a:p>
                      <a:pPr algn="r" fontAlgn="b"/>
                      <a:r>
                        <a:rPr lang="en-US" sz="1300" b="0" i="0" u="none" strike="noStrike">
                          <a:latin typeface="Verdana"/>
                        </a:rPr>
                        <a:t>9.4</a:t>
                      </a:r>
                    </a:p>
                  </a:txBody>
                  <a:tcPr marL="12700" marR="12700" marT="12700" marB="0" anchor="b"/>
                </a:tc>
                <a:tc>
                  <a:txBody>
                    <a:bodyPr/>
                    <a:lstStyle/>
                    <a:p>
                      <a:pPr algn="r" fontAlgn="b"/>
                      <a:r>
                        <a:rPr lang="en-US" sz="1300" b="0" i="0" u="none" strike="noStrike">
                          <a:latin typeface="Verdana"/>
                        </a:rPr>
                        <a:t>1.1</a:t>
                      </a:r>
                    </a:p>
                  </a:txBody>
                  <a:tcPr marL="12700" marR="12700" marT="12700" marB="0" anchor="b"/>
                </a:tc>
                <a:tc>
                  <a:txBody>
                    <a:bodyPr/>
                    <a:lstStyle/>
                    <a:p>
                      <a:pPr algn="r" fontAlgn="b"/>
                      <a:r>
                        <a:rPr lang="en-US" sz="1300" b="0" i="0" u="none" strike="noStrike">
                          <a:latin typeface="Verdana"/>
                        </a:rPr>
                        <a:t>-22.8</a:t>
                      </a:r>
                    </a:p>
                  </a:txBody>
                  <a:tcPr marL="12700" marR="12700" marT="12700" marB="0" anchor="b"/>
                </a:tc>
                <a:tc>
                  <a:txBody>
                    <a:bodyPr/>
                    <a:lstStyle/>
                    <a:p>
                      <a:pPr algn="r" fontAlgn="b"/>
                      <a:r>
                        <a:rPr lang="en-US" sz="1300" b="0" i="0" u="none" strike="noStrike">
                          <a:latin typeface="Verdana"/>
                        </a:rPr>
                        <a:t>-33.6</a:t>
                      </a:r>
                    </a:p>
                  </a:txBody>
                  <a:tcPr marL="12700" marR="12700" marT="12700" marB="0" anchor="b"/>
                </a:tc>
                <a:tc>
                  <a:txBody>
                    <a:bodyPr/>
                    <a:lstStyle/>
                    <a:p>
                      <a:pPr algn="r" fontAlgn="b"/>
                      <a:r>
                        <a:rPr lang="en-US" sz="1300" b="0" i="0" u="none" strike="noStrike">
                          <a:latin typeface="Verdana"/>
                        </a:rPr>
                        <a:t>-36.2</a:t>
                      </a:r>
                    </a:p>
                  </a:txBody>
                  <a:tcPr marL="12700" marR="12700" marT="12700" marB="0" anchor="b"/>
                </a:tc>
                <a:tc>
                  <a:txBody>
                    <a:bodyPr/>
                    <a:lstStyle/>
                    <a:p>
                      <a:pPr algn="r" fontAlgn="b"/>
                      <a:r>
                        <a:rPr lang="en-US" sz="1300" b="0" i="0" u="none" strike="noStrike">
                          <a:latin typeface="Verdana"/>
                        </a:rPr>
                        <a:t>-20.7</a:t>
                      </a:r>
                    </a:p>
                  </a:txBody>
                  <a:tcPr marL="12700" marR="12700" marT="12700" marB="0" anchor="b"/>
                </a:tc>
                <a:tc>
                  <a:txBody>
                    <a:bodyPr/>
                    <a:lstStyle/>
                    <a:p>
                      <a:pPr algn="r" fontAlgn="b"/>
                      <a:r>
                        <a:rPr lang="en-US" sz="1300" b="0" i="0" u="none" strike="noStrike" dirty="0">
                          <a:latin typeface="Verdana"/>
                        </a:rPr>
                        <a:t>-98.2</a:t>
                      </a:r>
                    </a:p>
                  </a:txBody>
                  <a:tcPr marL="12700" marR="12700" marT="12700" marB="0" anchor="b"/>
                </a:tc>
                <a:tc>
                  <a:txBody>
                    <a:bodyPr/>
                    <a:lstStyle/>
                    <a:p>
                      <a:pPr algn="r" fontAlgn="b"/>
                      <a:r>
                        <a:rPr lang="en-US" sz="1300" b="0" i="0" u="none" strike="noStrike" dirty="0">
                          <a:latin typeface="Verdana"/>
                        </a:rPr>
                        <a:t>-273.1</a:t>
                      </a:r>
                    </a:p>
                  </a:txBody>
                  <a:tcPr marL="12700" marR="12700" marT="12700" marB="0" anchor="b"/>
                </a:tc>
              </a:tr>
              <a:tr h="573714">
                <a:tc>
                  <a:txBody>
                    <a:bodyPr/>
                    <a:lstStyle/>
                    <a:p>
                      <a:pPr algn="l" fontAlgn="b"/>
                      <a:r>
                        <a:rPr lang="en-US" sz="1300" b="0" i="0" u="none" strike="noStrike">
                          <a:latin typeface="Verdana"/>
                        </a:rPr>
                        <a:t>Earnings Before Taxes</a:t>
                      </a:r>
                    </a:p>
                  </a:txBody>
                  <a:tcPr marL="12700" marR="12700" marT="12700" marB="0" anchor="b"/>
                </a:tc>
                <a:tc>
                  <a:txBody>
                    <a:bodyPr/>
                    <a:lstStyle/>
                    <a:p>
                      <a:pPr algn="r" fontAlgn="b"/>
                      <a:r>
                        <a:rPr lang="en-US" sz="1300" b="0" i="0" u="none" strike="noStrike">
                          <a:latin typeface="Verdana"/>
                        </a:rPr>
                        <a:t>90.1</a:t>
                      </a:r>
                    </a:p>
                  </a:txBody>
                  <a:tcPr marL="12700" marR="12700" marT="12700" marB="0" anchor="b"/>
                </a:tc>
                <a:tc>
                  <a:txBody>
                    <a:bodyPr/>
                    <a:lstStyle/>
                    <a:p>
                      <a:pPr algn="r" fontAlgn="b"/>
                      <a:r>
                        <a:rPr lang="en-US" sz="1300" b="0" i="0" u="none" strike="noStrike">
                          <a:latin typeface="Verdana"/>
                        </a:rPr>
                        <a:t>123.4</a:t>
                      </a:r>
                    </a:p>
                  </a:txBody>
                  <a:tcPr marL="12700" marR="12700" marT="12700" marB="0" anchor="b"/>
                </a:tc>
                <a:tc>
                  <a:txBody>
                    <a:bodyPr/>
                    <a:lstStyle/>
                    <a:p>
                      <a:pPr algn="r" fontAlgn="b"/>
                      <a:r>
                        <a:rPr lang="en-US" sz="1300" b="0" i="0" u="none" strike="noStrike">
                          <a:latin typeface="Verdana"/>
                        </a:rPr>
                        <a:t>172.4</a:t>
                      </a:r>
                    </a:p>
                  </a:txBody>
                  <a:tcPr marL="12700" marR="12700" marT="12700" marB="0" anchor="b"/>
                </a:tc>
                <a:tc>
                  <a:txBody>
                    <a:bodyPr/>
                    <a:lstStyle/>
                    <a:p>
                      <a:pPr algn="r" fontAlgn="b"/>
                      <a:r>
                        <a:rPr lang="en-US" sz="1300" b="0" i="0" u="none" strike="noStrike">
                          <a:latin typeface="Verdana"/>
                        </a:rPr>
                        <a:t>264.6</a:t>
                      </a:r>
                    </a:p>
                  </a:txBody>
                  <a:tcPr marL="12700" marR="12700" marT="12700" marB="0" anchor="b"/>
                </a:tc>
                <a:tc>
                  <a:txBody>
                    <a:bodyPr/>
                    <a:lstStyle/>
                    <a:p>
                      <a:pPr algn="r" fontAlgn="b"/>
                      <a:r>
                        <a:rPr lang="en-US" sz="1300" b="0" i="0" u="none" strike="noStrike">
                          <a:latin typeface="Verdana"/>
                        </a:rPr>
                        <a:t>228.5</a:t>
                      </a:r>
                    </a:p>
                  </a:txBody>
                  <a:tcPr marL="12700" marR="12700" marT="12700" marB="0" anchor="b"/>
                </a:tc>
                <a:tc>
                  <a:txBody>
                    <a:bodyPr/>
                    <a:lstStyle/>
                    <a:p>
                      <a:pPr algn="r" fontAlgn="b"/>
                      <a:r>
                        <a:rPr lang="en-US" sz="1300" b="0" i="0" u="none" strike="noStrike">
                          <a:latin typeface="Verdana"/>
                        </a:rPr>
                        <a:t>295.9</a:t>
                      </a:r>
                    </a:p>
                  </a:txBody>
                  <a:tcPr marL="12700" marR="12700" marT="12700" marB="0" anchor="b"/>
                </a:tc>
                <a:tc>
                  <a:txBody>
                    <a:bodyPr/>
                    <a:lstStyle/>
                    <a:p>
                      <a:pPr algn="r" fontAlgn="b"/>
                      <a:r>
                        <a:rPr lang="en-US" sz="1300" b="0" i="0" u="none" strike="noStrike">
                          <a:latin typeface="Verdana"/>
                        </a:rPr>
                        <a:t>338.9</a:t>
                      </a:r>
                    </a:p>
                  </a:txBody>
                  <a:tcPr marL="12700" marR="12700" marT="12700" marB="0" anchor="b"/>
                </a:tc>
                <a:tc>
                  <a:txBody>
                    <a:bodyPr/>
                    <a:lstStyle/>
                    <a:p>
                      <a:pPr algn="r" fontAlgn="b"/>
                      <a:r>
                        <a:rPr lang="en-US" sz="1300" b="0" i="0" u="none" strike="noStrike">
                          <a:latin typeface="Verdana"/>
                        </a:rPr>
                        <a:t>451</a:t>
                      </a:r>
                    </a:p>
                  </a:txBody>
                  <a:tcPr marL="12700" marR="12700" marT="12700" marB="0" anchor="b"/>
                </a:tc>
                <a:tc>
                  <a:txBody>
                    <a:bodyPr/>
                    <a:lstStyle/>
                    <a:p>
                      <a:pPr algn="r" fontAlgn="b"/>
                      <a:r>
                        <a:rPr lang="en-US" sz="1300" b="0" i="0" u="none" strike="noStrike">
                          <a:latin typeface="Verdana"/>
                        </a:rPr>
                        <a:t>438.9</a:t>
                      </a:r>
                    </a:p>
                  </a:txBody>
                  <a:tcPr marL="12700" marR="12700" marT="12700" marB="0" anchor="b"/>
                </a:tc>
                <a:tc>
                  <a:txBody>
                    <a:bodyPr/>
                    <a:lstStyle/>
                    <a:p>
                      <a:pPr algn="r" fontAlgn="b"/>
                      <a:r>
                        <a:rPr lang="en-US" sz="1300" b="0" i="0" u="none" strike="noStrike" dirty="0">
                          <a:latin typeface="Verdana"/>
                        </a:rPr>
                        <a:t>-180.5</a:t>
                      </a:r>
                    </a:p>
                  </a:txBody>
                  <a:tcPr marL="12700" marR="12700" marT="12700" marB="0" anchor="b"/>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Factor</a:t>
            </a:r>
            <a:endParaRPr lang="en-US" dirty="0"/>
          </a:p>
        </p:txBody>
      </p:sp>
      <p:graphicFrame>
        <p:nvGraphicFramePr>
          <p:cNvPr id="4" name="Content Placeholder 3"/>
          <p:cNvGraphicFramePr>
            <a:graphicFrameLocks noGrp="1"/>
          </p:cNvGraphicFramePr>
          <p:nvPr>
            <p:ph idx="1"/>
          </p:nvPr>
        </p:nvGraphicFramePr>
        <p:xfrm>
          <a:off x="504376" y="1256922"/>
          <a:ext cx="7770815" cy="5354877"/>
        </p:xfrm>
        <a:graphic>
          <a:graphicData uri="http://schemas.openxmlformats.org/drawingml/2006/table">
            <a:tbl>
              <a:tblPr firstRow="1" bandRow="1">
                <a:tableStyleId>{5C22544A-7EE6-4342-B048-85BDC9FD1C3A}</a:tableStyleId>
              </a:tblPr>
              <a:tblGrid>
                <a:gridCol w="1554163"/>
                <a:gridCol w="1554163"/>
                <a:gridCol w="1554163"/>
                <a:gridCol w="1554163"/>
                <a:gridCol w="1554163"/>
              </a:tblGrid>
              <a:tr h="533957">
                <a:tc>
                  <a:txBody>
                    <a:bodyPr/>
                    <a:lstStyle/>
                    <a:p>
                      <a:endParaRPr lang="en-US" sz="1600" dirty="0"/>
                    </a:p>
                  </a:txBody>
                  <a:tcPr marL="86342" marR="86342"/>
                </a:tc>
                <a:tc>
                  <a:txBody>
                    <a:bodyPr/>
                    <a:lstStyle/>
                    <a:p>
                      <a:r>
                        <a:rPr lang="en-US" sz="1600" dirty="0" smtClean="0"/>
                        <a:t>2006</a:t>
                      </a:r>
                      <a:endParaRPr lang="en-US" sz="1600" dirty="0"/>
                    </a:p>
                  </a:txBody>
                  <a:tcPr marL="86342" marR="86342"/>
                </a:tc>
                <a:tc>
                  <a:txBody>
                    <a:bodyPr/>
                    <a:lstStyle/>
                    <a:p>
                      <a:r>
                        <a:rPr lang="en-US" sz="1600" dirty="0" smtClean="0"/>
                        <a:t>2007</a:t>
                      </a:r>
                      <a:endParaRPr lang="en-US" sz="1600" dirty="0"/>
                    </a:p>
                  </a:txBody>
                  <a:tcPr marL="86342" marR="86342"/>
                </a:tc>
                <a:tc>
                  <a:txBody>
                    <a:bodyPr/>
                    <a:lstStyle/>
                    <a:p>
                      <a:r>
                        <a:rPr lang="en-US" sz="1600" dirty="0" smtClean="0"/>
                        <a:t>2008</a:t>
                      </a:r>
                      <a:endParaRPr lang="en-US" sz="1600" dirty="0"/>
                    </a:p>
                  </a:txBody>
                  <a:tcPr marL="86342" marR="86342"/>
                </a:tc>
                <a:tc>
                  <a:txBody>
                    <a:bodyPr/>
                    <a:lstStyle/>
                    <a:p>
                      <a:r>
                        <a:rPr lang="en-US" sz="1600" dirty="0" smtClean="0"/>
                        <a:t>2009</a:t>
                      </a:r>
                      <a:endParaRPr lang="en-US" sz="1600" dirty="0"/>
                    </a:p>
                  </a:txBody>
                  <a:tcPr marL="86342" marR="86342"/>
                </a:tc>
              </a:tr>
              <a:tr h="370840">
                <a:tc>
                  <a:txBody>
                    <a:bodyPr/>
                    <a:lstStyle/>
                    <a:p>
                      <a:pPr algn="l" fontAlgn="b"/>
                      <a:r>
                        <a:rPr lang="en-US" sz="1600" b="0" i="0" u="none" strike="noStrike" dirty="0">
                          <a:latin typeface="Verdana"/>
                        </a:rPr>
                        <a:t>Jan</a:t>
                      </a:r>
                    </a:p>
                  </a:txBody>
                  <a:tcPr marL="11992" marR="11992" marT="12700" marB="0" anchor="b"/>
                </a:tc>
                <a:tc>
                  <a:txBody>
                    <a:bodyPr/>
                    <a:lstStyle/>
                    <a:p>
                      <a:pPr algn="r" fontAlgn="b"/>
                      <a:r>
                        <a:rPr lang="en-US" sz="1600" b="0" i="0" u="none" strike="noStrike" dirty="0">
                          <a:latin typeface="Verdana"/>
                        </a:rPr>
                        <a:t>74%</a:t>
                      </a:r>
                    </a:p>
                  </a:txBody>
                  <a:tcPr marL="11992" marR="11992" marT="12700" marB="0" anchor="b"/>
                </a:tc>
                <a:tc>
                  <a:txBody>
                    <a:bodyPr/>
                    <a:lstStyle/>
                    <a:p>
                      <a:pPr algn="r" fontAlgn="b"/>
                      <a:r>
                        <a:rPr lang="en-US" sz="1600" b="0" i="0" u="none" strike="noStrike">
                          <a:latin typeface="Verdana"/>
                        </a:rPr>
                        <a:t>71%</a:t>
                      </a:r>
                    </a:p>
                  </a:txBody>
                  <a:tcPr marL="11992" marR="11992" marT="12700" marB="0" anchor="b"/>
                </a:tc>
                <a:tc>
                  <a:txBody>
                    <a:bodyPr/>
                    <a:lstStyle/>
                    <a:p>
                      <a:pPr algn="r" fontAlgn="b"/>
                      <a:r>
                        <a:rPr lang="en-US" sz="1600" b="0" i="0" u="none" strike="noStrike" dirty="0">
                          <a:latin typeface="Verdana"/>
                        </a:rPr>
                        <a:t>69%</a:t>
                      </a:r>
                    </a:p>
                  </a:txBody>
                  <a:tcPr marL="11992" marR="11992" marT="12700" marB="0" anchor="b"/>
                </a:tc>
                <a:tc>
                  <a:txBody>
                    <a:bodyPr/>
                    <a:lstStyle/>
                    <a:p>
                      <a:pPr algn="r" fontAlgn="b"/>
                      <a:r>
                        <a:rPr lang="en-US" sz="1600" b="0" i="0" u="none" strike="noStrike">
                          <a:latin typeface="Verdana"/>
                        </a:rPr>
                        <a:t>69%</a:t>
                      </a:r>
                    </a:p>
                  </a:txBody>
                  <a:tcPr marL="11992" marR="11992" marT="12700" marB="0" anchor="b"/>
                </a:tc>
              </a:tr>
              <a:tr h="370840">
                <a:tc>
                  <a:txBody>
                    <a:bodyPr/>
                    <a:lstStyle/>
                    <a:p>
                      <a:pPr algn="l" fontAlgn="b"/>
                      <a:r>
                        <a:rPr lang="en-US" sz="1600" b="0" i="0" u="none" strike="noStrike">
                          <a:latin typeface="Verdana"/>
                        </a:rPr>
                        <a:t>Feb</a:t>
                      </a:r>
                    </a:p>
                  </a:txBody>
                  <a:tcPr marL="11992" marR="11992" marT="12700" marB="0" anchor="b"/>
                </a:tc>
                <a:tc>
                  <a:txBody>
                    <a:bodyPr/>
                    <a:lstStyle/>
                    <a:p>
                      <a:pPr algn="r" fontAlgn="b"/>
                      <a:r>
                        <a:rPr lang="en-US" sz="1600" b="0" i="0" u="none" strike="noStrike">
                          <a:latin typeface="Verdana"/>
                        </a:rPr>
                        <a:t>78%</a:t>
                      </a:r>
                    </a:p>
                  </a:txBody>
                  <a:tcPr marL="11992" marR="11992" marT="12700" marB="0" anchor="b"/>
                </a:tc>
                <a:tc>
                  <a:txBody>
                    <a:bodyPr/>
                    <a:lstStyle/>
                    <a:p>
                      <a:pPr algn="r" fontAlgn="b"/>
                      <a:r>
                        <a:rPr lang="en-US" sz="1600" b="0" i="0" u="none" strike="noStrike">
                          <a:latin typeface="Verdana"/>
                        </a:rPr>
                        <a:t>77%</a:t>
                      </a:r>
                    </a:p>
                  </a:txBody>
                  <a:tcPr marL="11992" marR="11992" marT="12700" marB="0" anchor="b"/>
                </a:tc>
                <a:tc>
                  <a:txBody>
                    <a:bodyPr/>
                    <a:lstStyle/>
                    <a:p>
                      <a:pPr algn="r" fontAlgn="b"/>
                      <a:r>
                        <a:rPr lang="en-US" sz="1600" b="0" i="0" u="none" strike="noStrike">
                          <a:latin typeface="Verdana"/>
                        </a:rPr>
                        <a:t>75%</a:t>
                      </a:r>
                    </a:p>
                  </a:txBody>
                  <a:tcPr marL="11992" marR="11992" marT="12700" marB="0" anchor="b"/>
                </a:tc>
                <a:tc>
                  <a:txBody>
                    <a:bodyPr/>
                    <a:lstStyle/>
                    <a:p>
                      <a:pPr algn="r" fontAlgn="b"/>
                      <a:r>
                        <a:rPr lang="en-US" sz="1600" b="0" i="0" u="none" strike="noStrike">
                          <a:latin typeface="Verdana"/>
                        </a:rPr>
                        <a:t>78%</a:t>
                      </a:r>
                    </a:p>
                  </a:txBody>
                  <a:tcPr marL="11992" marR="11992" marT="12700" marB="0" anchor="b"/>
                </a:tc>
              </a:tr>
              <a:tr h="370840">
                <a:tc>
                  <a:txBody>
                    <a:bodyPr/>
                    <a:lstStyle/>
                    <a:p>
                      <a:pPr algn="l" fontAlgn="b"/>
                      <a:r>
                        <a:rPr lang="en-US" sz="1600" b="0" i="0" u="none" strike="noStrike">
                          <a:latin typeface="Verdana"/>
                        </a:rPr>
                        <a:t>Mar</a:t>
                      </a:r>
                    </a:p>
                  </a:txBody>
                  <a:tcPr marL="11992" marR="11992" marT="12700" marB="0" anchor="b"/>
                </a:tc>
                <a:tc>
                  <a:txBody>
                    <a:bodyPr/>
                    <a:lstStyle/>
                    <a:p>
                      <a:pPr algn="r" fontAlgn="b"/>
                      <a:r>
                        <a:rPr lang="en-US" sz="1600" b="0" i="0" u="none" strike="noStrike">
                          <a:latin typeface="Verdana"/>
                        </a:rPr>
                        <a:t>79%</a:t>
                      </a:r>
                    </a:p>
                  </a:txBody>
                  <a:tcPr marL="11992" marR="11992" marT="12700" marB="0" anchor="b"/>
                </a:tc>
                <a:tc>
                  <a:txBody>
                    <a:bodyPr/>
                    <a:lstStyle/>
                    <a:p>
                      <a:pPr algn="r" fontAlgn="b"/>
                      <a:r>
                        <a:rPr lang="en-US" sz="1600" b="0" i="0" u="none" strike="noStrike">
                          <a:latin typeface="Verdana"/>
                        </a:rPr>
                        <a:t>78%</a:t>
                      </a:r>
                    </a:p>
                  </a:txBody>
                  <a:tcPr marL="11992" marR="11992" marT="12700" marB="0" anchor="b"/>
                </a:tc>
                <a:tc>
                  <a:txBody>
                    <a:bodyPr/>
                    <a:lstStyle/>
                    <a:p>
                      <a:pPr algn="r" fontAlgn="b"/>
                      <a:r>
                        <a:rPr lang="en-US" sz="1600" b="0" i="0" u="none" strike="noStrike">
                          <a:latin typeface="Verdana"/>
                        </a:rPr>
                        <a:t>79%</a:t>
                      </a:r>
                    </a:p>
                  </a:txBody>
                  <a:tcPr marL="11992" marR="11992" marT="12700" marB="0" anchor="b"/>
                </a:tc>
                <a:tc>
                  <a:txBody>
                    <a:bodyPr/>
                    <a:lstStyle/>
                    <a:p>
                      <a:pPr algn="r" fontAlgn="b"/>
                      <a:r>
                        <a:rPr lang="en-US" sz="1600" b="0" i="0" u="none" strike="noStrike">
                          <a:latin typeface="Verdana"/>
                        </a:rPr>
                        <a:t>77%</a:t>
                      </a:r>
                    </a:p>
                  </a:txBody>
                  <a:tcPr marL="11992" marR="11992" marT="12700" marB="0" anchor="b"/>
                </a:tc>
              </a:tr>
              <a:tr h="370840">
                <a:tc>
                  <a:txBody>
                    <a:bodyPr/>
                    <a:lstStyle/>
                    <a:p>
                      <a:pPr algn="l" fontAlgn="b"/>
                      <a:r>
                        <a:rPr lang="en-US" sz="1600" b="0" i="0" u="none" strike="noStrike">
                          <a:latin typeface="Verdana"/>
                        </a:rPr>
                        <a:t>Apr</a:t>
                      </a:r>
                    </a:p>
                  </a:txBody>
                  <a:tcPr marL="11992" marR="11992" marT="12700" marB="0" anchor="b"/>
                </a:tc>
                <a:tc>
                  <a:txBody>
                    <a:bodyPr/>
                    <a:lstStyle/>
                    <a:p>
                      <a:pPr algn="r" fontAlgn="b"/>
                      <a:r>
                        <a:rPr lang="en-US" sz="1600" b="0" i="0" u="none" strike="noStrike">
                          <a:latin typeface="Verdana"/>
                        </a:rPr>
                        <a:t>85%</a:t>
                      </a:r>
                    </a:p>
                  </a:txBody>
                  <a:tcPr marL="11992" marR="11992" marT="12700" marB="0" anchor="b"/>
                </a:tc>
                <a:tc>
                  <a:txBody>
                    <a:bodyPr/>
                    <a:lstStyle/>
                    <a:p>
                      <a:pPr algn="r" fontAlgn="b"/>
                      <a:r>
                        <a:rPr lang="en-US" sz="1600" b="0" i="0" u="none" strike="noStrike">
                          <a:latin typeface="Verdana"/>
                        </a:rPr>
                        <a:t>83%</a:t>
                      </a:r>
                    </a:p>
                  </a:txBody>
                  <a:tcPr marL="11992" marR="11992" marT="12700" marB="0" anchor="b"/>
                </a:tc>
                <a:tc>
                  <a:txBody>
                    <a:bodyPr/>
                    <a:lstStyle/>
                    <a:p>
                      <a:pPr algn="r" fontAlgn="b"/>
                      <a:r>
                        <a:rPr lang="en-US" sz="1600" b="0" i="0" u="none" strike="noStrike">
                          <a:latin typeface="Verdana"/>
                        </a:rPr>
                        <a:t>79%</a:t>
                      </a:r>
                    </a:p>
                  </a:txBody>
                  <a:tcPr marL="11992" marR="11992" marT="12700" marB="0" anchor="b"/>
                </a:tc>
                <a:tc>
                  <a:txBody>
                    <a:bodyPr/>
                    <a:lstStyle/>
                    <a:p>
                      <a:pPr algn="r" fontAlgn="b"/>
                      <a:r>
                        <a:rPr lang="en-US" sz="1600" b="0" i="0" u="none" strike="noStrike">
                          <a:latin typeface="Verdana"/>
                        </a:rPr>
                        <a:t>82%</a:t>
                      </a:r>
                    </a:p>
                  </a:txBody>
                  <a:tcPr marL="11992" marR="11992" marT="12700" marB="0" anchor="b"/>
                </a:tc>
              </a:tr>
              <a:tr h="370840">
                <a:tc>
                  <a:txBody>
                    <a:bodyPr/>
                    <a:lstStyle/>
                    <a:p>
                      <a:pPr algn="l" fontAlgn="b"/>
                      <a:r>
                        <a:rPr lang="en-US" sz="1600" b="0" i="0" u="none" strike="noStrike">
                          <a:latin typeface="Verdana"/>
                        </a:rPr>
                        <a:t>May</a:t>
                      </a:r>
                    </a:p>
                  </a:txBody>
                  <a:tcPr marL="11992" marR="11992" marT="12700" marB="0" anchor="b"/>
                </a:tc>
                <a:tc>
                  <a:txBody>
                    <a:bodyPr/>
                    <a:lstStyle/>
                    <a:p>
                      <a:pPr algn="r" fontAlgn="b"/>
                      <a:r>
                        <a:rPr lang="en-US" sz="1600" b="0" i="0" u="none" strike="noStrike">
                          <a:latin typeface="Verdana"/>
                        </a:rPr>
                        <a:t>82%</a:t>
                      </a:r>
                    </a:p>
                  </a:txBody>
                  <a:tcPr marL="11992" marR="11992" marT="12700" marB="0" anchor="b"/>
                </a:tc>
                <a:tc>
                  <a:txBody>
                    <a:bodyPr/>
                    <a:lstStyle/>
                    <a:p>
                      <a:pPr algn="r" fontAlgn="b"/>
                      <a:r>
                        <a:rPr lang="en-US" sz="1600" b="0" i="0" u="none" strike="noStrike">
                          <a:latin typeface="Verdana"/>
                        </a:rPr>
                        <a:t>80%</a:t>
                      </a:r>
                    </a:p>
                  </a:txBody>
                  <a:tcPr marL="11992" marR="11992" marT="12700" marB="0" anchor="b"/>
                </a:tc>
                <a:tc>
                  <a:txBody>
                    <a:bodyPr/>
                    <a:lstStyle/>
                    <a:p>
                      <a:pPr algn="r" fontAlgn="b"/>
                      <a:r>
                        <a:rPr lang="en-US" sz="1600" b="0" i="0" u="none" strike="noStrike">
                          <a:latin typeface="Verdana"/>
                        </a:rPr>
                        <a:t>80%</a:t>
                      </a:r>
                    </a:p>
                  </a:txBody>
                  <a:tcPr marL="11992" marR="11992" marT="12700" marB="0" anchor="b"/>
                </a:tc>
                <a:tc>
                  <a:txBody>
                    <a:bodyPr/>
                    <a:lstStyle/>
                    <a:p>
                      <a:pPr algn="r" fontAlgn="b"/>
                      <a:r>
                        <a:rPr lang="en-US" sz="1600" b="0" i="0" u="none" strike="noStrike">
                          <a:latin typeface="Verdana"/>
                        </a:rPr>
                        <a:t>81%</a:t>
                      </a:r>
                    </a:p>
                  </a:txBody>
                  <a:tcPr marL="11992" marR="11992" marT="12700" marB="0" anchor="b"/>
                </a:tc>
              </a:tr>
              <a:tr h="370840">
                <a:tc>
                  <a:txBody>
                    <a:bodyPr/>
                    <a:lstStyle/>
                    <a:p>
                      <a:pPr algn="l" fontAlgn="b"/>
                      <a:r>
                        <a:rPr lang="en-US" sz="1600" b="0" i="0" u="none" strike="noStrike">
                          <a:latin typeface="Verdana"/>
                        </a:rPr>
                        <a:t>Jun</a:t>
                      </a:r>
                    </a:p>
                  </a:txBody>
                  <a:tcPr marL="11992" marR="11992" marT="12700" marB="0" anchor="b"/>
                </a:tc>
                <a:tc>
                  <a:txBody>
                    <a:bodyPr/>
                    <a:lstStyle/>
                    <a:p>
                      <a:pPr algn="r" fontAlgn="b"/>
                      <a:r>
                        <a:rPr lang="en-US" sz="1600" b="0" i="0" u="none" strike="noStrike">
                          <a:latin typeface="Verdana"/>
                        </a:rPr>
                        <a:t>87%</a:t>
                      </a:r>
                    </a:p>
                  </a:txBody>
                  <a:tcPr marL="11992" marR="11992" marT="12700" marB="0" anchor="b"/>
                </a:tc>
                <a:tc>
                  <a:txBody>
                    <a:bodyPr/>
                    <a:lstStyle/>
                    <a:p>
                      <a:pPr algn="r" fontAlgn="b"/>
                      <a:r>
                        <a:rPr lang="en-US" sz="1600" b="0" i="0" u="none" strike="noStrike">
                          <a:latin typeface="Verdana"/>
                        </a:rPr>
                        <a:t>85%</a:t>
                      </a:r>
                    </a:p>
                  </a:txBody>
                  <a:tcPr marL="11992" marR="11992" marT="12700" marB="0" anchor="b"/>
                </a:tc>
                <a:tc>
                  <a:txBody>
                    <a:bodyPr/>
                    <a:lstStyle/>
                    <a:p>
                      <a:pPr algn="r" fontAlgn="b"/>
                      <a:r>
                        <a:rPr lang="en-US" sz="1600" b="0" i="0" u="none" strike="noStrike">
                          <a:latin typeface="Verdana"/>
                        </a:rPr>
                        <a:t>84%</a:t>
                      </a:r>
                    </a:p>
                  </a:txBody>
                  <a:tcPr marL="11992" marR="11992" marT="12700" marB="0" anchor="b"/>
                </a:tc>
                <a:tc>
                  <a:txBody>
                    <a:bodyPr/>
                    <a:lstStyle/>
                    <a:p>
                      <a:pPr algn="r" fontAlgn="b"/>
                      <a:r>
                        <a:rPr lang="en-US" sz="1600" b="0" i="0" u="none" strike="noStrike">
                          <a:latin typeface="Verdana"/>
                        </a:rPr>
                        <a:t>85%</a:t>
                      </a:r>
                    </a:p>
                  </a:txBody>
                  <a:tcPr marL="11992" marR="11992" marT="12700" marB="0" anchor="b"/>
                </a:tc>
              </a:tr>
              <a:tr h="370840">
                <a:tc>
                  <a:txBody>
                    <a:bodyPr/>
                    <a:lstStyle/>
                    <a:p>
                      <a:pPr algn="l" fontAlgn="b"/>
                      <a:r>
                        <a:rPr lang="en-US" sz="1600" b="0" i="0" u="none" strike="noStrike">
                          <a:latin typeface="Verdana"/>
                        </a:rPr>
                        <a:t>Jul</a:t>
                      </a:r>
                    </a:p>
                  </a:txBody>
                  <a:tcPr marL="11992" marR="11992" marT="12700" marB="0" anchor="b"/>
                </a:tc>
                <a:tc>
                  <a:txBody>
                    <a:bodyPr/>
                    <a:lstStyle/>
                    <a:p>
                      <a:pPr algn="r" fontAlgn="b"/>
                      <a:r>
                        <a:rPr lang="en-US" sz="1600" b="0" i="0" u="none" strike="noStrike">
                          <a:latin typeface="Verdana"/>
                        </a:rPr>
                        <a:t>90%</a:t>
                      </a:r>
                    </a:p>
                  </a:txBody>
                  <a:tcPr marL="11992" marR="11992" marT="12700" marB="0" anchor="b"/>
                </a:tc>
                <a:tc>
                  <a:txBody>
                    <a:bodyPr/>
                    <a:lstStyle/>
                    <a:p>
                      <a:pPr algn="r" fontAlgn="b"/>
                      <a:r>
                        <a:rPr lang="en-US" sz="1600" b="0" i="0" u="none" strike="noStrike">
                          <a:latin typeface="Verdana"/>
                        </a:rPr>
                        <a:t>90%</a:t>
                      </a:r>
                    </a:p>
                  </a:txBody>
                  <a:tcPr marL="11992" marR="11992" marT="12700" marB="0" anchor="b"/>
                </a:tc>
                <a:tc>
                  <a:txBody>
                    <a:bodyPr/>
                    <a:lstStyle/>
                    <a:p>
                      <a:pPr algn="r" fontAlgn="b"/>
                      <a:r>
                        <a:rPr lang="en-US" sz="1600" b="0" i="0" u="none" strike="noStrike">
                          <a:latin typeface="Verdana"/>
                        </a:rPr>
                        <a:t>89%</a:t>
                      </a:r>
                    </a:p>
                  </a:txBody>
                  <a:tcPr marL="11992" marR="11992" marT="12700" marB="0" anchor="b"/>
                </a:tc>
                <a:tc>
                  <a:txBody>
                    <a:bodyPr/>
                    <a:lstStyle/>
                    <a:p>
                      <a:pPr algn="r" fontAlgn="b"/>
                      <a:r>
                        <a:rPr lang="en-US" sz="1600" b="0" i="0" u="none" strike="noStrike">
                          <a:latin typeface="Verdana"/>
                        </a:rPr>
                        <a:t>89%</a:t>
                      </a:r>
                    </a:p>
                  </a:txBody>
                  <a:tcPr marL="11992" marR="11992" marT="12700" marB="0" anchor="b"/>
                </a:tc>
              </a:tr>
              <a:tr h="370840">
                <a:tc>
                  <a:txBody>
                    <a:bodyPr/>
                    <a:lstStyle/>
                    <a:p>
                      <a:pPr algn="l" fontAlgn="b"/>
                      <a:r>
                        <a:rPr lang="en-US" sz="1600" b="0" i="0" u="none" strike="noStrike">
                          <a:latin typeface="Verdana"/>
                        </a:rPr>
                        <a:t>Aug</a:t>
                      </a:r>
                    </a:p>
                  </a:txBody>
                  <a:tcPr marL="11992" marR="11992" marT="12700" marB="0" anchor="b"/>
                </a:tc>
                <a:tc>
                  <a:txBody>
                    <a:bodyPr/>
                    <a:lstStyle/>
                    <a:p>
                      <a:pPr algn="r" fontAlgn="b"/>
                      <a:r>
                        <a:rPr lang="en-US" sz="1600" b="0" i="0" u="none" strike="noStrike">
                          <a:latin typeface="Verdana"/>
                        </a:rPr>
                        <a:t>91%</a:t>
                      </a:r>
                    </a:p>
                  </a:txBody>
                  <a:tcPr marL="11992" marR="11992" marT="12700" marB="0" anchor="b"/>
                </a:tc>
                <a:tc>
                  <a:txBody>
                    <a:bodyPr/>
                    <a:lstStyle/>
                    <a:p>
                      <a:pPr algn="r" fontAlgn="b"/>
                      <a:r>
                        <a:rPr lang="en-US" sz="1600" b="0" i="0" u="none" strike="noStrike">
                          <a:latin typeface="Verdana"/>
                        </a:rPr>
                        <a:t>91%</a:t>
                      </a:r>
                    </a:p>
                  </a:txBody>
                  <a:tcPr marL="11992" marR="11992" marT="12700" marB="0" anchor="b"/>
                </a:tc>
                <a:tc>
                  <a:txBody>
                    <a:bodyPr/>
                    <a:lstStyle/>
                    <a:p>
                      <a:pPr algn="r" fontAlgn="b"/>
                      <a:r>
                        <a:rPr lang="en-US" sz="1600" b="0" i="0" u="none" strike="noStrike">
                          <a:latin typeface="Verdana"/>
                        </a:rPr>
                        <a:t>90%</a:t>
                      </a:r>
                    </a:p>
                  </a:txBody>
                  <a:tcPr marL="11992" marR="11992" marT="12700" marB="0" anchor="b"/>
                </a:tc>
                <a:tc>
                  <a:txBody>
                    <a:bodyPr/>
                    <a:lstStyle/>
                    <a:p>
                      <a:pPr algn="r" fontAlgn="b"/>
                      <a:r>
                        <a:rPr lang="en-US" sz="1600" b="0" i="0" u="none" strike="noStrike">
                          <a:latin typeface="Verdana"/>
                        </a:rPr>
                        <a:t>90%</a:t>
                      </a:r>
                    </a:p>
                  </a:txBody>
                  <a:tcPr marL="11992" marR="11992" marT="12700" marB="0" anchor="b"/>
                </a:tc>
              </a:tr>
              <a:tr h="370840">
                <a:tc>
                  <a:txBody>
                    <a:bodyPr/>
                    <a:lstStyle/>
                    <a:p>
                      <a:pPr algn="l" fontAlgn="b"/>
                      <a:r>
                        <a:rPr lang="en-US" sz="1600" b="0" i="0" u="none" strike="noStrike">
                          <a:latin typeface="Verdana"/>
                        </a:rPr>
                        <a:t>Sep</a:t>
                      </a:r>
                    </a:p>
                  </a:txBody>
                  <a:tcPr marL="11992" marR="11992" marT="12700" marB="0" anchor="b"/>
                </a:tc>
                <a:tc>
                  <a:txBody>
                    <a:bodyPr/>
                    <a:lstStyle/>
                    <a:p>
                      <a:pPr algn="r" fontAlgn="b"/>
                      <a:r>
                        <a:rPr lang="en-US" sz="1600" b="0" i="0" u="none" strike="noStrike">
                          <a:latin typeface="Verdana"/>
                        </a:rPr>
                        <a:t>86%</a:t>
                      </a:r>
                    </a:p>
                  </a:txBody>
                  <a:tcPr marL="11992" marR="11992" marT="12700" marB="0" anchor="b"/>
                </a:tc>
                <a:tc>
                  <a:txBody>
                    <a:bodyPr/>
                    <a:lstStyle/>
                    <a:p>
                      <a:pPr algn="r" fontAlgn="b"/>
                      <a:r>
                        <a:rPr lang="en-US" sz="1600" b="0" i="0" u="none" strike="noStrike">
                          <a:latin typeface="Verdana"/>
                        </a:rPr>
                        <a:t>85%</a:t>
                      </a:r>
                    </a:p>
                  </a:txBody>
                  <a:tcPr marL="11992" marR="11992" marT="12700" marB="0" anchor="b"/>
                </a:tc>
                <a:tc>
                  <a:txBody>
                    <a:bodyPr/>
                    <a:lstStyle/>
                    <a:p>
                      <a:pPr algn="r" fontAlgn="b"/>
                      <a:r>
                        <a:rPr lang="en-US" sz="1600" b="0" i="0" u="none" strike="noStrike" dirty="0">
                          <a:latin typeface="Verdana"/>
                        </a:rPr>
                        <a:t>84%</a:t>
                      </a:r>
                    </a:p>
                  </a:txBody>
                  <a:tcPr marL="11992" marR="11992" marT="12700" marB="0" anchor="b"/>
                </a:tc>
                <a:tc>
                  <a:txBody>
                    <a:bodyPr/>
                    <a:lstStyle/>
                    <a:p>
                      <a:pPr algn="r" fontAlgn="b"/>
                      <a:r>
                        <a:rPr lang="en-US" sz="1600" b="0" i="0" u="none" strike="noStrike">
                          <a:latin typeface="Verdana"/>
                        </a:rPr>
                        <a:t>85%</a:t>
                      </a:r>
                    </a:p>
                  </a:txBody>
                  <a:tcPr marL="11992" marR="11992" marT="12700" marB="0" anchor="b"/>
                </a:tc>
              </a:tr>
              <a:tr h="370840">
                <a:tc>
                  <a:txBody>
                    <a:bodyPr/>
                    <a:lstStyle/>
                    <a:p>
                      <a:pPr algn="l" fontAlgn="b"/>
                      <a:r>
                        <a:rPr lang="en-US" sz="1600" b="0" i="0" u="none" strike="noStrike">
                          <a:latin typeface="Verdana"/>
                        </a:rPr>
                        <a:t>Oct</a:t>
                      </a:r>
                    </a:p>
                  </a:txBody>
                  <a:tcPr marL="11992" marR="11992" marT="12700" marB="0" anchor="b"/>
                </a:tc>
                <a:tc>
                  <a:txBody>
                    <a:bodyPr/>
                    <a:lstStyle/>
                    <a:p>
                      <a:pPr algn="r" fontAlgn="b"/>
                      <a:r>
                        <a:rPr lang="en-US" sz="1600" b="0" i="0" u="none" strike="noStrike">
                          <a:latin typeface="Verdana"/>
                        </a:rPr>
                        <a:t>83%</a:t>
                      </a:r>
                    </a:p>
                  </a:txBody>
                  <a:tcPr marL="11992" marR="11992" marT="12700" marB="0" anchor="b"/>
                </a:tc>
                <a:tc>
                  <a:txBody>
                    <a:bodyPr/>
                    <a:lstStyle/>
                    <a:p>
                      <a:pPr algn="r" fontAlgn="b"/>
                      <a:r>
                        <a:rPr lang="en-US" sz="1600" b="0" i="0" u="none" strike="noStrike">
                          <a:latin typeface="Verdana"/>
                        </a:rPr>
                        <a:t>85%</a:t>
                      </a:r>
                    </a:p>
                  </a:txBody>
                  <a:tcPr marL="11992" marR="11992" marT="12700" marB="0" anchor="b"/>
                </a:tc>
                <a:tc>
                  <a:txBody>
                    <a:bodyPr/>
                    <a:lstStyle/>
                    <a:p>
                      <a:pPr algn="r" fontAlgn="b"/>
                      <a:r>
                        <a:rPr lang="en-US" sz="1600" b="0" i="0" u="none" strike="noStrike">
                          <a:latin typeface="Verdana"/>
                        </a:rPr>
                        <a:t>85%</a:t>
                      </a:r>
                    </a:p>
                  </a:txBody>
                  <a:tcPr marL="11992" marR="11992" marT="12700" marB="0" anchor="b"/>
                </a:tc>
                <a:tc>
                  <a:txBody>
                    <a:bodyPr/>
                    <a:lstStyle/>
                    <a:p>
                      <a:pPr algn="r" fontAlgn="b"/>
                      <a:r>
                        <a:rPr lang="en-US" sz="1600" b="0" i="0" u="none" strike="noStrike">
                          <a:latin typeface="Verdana"/>
                        </a:rPr>
                        <a:t>85%</a:t>
                      </a:r>
                    </a:p>
                  </a:txBody>
                  <a:tcPr marL="11992" marR="11992" marT="12700" marB="0" anchor="b"/>
                </a:tc>
              </a:tr>
              <a:tr h="370840">
                <a:tc>
                  <a:txBody>
                    <a:bodyPr/>
                    <a:lstStyle/>
                    <a:p>
                      <a:pPr algn="l" fontAlgn="b"/>
                      <a:r>
                        <a:rPr lang="en-US" sz="1600" b="0" i="0" u="none" strike="noStrike">
                          <a:latin typeface="Verdana"/>
                        </a:rPr>
                        <a:t>Nov</a:t>
                      </a:r>
                    </a:p>
                  </a:txBody>
                  <a:tcPr marL="11992" marR="11992" marT="12700" marB="0" anchor="b"/>
                </a:tc>
                <a:tc>
                  <a:txBody>
                    <a:bodyPr/>
                    <a:lstStyle/>
                    <a:p>
                      <a:pPr algn="r" fontAlgn="b"/>
                      <a:r>
                        <a:rPr lang="en-US" sz="1600" b="0" i="0" u="none" strike="noStrike" dirty="0">
                          <a:latin typeface="Verdana"/>
                        </a:rPr>
                        <a:t>79%</a:t>
                      </a:r>
                    </a:p>
                  </a:txBody>
                  <a:tcPr marL="11992" marR="11992" marT="12700" marB="0" anchor="b"/>
                </a:tc>
                <a:tc>
                  <a:txBody>
                    <a:bodyPr/>
                    <a:lstStyle/>
                    <a:p>
                      <a:pPr algn="r" fontAlgn="b"/>
                      <a:r>
                        <a:rPr lang="en-US" sz="1600" b="0" i="0" u="none" strike="noStrike">
                          <a:latin typeface="Verdana"/>
                        </a:rPr>
                        <a:t>78%</a:t>
                      </a:r>
                    </a:p>
                  </a:txBody>
                  <a:tcPr marL="11992" marR="11992" marT="12700" marB="0" anchor="b"/>
                </a:tc>
                <a:tc>
                  <a:txBody>
                    <a:bodyPr/>
                    <a:lstStyle/>
                    <a:p>
                      <a:pPr algn="r" fontAlgn="b"/>
                      <a:r>
                        <a:rPr lang="en-US" sz="1600" b="0" i="0" u="none" strike="noStrike">
                          <a:latin typeface="Verdana"/>
                        </a:rPr>
                        <a:t>79%</a:t>
                      </a:r>
                    </a:p>
                  </a:txBody>
                  <a:tcPr marL="11992" marR="11992" marT="12700" marB="0" anchor="b"/>
                </a:tc>
                <a:tc>
                  <a:txBody>
                    <a:bodyPr/>
                    <a:lstStyle/>
                    <a:p>
                      <a:pPr algn="r" fontAlgn="b"/>
                      <a:r>
                        <a:rPr lang="en-US" sz="1600" b="0" i="0" u="none" strike="noStrike">
                          <a:latin typeface="Verdana"/>
                        </a:rPr>
                        <a:t>80%</a:t>
                      </a:r>
                    </a:p>
                  </a:txBody>
                  <a:tcPr marL="11992" marR="11992" marT="12700" marB="0" anchor="b"/>
                </a:tc>
              </a:tr>
              <a:tr h="370840">
                <a:tc>
                  <a:txBody>
                    <a:bodyPr/>
                    <a:lstStyle/>
                    <a:p>
                      <a:pPr algn="l" fontAlgn="b"/>
                      <a:r>
                        <a:rPr lang="en-US" sz="1600" b="0" i="0" u="none" strike="noStrike" dirty="0">
                          <a:latin typeface="Verdana"/>
                        </a:rPr>
                        <a:t>Dec</a:t>
                      </a:r>
                    </a:p>
                  </a:txBody>
                  <a:tcPr marL="11992" marR="11992" marT="12700" marB="0" anchor="b"/>
                </a:tc>
                <a:tc>
                  <a:txBody>
                    <a:bodyPr/>
                    <a:lstStyle/>
                    <a:p>
                      <a:pPr algn="r" fontAlgn="b"/>
                      <a:r>
                        <a:rPr lang="en-US" sz="1600" b="0" i="0" u="none" strike="noStrike" dirty="0">
                          <a:latin typeface="Verdana"/>
                        </a:rPr>
                        <a:t>81%</a:t>
                      </a:r>
                    </a:p>
                  </a:txBody>
                  <a:tcPr marL="11992" marR="11992" marT="12700" marB="0" anchor="b"/>
                </a:tc>
                <a:tc>
                  <a:txBody>
                    <a:bodyPr/>
                    <a:lstStyle/>
                    <a:p>
                      <a:pPr algn="r" fontAlgn="b"/>
                      <a:r>
                        <a:rPr lang="en-US" sz="1600" b="0" i="0" u="none" strike="noStrike" dirty="0">
                          <a:latin typeface="Verdana"/>
                        </a:rPr>
                        <a:t>79%</a:t>
                      </a:r>
                    </a:p>
                  </a:txBody>
                  <a:tcPr marL="11992" marR="11992" marT="12700" marB="0" anchor="b"/>
                </a:tc>
                <a:tc>
                  <a:txBody>
                    <a:bodyPr/>
                    <a:lstStyle/>
                    <a:p>
                      <a:pPr algn="r" fontAlgn="b"/>
                      <a:r>
                        <a:rPr lang="en-US" sz="1600" b="0" i="0" u="none" strike="noStrike">
                          <a:latin typeface="Verdana"/>
                        </a:rPr>
                        <a:t>79%</a:t>
                      </a:r>
                    </a:p>
                  </a:txBody>
                  <a:tcPr marL="11992" marR="11992" marT="12700" marB="0" anchor="b"/>
                </a:tc>
                <a:tc>
                  <a:txBody>
                    <a:bodyPr/>
                    <a:lstStyle/>
                    <a:p>
                      <a:pPr algn="r" fontAlgn="b"/>
                      <a:r>
                        <a:rPr lang="en-US" sz="1600" b="0" i="0" u="none" strike="noStrike" dirty="0">
                          <a:latin typeface="Verdana"/>
                        </a:rPr>
                        <a:t>81%</a:t>
                      </a:r>
                    </a:p>
                  </a:txBody>
                  <a:tcPr marL="11992" marR="11992" marT="12700" marB="0" anchor="b"/>
                </a:tc>
              </a:tr>
              <a:tr h="370840">
                <a:tc>
                  <a:txBody>
                    <a:bodyPr/>
                    <a:lstStyle/>
                    <a:p>
                      <a:pPr algn="r" fontAlgn="b"/>
                      <a:r>
                        <a:rPr lang="en-US" sz="1600" b="1" i="0" u="none" strike="noStrike" dirty="0" smtClean="0">
                          <a:latin typeface="Verdana"/>
                        </a:rPr>
                        <a:t>Average</a:t>
                      </a:r>
                      <a:endParaRPr lang="en-US" sz="1600" b="1" i="0" u="none" strike="noStrike" dirty="0">
                        <a:latin typeface="Verdana"/>
                      </a:endParaRPr>
                    </a:p>
                  </a:txBody>
                  <a:tcPr marL="11992" marR="11992" marT="12700" marB="0" anchor="b"/>
                </a:tc>
                <a:tc>
                  <a:txBody>
                    <a:bodyPr/>
                    <a:lstStyle/>
                    <a:p>
                      <a:pPr algn="r" fontAlgn="b"/>
                      <a:r>
                        <a:rPr lang="en-US" sz="1600" b="1" i="0" u="none" strike="noStrike" dirty="0">
                          <a:latin typeface="Verdana"/>
                        </a:rPr>
                        <a:t>83%</a:t>
                      </a:r>
                    </a:p>
                  </a:txBody>
                  <a:tcPr marL="11992" marR="11992" marT="12700" marB="0" anchor="b"/>
                </a:tc>
                <a:tc>
                  <a:txBody>
                    <a:bodyPr/>
                    <a:lstStyle/>
                    <a:p>
                      <a:pPr algn="r" fontAlgn="b"/>
                      <a:r>
                        <a:rPr lang="en-US" sz="1600" b="1" i="0" u="none" strike="noStrike" dirty="0" smtClean="0">
                          <a:latin typeface="Verdana"/>
                        </a:rPr>
                        <a:t>82%</a:t>
                      </a:r>
                      <a:endParaRPr lang="en-US" sz="1600" b="1" i="0" u="none" strike="noStrike" dirty="0">
                        <a:latin typeface="Verdana"/>
                      </a:endParaRPr>
                    </a:p>
                  </a:txBody>
                  <a:tcPr marL="11992" marR="11992" marT="12700" marB="0" anchor="b"/>
                </a:tc>
                <a:tc>
                  <a:txBody>
                    <a:bodyPr/>
                    <a:lstStyle/>
                    <a:p>
                      <a:pPr algn="r" fontAlgn="b"/>
                      <a:r>
                        <a:rPr lang="en-US" sz="1600" b="1" i="0" u="none" strike="noStrike" dirty="0" smtClean="0">
                          <a:latin typeface="Verdana"/>
                        </a:rPr>
                        <a:t>81%</a:t>
                      </a:r>
                      <a:endParaRPr lang="en-US" sz="1600" b="1" i="0" u="none" strike="noStrike" dirty="0">
                        <a:latin typeface="Verdana"/>
                      </a:endParaRPr>
                    </a:p>
                  </a:txBody>
                  <a:tcPr marL="11992" marR="11992" marT="12700" marB="0" anchor="b"/>
                </a:tc>
                <a:tc>
                  <a:txBody>
                    <a:bodyPr/>
                    <a:lstStyle/>
                    <a:p>
                      <a:pPr algn="r" fontAlgn="b"/>
                      <a:r>
                        <a:rPr lang="en-US" sz="1600" b="1" i="0" u="none" strike="noStrike" dirty="0" smtClean="0">
                          <a:latin typeface="Verdana"/>
                        </a:rPr>
                        <a:t>82%</a:t>
                      </a:r>
                      <a:endParaRPr lang="en-US" sz="1600" b="1" i="0" u="none" strike="noStrike" dirty="0">
                        <a:latin typeface="Verdana"/>
                      </a:endParaRPr>
                    </a:p>
                  </a:txBody>
                  <a:tcPr marL="11992" marR="11992" marT="12700" marB="0" anchor="b"/>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Team</a:t>
            </a:r>
            <a:endParaRPr lang="en-US" dirty="0"/>
          </a:p>
        </p:txBody>
      </p:sp>
      <p:sp>
        <p:nvSpPr>
          <p:cNvPr id="3" name="Content Placeholder 2"/>
          <p:cNvSpPr>
            <a:spLocks noGrp="1"/>
          </p:cNvSpPr>
          <p:nvPr>
            <p:ph idx="1"/>
          </p:nvPr>
        </p:nvSpPr>
        <p:spPr>
          <a:xfrm>
            <a:off x="457200" y="2633224"/>
            <a:ext cx="8229600" cy="3492939"/>
          </a:xfrm>
        </p:spPr>
        <p:txBody>
          <a:bodyPr>
            <a:normAutofit fontScale="92500" lnSpcReduction="10000"/>
          </a:bodyPr>
          <a:lstStyle/>
          <a:p>
            <a:r>
              <a:rPr lang="en-US" b="1" dirty="0"/>
              <a:t>Michael </a:t>
            </a:r>
            <a:r>
              <a:rPr lang="en-US" b="1" dirty="0" err="1" smtClean="0"/>
              <a:t>Cawley</a:t>
            </a:r>
            <a:endParaRPr lang="en-US" b="1" dirty="0" smtClean="0"/>
          </a:p>
          <a:p>
            <a:r>
              <a:rPr lang="en-US" sz="2162" b="1" dirty="0" smtClean="0"/>
              <a:t>Deputy </a:t>
            </a:r>
            <a:r>
              <a:rPr lang="en-US" sz="2162" b="1" dirty="0"/>
              <a:t>Chief Executive; Chief Operating </a:t>
            </a:r>
            <a:r>
              <a:rPr lang="en-US" sz="2162" b="1" dirty="0" smtClean="0"/>
              <a:t>Officer </a:t>
            </a:r>
          </a:p>
          <a:p>
            <a:r>
              <a:rPr lang="en-US" sz="2162" dirty="0" smtClean="0"/>
              <a:t>Appointed on </a:t>
            </a:r>
            <a:r>
              <a:rPr lang="en-US" sz="2162" dirty="0"/>
              <a:t>January 1, </a:t>
            </a:r>
            <a:r>
              <a:rPr lang="en-US" sz="2162" dirty="0" smtClean="0"/>
              <a:t>2003</a:t>
            </a:r>
          </a:p>
          <a:p>
            <a:r>
              <a:rPr lang="en-US" sz="2162" dirty="0" smtClean="0"/>
              <a:t>Chief </a:t>
            </a:r>
            <a:r>
              <a:rPr lang="en-US" sz="2162" dirty="0"/>
              <a:t>Financial Officer and Commercial Director since February 1997</a:t>
            </a:r>
            <a:r>
              <a:rPr lang="en-US" sz="2162" dirty="0" smtClean="0"/>
              <a:t>.</a:t>
            </a:r>
          </a:p>
          <a:p>
            <a:r>
              <a:rPr lang="en-US" sz="2162" dirty="0" smtClean="0"/>
              <a:t>From </a:t>
            </a:r>
            <a:r>
              <a:rPr lang="en-US" sz="2162" dirty="0"/>
              <a:t>1993 to 1997,</a:t>
            </a:r>
            <a:r>
              <a:rPr lang="en-US" sz="2162" dirty="0" smtClean="0"/>
              <a:t> Group </a:t>
            </a:r>
            <a:r>
              <a:rPr lang="en-US" sz="2162" dirty="0"/>
              <a:t>Finance Director of </a:t>
            </a:r>
            <a:r>
              <a:rPr lang="en-US" sz="2162" dirty="0" err="1"/>
              <a:t>Gowan</a:t>
            </a:r>
            <a:r>
              <a:rPr lang="en-US" sz="2162" dirty="0"/>
              <a:t> Group Limited, one of Ireland’s largest private companies and the main distributor for Peugeot and </a:t>
            </a:r>
            <a:r>
              <a:rPr lang="en-US" sz="2162" dirty="0" err="1"/>
              <a:t>Citröen</a:t>
            </a:r>
            <a:r>
              <a:rPr lang="en-US" sz="2162" dirty="0"/>
              <a:t> automobiles in Ireland.</a:t>
            </a:r>
          </a:p>
          <a:p>
            <a:endParaRPr lang="en-US" dirty="0"/>
          </a:p>
        </p:txBody>
      </p:sp>
      <p:pic>
        <p:nvPicPr>
          <p:cNvPr id="4" name="Picture 3" descr="M.Cawley.jpg"/>
          <p:cNvPicPr>
            <a:picLocks noChangeAspect="1"/>
          </p:cNvPicPr>
          <p:nvPr/>
        </p:nvPicPr>
        <p:blipFill>
          <a:blip r:embed="rId2"/>
          <a:stretch>
            <a:fillRect/>
          </a:stretch>
        </p:blipFill>
        <p:spPr>
          <a:xfrm>
            <a:off x="6596324" y="1060633"/>
            <a:ext cx="2090475" cy="2986393"/>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Team</a:t>
            </a:r>
            <a:endParaRPr lang="en-US" dirty="0"/>
          </a:p>
        </p:txBody>
      </p:sp>
      <p:sp>
        <p:nvSpPr>
          <p:cNvPr id="5" name="Content Placeholder 4"/>
          <p:cNvSpPr>
            <a:spLocks noGrp="1"/>
          </p:cNvSpPr>
          <p:nvPr>
            <p:ph idx="1"/>
          </p:nvPr>
        </p:nvSpPr>
        <p:spPr>
          <a:xfrm>
            <a:off x="0" y="2571266"/>
            <a:ext cx="8229600" cy="3554897"/>
          </a:xfrm>
        </p:spPr>
        <p:txBody>
          <a:bodyPr>
            <a:normAutofit fontScale="92500" lnSpcReduction="20000"/>
          </a:bodyPr>
          <a:lstStyle/>
          <a:p>
            <a:r>
              <a:rPr lang="en-US" dirty="0" smtClean="0"/>
              <a:t>Howard Millar</a:t>
            </a:r>
          </a:p>
          <a:p>
            <a:r>
              <a:rPr lang="en-US" sz="2162" b="1" dirty="0" smtClean="0"/>
              <a:t>Deputy Chief Executive and Chief Financial Officer </a:t>
            </a:r>
          </a:p>
          <a:p>
            <a:r>
              <a:rPr lang="en-US" sz="2162" dirty="0" smtClean="0"/>
              <a:t>Appointed on January 1, 2003</a:t>
            </a:r>
          </a:p>
          <a:p>
            <a:r>
              <a:rPr lang="en-US" sz="2162" dirty="0" smtClean="0"/>
              <a:t>Director of Finance of </a:t>
            </a:r>
            <a:r>
              <a:rPr lang="en-US" sz="2162" dirty="0" err="1" smtClean="0"/>
              <a:t>Ryanair</a:t>
            </a:r>
            <a:r>
              <a:rPr lang="en-US" sz="2162" dirty="0" smtClean="0"/>
              <a:t> from March 1993</a:t>
            </a:r>
          </a:p>
          <a:p>
            <a:r>
              <a:rPr lang="en-US" sz="2162" dirty="0" smtClean="0"/>
              <a:t>Financial Controller of </a:t>
            </a:r>
            <a:r>
              <a:rPr lang="en-US" sz="2162" dirty="0" err="1" smtClean="0"/>
              <a:t>Ryanair</a:t>
            </a:r>
            <a:r>
              <a:rPr lang="en-US" sz="2162" dirty="0" smtClean="0"/>
              <a:t> (1992-1993). </a:t>
            </a:r>
          </a:p>
          <a:p>
            <a:r>
              <a:rPr lang="en-US" sz="2162" dirty="0" smtClean="0"/>
              <a:t>Howard was the Group Finance Manager for the </a:t>
            </a:r>
            <a:r>
              <a:rPr lang="en-US" sz="2162" dirty="0" err="1" smtClean="0"/>
              <a:t>Almarai</a:t>
            </a:r>
            <a:r>
              <a:rPr lang="en-US" sz="2162" dirty="0" smtClean="0"/>
              <a:t> Group, an international food processing company in Riyadh, Saudi Arabia, from 1988 to 1992.</a:t>
            </a:r>
            <a:endParaRPr lang="en-US" sz="2162" dirty="0"/>
          </a:p>
        </p:txBody>
      </p:sp>
      <p:pic>
        <p:nvPicPr>
          <p:cNvPr id="4" name="Picture 3" descr="Millar.jpg"/>
          <p:cNvPicPr>
            <a:picLocks noChangeAspect="1"/>
          </p:cNvPicPr>
          <p:nvPr/>
        </p:nvPicPr>
        <p:blipFill>
          <a:blip r:embed="rId2"/>
          <a:stretch>
            <a:fillRect/>
          </a:stretch>
        </p:blipFill>
        <p:spPr>
          <a:xfrm>
            <a:off x="6489665" y="1417638"/>
            <a:ext cx="2654335" cy="3389403"/>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Team</a:t>
            </a:r>
            <a:endParaRPr lang="en-US" dirty="0"/>
          </a:p>
        </p:txBody>
      </p:sp>
      <p:sp>
        <p:nvSpPr>
          <p:cNvPr id="3" name="Content Placeholder 2"/>
          <p:cNvSpPr>
            <a:spLocks noGrp="1"/>
          </p:cNvSpPr>
          <p:nvPr>
            <p:ph idx="1"/>
          </p:nvPr>
        </p:nvSpPr>
        <p:spPr>
          <a:xfrm>
            <a:off x="685800" y="2209800"/>
            <a:ext cx="7770813" cy="4152558"/>
          </a:xfrm>
        </p:spPr>
        <p:txBody>
          <a:bodyPr>
            <a:normAutofit lnSpcReduction="10000"/>
          </a:bodyPr>
          <a:lstStyle/>
          <a:p>
            <a:r>
              <a:rPr lang="en-US" b="1" dirty="0" smtClean="0"/>
              <a:t>Michael O’Leary</a:t>
            </a:r>
          </a:p>
          <a:p>
            <a:r>
              <a:rPr lang="en-US" dirty="0" smtClean="0"/>
              <a:t>The KEY man for </a:t>
            </a:r>
            <a:r>
              <a:rPr lang="en-US" dirty="0" err="1" smtClean="0"/>
              <a:t>Ryanair</a:t>
            </a:r>
            <a:endParaRPr lang="en-US" b="1" dirty="0" smtClean="0"/>
          </a:p>
          <a:p>
            <a:r>
              <a:rPr lang="en-US" b="1" dirty="0" smtClean="0"/>
              <a:t>Chief Executive Officer</a:t>
            </a:r>
          </a:p>
          <a:p>
            <a:r>
              <a:rPr lang="en-US" dirty="0" smtClean="0"/>
              <a:t>Appointed January 1 1994</a:t>
            </a:r>
          </a:p>
          <a:p>
            <a:r>
              <a:rPr lang="en-US" dirty="0" smtClean="0"/>
              <a:t>deputy chief executive of </a:t>
            </a:r>
            <a:r>
              <a:rPr lang="en-US" dirty="0" err="1" smtClean="0"/>
              <a:t>Ryanair</a:t>
            </a:r>
            <a:r>
              <a:rPr lang="en-US" dirty="0" smtClean="0"/>
              <a:t> (1991-1994)</a:t>
            </a:r>
          </a:p>
          <a:p>
            <a:r>
              <a:rPr lang="en-US" dirty="0" smtClean="0"/>
              <a:t>one of Ireland's wealthiest businessmen</a:t>
            </a:r>
          </a:p>
          <a:p>
            <a:r>
              <a:rPr lang="en-US" dirty="0" smtClean="0"/>
              <a:t>65,000,016 number of shares, 4% of </a:t>
            </a:r>
            <a:r>
              <a:rPr lang="en-US" dirty="0" err="1" smtClean="0"/>
              <a:t>Ryanair</a:t>
            </a:r>
            <a:r>
              <a:rPr lang="en-US" dirty="0" smtClean="0"/>
              <a:t> share</a:t>
            </a:r>
          </a:p>
        </p:txBody>
      </p:sp>
      <p:pic>
        <p:nvPicPr>
          <p:cNvPr id="5" name="Picture 4" descr="Unknown.jpeg"/>
          <p:cNvPicPr>
            <a:picLocks noChangeAspect="1"/>
          </p:cNvPicPr>
          <p:nvPr/>
        </p:nvPicPr>
        <p:blipFill>
          <a:blip r:embed="rId2"/>
          <a:stretch>
            <a:fillRect/>
          </a:stretch>
        </p:blipFill>
        <p:spPr>
          <a:xfrm>
            <a:off x="5696732" y="1094507"/>
            <a:ext cx="3447268" cy="2533722"/>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685800" y="2209800"/>
            <a:ext cx="7770813" cy="4022978"/>
          </a:xfrm>
        </p:spPr>
        <p:txBody>
          <a:bodyPr>
            <a:normAutofit fontScale="92500" lnSpcReduction="10000"/>
          </a:bodyPr>
          <a:lstStyle/>
          <a:p>
            <a:r>
              <a:rPr lang="en-US" dirty="0" smtClean="0"/>
              <a:t>Michael O’Leary</a:t>
            </a:r>
          </a:p>
          <a:p>
            <a:r>
              <a:rPr lang="en-US" dirty="0" smtClean="0"/>
              <a:t>He proposed the low-cost model originated by Southwest in 1994</a:t>
            </a:r>
          </a:p>
          <a:p>
            <a:r>
              <a:rPr lang="en-US" dirty="0" smtClean="0"/>
              <a:t>His characteristic:</a:t>
            </a:r>
          </a:p>
          <a:p>
            <a:pPr lvl="1"/>
            <a:r>
              <a:rPr lang="en-US" dirty="0" smtClean="0"/>
              <a:t>Reputation for loose talk in public</a:t>
            </a:r>
          </a:p>
          <a:p>
            <a:pPr lvl="1"/>
            <a:r>
              <a:rPr lang="en-US" dirty="0" smtClean="0"/>
              <a:t>Ruthless pursuit of cost-cutting</a:t>
            </a:r>
          </a:p>
          <a:p>
            <a:pPr lvl="1"/>
            <a:r>
              <a:rPr lang="en-US" dirty="0" smtClean="0"/>
              <a:t>Extravagantly outspoken in the public resorting to personal attacks and foul language</a:t>
            </a:r>
          </a:p>
          <a:p>
            <a:pPr lvl="1"/>
            <a:r>
              <a:rPr lang="en-US" dirty="0" smtClean="0"/>
              <a:t>his explicitly hostile attitude towards corporate competitors, airport authorities, governments, unions and customers</a:t>
            </a:r>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Michael O'Leary.jpg"/>
          <p:cNvPicPr>
            <a:picLocks noGrp="1" noChangeAspect="1"/>
          </p:cNvPicPr>
          <p:nvPr>
            <p:ph idx="1"/>
          </p:nvPr>
        </p:nvPicPr>
        <p:blipFill>
          <a:blip r:embed="rId2"/>
          <a:srcRect l="-67547" r="-67547"/>
          <a:stretch>
            <a:fillRect/>
          </a:stretch>
        </p:blipFill>
        <p:spPr>
          <a:xfrm>
            <a:off x="-1317672" y="274638"/>
            <a:ext cx="6173036" cy="2894315"/>
          </a:xfrm>
        </p:spPr>
      </p:pic>
      <p:pic>
        <p:nvPicPr>
          <p:cNvPr id="5" name="Picture 4" descr="o_leary-surcharge_1318264i.jpg"/>
          <p:cNvPicPr>
            <a:picLocks noChangeAspect="1"/>
          </p:cNvPicPr>
          <p:nvPr/>
        </p:nvPicPr>
        <p:blipFill>
          <a:blip r:embed="rId3"/>
          <a:stretch>
            <a:fillRect/>
          </a:stretch>
        </p:blipFill>
        <p:spPr>
          <a:xfrm>
            <a:off x="4417686" y="274638"/>
            <a:ext cx="4269114" cy="2894315"/>
          </a:xfrm>
          <a:prstGeom prst="rect">
            <a:avLst/>
          </a:prstGeom>
        </p:spPr>
      </p:pic>
      <p:sp>
        <p:nvSpPr>
          <p:cNvPr id="6" name="TextBox 5"/>
          <p:cNvSpPr txBox="1"/>
          <p:nvPr/>
        </p:nvSpPr>
        <p:spPr>
          <a:xfrm>
            <a:off x="4642290" y="3168953"/>
            <a:ext cx="4044510" cy="369332"/>
          </a:xfrm>
          <a:prstGeom prst="rect">
            <a:avLst/>
          </a:prstGeom>
          <a:noFill/>
        </p:spPr>
        <p:txBody>
          <a:bodyPr wrap="square" rtlCol="0">
            <a:spAutoFit/>
          </a:bodyPr>
          <a:lstStyle/>
          <a:p>
            <a:r>
              <a:rPr lang="en-US" dirty="0" smtClean="0"/>
              <a:t>This is a BA (</a:t>
            </a:r>
            <a:r>
              <a:rPr lang="en-US" b="1" dirty="0" smtClean="0"/>
              <a:t>British Airways</a:t>
            </a:r>
            <a:r>
              <a:rPr lang="en-US" dirty="0" smtClean="0"/>
              <a:t>) stick up</a:t>
            </a:r>
            <a:endParaRPr lang="en-US" dirty="0"/>
          </a:p>
        </p:txBody>
      </p:sp>
      <p:pic>
        <p:nvPicPr>
          <p:cNvPr id="7" name="Picture 6" descr="Eastjet founder.jpg"/>
          <p:cNvPicPr>
            <a:picLocks noChangeAspect="1"/>
          </p:cNvPicPr>
          <p:nvPr/>
        </p:nvPicPr>
        <p:blipFill>
          <a:blip r:embed="rId4"/>
          <a:stretch>
            <a:fillRect/>
          </a:stretch>
        </p:blipFill>
        <p:spPr>
          <a:xfrm>
            <a:off x="0" y="3538285"/>
            <a:ext cx="4000500" cy="2667000"/>
          </a:xfrm>
          <a:prstGeom prst="rect">
            <a:avLst/>
          </a:prstGeom>
        </p:spPr>
      </p:pic>
      <p:sp>
        <p:nvSpPr>
          <p:cNvPr id="8" name="TextBox 7"/>
          <p:cNvSpPr txBox="1"/>
          <p:nvPr/>
        </p:nvSpPr>
        <p:spPr>
          <a:xfrm>
            <a:off x="0" y="6205285"/>
            <a:ext cx="4855363" cy="369332"/>
          </a:xfrm>
          <a:prstGeom prst="rect">
            <a:avLst/>
          </a:prstGeom>
          <a:noFill/>
        </p:spPr>
        <p:txBody>
          <a:bodyPr wrap="square" rtlCol="0">
            <a:spAutoFit/>
          </a:bodyPr>
          <a:lstStyle/>
          <a:p>
            <a:r>
              <a:rPr lang="en-US" dirty="0" err="1" smtClean="0"/>
              <a:t>EesyJet</a:t>
            </a:r>
            <a:r>
              <a:rPr lang="en-US" dirty="0" smtClean="0"/>
              <a:t> Founder with Pinocchio-style long nose</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Michael </a:t>
            </a:r>
            <a:r>
              <a:rPr lang="en-US" dirty="0" err="1" smtClean="0"/>
              <a:t>O’leary</a:t>
            </a:r>
            <a:r>
              <a:rPr lang="en-US" dirty="0" smtClean="0"/>
              <a:t> Quotes</a:t>
            </a:r>
            <a:endParaRPr lang="en-US" dirty="0"/>
          </a:p>
        </p:txBody>
      </p:sp>
      <p:sp>
        <p:nvSpPr>
          <p:cNvPr id="3" name="Content Placeholder 2"/>
          <p:cNvSpPr>
            <a:spLocks noGrp="1"/>
          </p:cNvSpPr>
          <p:nvPr>
            <p:ph idx="1"/>
          </p:nvPr>
        </p:nvSpPr>
        <p:spPr/>
        <p:txBody>
          <a:bodyPr>
            <a:normAutofit/>
          </a:bodyPr>
          <a:lstStyle/>
          <a:p>
            <a:r>
              <a:rPr lang="en-US" dirty="0" smtClean="0"/>
              <a:t>“Screw the travel agent. Take the fuckers out and shoot them. What have they done for passengers over the years?”</a:t>
            </a:r>
          </a:p>
          <a:p>
            <a:r>
              <a:rPr lang="en-US" dirty="0" smtClean="0"/>
              <a:t>“We don't fall all over ourselves if they... say my granny fell ill. What part of no refund don't you understand? You are not getting a refund so fuck off”</a:t>
            </a:r>
          </a:p>
          <a:p>
            <a:r>
              <a:rPr lang="en-US" dirty="0" smtClean="0"/>
              <a:t>“At the moment the ice is free, but if we could find a way of targeting a price on it, we would”</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Marketing Strategy: </a:t>
            </a:r>
            <a:br>
              <a:rPr lang="en-US" dirty="0" smtClean="0"/>
            </a:br>
            <a:r>
              <a:rPr lang="en-US" dirty="0" smtClean="0"/>
              <a:t>Publicity as free marketing</a:t>
            </a:r>
            <a:endParaRPr lang="en-US" dirty="0"/>
          </a:p>
        </p:txBody>
      </p:sp>
      <p:sp>
        <p:nvSpPr>
          <p:cNvPr id="3" name="Content Placeholder 2"/>
          <p:cNvSpPr>
            <a:spLocks noGrp="1"/>
          </p:cNvSpPr>
          <p:nvPr>
            <p:ph idx="1"/>
          </p:nvPr>
        </p:nvSpPr>
        <p:spPr>
          <a:xfrm>
            <a:off x="692331" y="1865946"/>
            <a:ext cx="7770813" cy="3657600"/>
          </a:xfrm>
        </p:spPr>
        <p:txBody>
          <a:bodyPr>
            <a:normAutofit fontScale="92500" lnSpcReduction="10000"/>
          </a:bodyPr>
          <a:lstStyle/>
          <a:p>
            <a:r>
              <a:rPr lang="en-US" dirty="0" smtClean="0"/>
              <a:t>“We offer Beds and Blow Jobs”</a:t>
            </a:r>
            <a:br>
              <a:rPr lang="en-US" dirty="0" smtClean="0"/>
            </a:br>
            <a:r>
              <a:rPr lang="en-US" dirty="0" smtClean="0"/>
              <a:t>O’Leary</a:t>
            </a:r>
          </a:p>
          <a:p>
            <a:endParaRPr lang="en-US" dirty="0" smtClean="0"/>
          </a:p>
          <a:p>
            <a:r>
              <a:rPr lang="en-US" dirty="0" smtClean="0"/>
              <a:t>“We’re thinking of putting a coin slot on the toilet so people may have to spend a pound to spend a penny,” O’Leary</a:t>
            </a:r>
          </a:p>
          <a:p>
            <a:endParaRPr lang="en-US" dirty="0" smtClean="0"/>
          </a:p>
          <a:p>
            <a:r>
              <a:rPr lang="en-US" dirty="0" smtClean="0"/>
              <a:t>One advantage of this controversial approach	is the huge free publicity it generates!!!!</a:t>
            </a:r>
          </a:p>
          <a:p>
            <a:endParaRPr lang="en-US" dirty="0"/>
          </a:p>
        </p:txBody>
      </p:sp>
      <p:pic>
        <p:nvPicPr>
          <p:cNvPr id="4" name="Picture 3" descr="t.jpg"/>
          <p:cNvPicPr>
            <a:picLocks noChangeAspect="1"/>
          </p:cNvPicPr>
          <p:nvPr/>
        </p:nvPicPr>
        <p:blipFill>
          <a:blip r:embed="rId2"/>
          <a:stretch>
            <a:fillRect/>
          </a:stretch>
        </p:blipFill>
        <p:spPr>
          <a:xfrm>
            <a:off x="7135786" y="3783725"/>
            <a:ext cx="2008214" cy="2677618"/>
          </a:xfrm>
          <a:prstGeom prst="rect">
            <a:avLst/>
          </a:prstGeom>
        </p:spPr>
      </p:pic>
      <p:pic>
        <p:nvPicPr>
          <p:cNvPr id="5" name="Picture 4" descr="bed.jpeg"/>
          <p:cNvPicPr>
            <a:picLocks noChangeAspect="1"/>
          </p:cNvPicPr>
          <p:nvPr/>
        </p:nvPicPr>
        <p:blipFill>
          <a:blip r:embed="rId3"/>
          <a:stretch>
            <a:fillRect/>
          </a:stretch>
        </p:blipFill>
        <p:spPr>
          <a:xfrm>
            <a:off x="5097644" y="1417638"/>
            <a:ext cx="1803400" cy="1498600"/>
          </a:xfrm>
          <a:prstGeom prst="rect">
            <a:avLst/>
          </a:prstGeom>
        </p:spPr>
      </p:pic>
      <p:pic>
        <p:nvPicPr>
          <p:cNvPr id="6" name="Picture 5" descr="bj.jpeg"/>
          <p:cNvPicPr>
            <a:picLocks noChangeAspect="1"/>
          </p:cNvPicPr>
          <p:nvPr/>
        </p:nvPicPr>
        <p:blipFill>
          <a:blip r:embed="rId4"/>
          <a:stretch>
            <a:fillRect/>
          </a:stretch>
        </p:blipFill>
        <p:spPr>
          <a:xfrm>
            <a:off x="6901044" y="1417638"/>
            <a:ext cx="1562100" cy="1397000"/>
          </a:xfrm>
          <a:prstGeom prst="rect">
            <a:avLst/>
          </a:prstGeom>
        </p:spPr>
      </p:pic>
      <p:pic>
        <p:nvPicPr>
          <p:cNvPr id="7" name="Picture 6" descr="coin.jpeg"/>
          <p:cNvPicPr>
            <a:picLocks noChangeAspect="1"/>
          </p:cNvPicPr>
          <p:nvPr/>
        </p:nvPicPr>
        <p:blipFill>
          <a:blip r:embed="rId5"/>
          <a:stretch>
            <a:fillRect/>
          </a:stretch>
        </p:blipFill>
        <p:spPr>
          <a:xfrm>
            <a:off x="5599086" y="5080000"/>
            <a:ext cx="1536700" cy="177800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Business Strategies</a:t>
            </a:r>
            <a:endParaRPr lang="en-US" dirty="0"/>
          </a:p>
        </p:txBody>
      </p:sp>
      <p:sp>
        <p:nvSpPr>
          <p:cNvPr id="3" name="Content Placeholder 2"/>
          <p:cNvSpPr>
            <a:spLocks noGrp="1"/>
          </p:cNvSpPr>
          <p:nvPr>
            <p:ph idx="1"/>
          </p:nvPr>
        </p:nvSpPr>
        <p:spPr>
          <a:xfrm>
            <a:off x="685800" y="2209800"/>
            <a:ext cx="7770813" cy="4041160"/>
          </a:xfrm>
        </p:spPr>
        <p:txBody>
          <a:bodyPr>
            <a:normAutofit fontScale="85000" lnSpcReduction="20000"/>
          </a:bodyPr>
          <a:lstStyle/>
          <a:p>
            <a:r>
              <a:rPr lang="en-US" dirty="0" smtClean="0"/>
              <a:t>Cost Control</a:t>
            </a:r>
          </a:p>
          <a:p>
            <a:pPr lvl="1"/>
            <a:r>
              <a:rPr lang="en-US" dirty="0" smtClean="0"/>
              <a:t>Uniform fleets: 229 Boeing 737-800 aircrafts (reduce training and maintenance expenses</a:t>
            </a:r>
          </a:p>
          <a:p>
            <a:pPr lvl="1"/>
            <a:r>
              <a:rPr lang="en-US" dirty="0" smtClean="0"/>
              <a:t>no seatback pockets, no blankets/pillows, &amp; airsickness bags upon request</a:t>
            </a:r>
          </a:p>
          <a:p>
            <a:pPr lvl="1"/>
            <a:r>
              <a:rPr lang="en-US" dirty="0" smtClean="0"/>
              <a:t>Point to point flights</a:t>
            </a:r>
          </a:p>
          <a:p>
            <a:pPr lvl="1"/>
            <a:r>
              <a:rPr lang="en-US" dirty="0" smtClean="0"/>
              <a:t>Outsourcing its customer services in the purpose of reducing cost (ticketing, </a:t>
            </a:r>
            <a:r>
              <a:rPr lang="en-US" dirty="0" err="1" smtClean="0"/>
              <a:t>pax</a:t>
            </a:r>
            <a:r>
              <a:rPr lang="en-US" dirty="0" smtClean="0"/>
              <a:t> handling)</a:t>
            </a:r>
          </a:p>
          <a:p>
            <a:pPr lvl="1"/>
            <a:r>
              <a:rPr lang="en-US" dirty="0" smtClean="0"/>
              <a:t>Internet check-in (cancelled check in desk from May 1, 2009)</a:t>
            </a:r>
          </a:p>
          <a:p>
            <a:pPr lvl="1"/>
            <a:r>
              <a:rPr lang="en-US" dirty="0" smtClean="0"/>
              <a:t>No frills service (free food/drinks, lounges), supplied by 3</a:t>
            </a:r>
            <a:r>
              <a:rPr lang="en-US" baseline="30000" dirty="0" smtClean="0"/>
              <a:t>rd</a:t>
            </a:r>
            <a:r>
              <a:rPr lang="en-US" dirty="0" smtClean="0"/>
              <a:t> party who pays a flat rate/flight</a:t>
            </a:r>
          </a:p>
          <a:p>
            <a:pPr lvl="1"/>
            <a:r>
              <a:rPr lang="en-US" dirty="0" smtClean="0"/>
              <a:t>In-house marketing that does a terrible job</a:t>
            </a:r>
          </a:p>
          <a:p>
            <a:pPr lvl="1"/>
            <a:r>
              <a:rPr lang="en-US" dirty="0" smtClean="0"/>
              <a:t>Use of secondary airports: lower landing and handling charges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idx="1"/>
          </p:nvPr>
        </p:nvSpPr>
        <p:spPr>
          <a:xfrm>
            <a:off x="457200" y="2004234"/>
            <a:ext cx="8229600" cy="4396566"/>
          </a:xfrm>
        </p:spPr>
        <p:txBody>
          <a:bodyPr>
            <a:normAutofit lnSpcReduction="10000"/>
          </a:bodyPr>
          <a:lstStyle/>
          <a:p>
            <a:r>
              <a:rPr lang="en-US" sz="2800" dirty="0">
                <a:cs typeface=""/>
              </a:rPr>
              <a:t>1911: demonstrations of airplane mail service were made in India, England and the United States. </a:t>
            </a:r>
          </a:p>
          <a:p>
            <a:r>
              <a:rPr lang="en-US" sz="2800" dirty="0">
                <a:cs typeface=""/>
              </a:rPr>
              <a:t>1918: May 15, the first air mail route in the United States was established between New York, N. Y., and Washington, D. C.</a:t>
            </a:r>
          </a:p>
          <a:p>
            <a:r>
              <a:rPr lang="en-US" altLang="zh-CN" sz="2800" dirty="0">
                <a:ea typeface="ＭＳ Ｐゴシック" charset="-128"/>
                <a:cs typeface=""/>
              </a:rPr>
              <a:t>1924:coast to coast air travel had been developed.</a:t>
            </a:r>
          </a:p>
          <a:p>
            <a:r>
              <a:rPr lang="en-US" sz="2800" dirty="0">
                <a:ea typeface="ＭＳ Ｐゴシック" charset="-128"/>
                <a:cs typeface=""/>
              </a:rPr>
              <a:t>1925: Contract Air Mail Act -&gt; Air mail went to private ownership.</a:t>
            </a:r>
          </a:p>
          <a:p>
            <a:pPr eaLnBrk="1" hangingPunct="1">
              <a:buFontTx/>
              <a:buNone/>
            </a:pPr>
            <a:endParaRPr lang="en-US" altLang="zh-CN" sz="2400" dirty="0">
              <a:latin typeface="Verdana" charset="0"/>
              <a:ea typeface="ＭＳ Ｐゴシック" charset="-128"/>
              <a:cs typeface="ＭＳ Ｐゴシック" charset="-128"/>
            </a:endParaRPr>
          </a:p>
          <a:p>
            <a:pPr eaLnBrk="1" hangingPunct="1">
              <a:buFontTx/>
              <a:buNone/>
            </a:pPr>
            <a:endParaRPr dirty="0"/>
          </a:p>
          <a:p>
            <a:endParaRPr lang="en-US" sz="2400" dirty="0"/>
          </a:p>
        </p:txBody>
      </p:sp>
      <p:sp>
        <p:nvSpPr>
          <p:cNvPr id="4099" name="TextBox 2"/>
          <p:cNvSpPr txBox="1">
            <a:spLocks noChangeArrowheads="1"/>
          </p:cNvSpPr>
          <p:nvPr/>
        </p:nvSpPr>
        <p:spPr bwMode="auto">
          <a:xfrm>
            <a:off x="457200" y="457200"/>
            <a:ext cx="7467600" cy="523875"/>
          </a:xfrm>
          <a:prstGeom prst="rect">
            <a:avLst/>
          </a:prstGeom>
          <a:noFill/>
          <a:ln w="9525">
            <a:noFill/>
            <a:miter lim="800000"/>
            <a:headEnd/>
            <a:tailEnd/>
          </a:ln>
        </p:spPr>
        <p:txBody>
          <a:bodyPr>
            <a:prstTxWarp prst="textNoShape">
              <a:avLst/>
            </a:prstTxWarp>
            <a:spAutoFit/>
          </a:bodyPr>
          <a:lstStyle/>
          <a:p>
            <a:r>
              <a:rPr lang="en-US" sz="2800">
                <a:solidFill>
                  <a:srgbClr val="FF0000"/>
                </a:solidFill>
              </a:rPr>
              <a:t>Regulation Shaping the Industry 1918 - 1945</a:t>
            </a:r>
            <a:endParaRPr lang="en-CA" sz="2800">
              <a:solidFill>
                <a:srgbClr val="FF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Strategies cont.</a:t>
            </a:r>
            <a:endParaRPr lang="en-US" dirty="0"/>
          </a:p>
        </p:txBody>
      </p:sp>
      <p:sp>
        <p:nvSpPr>
          <p:cNvPr id="3" name="Content Placeholder 2"/>
          <p:cNvSpPr>
            <a:spLocks noGrp="1"/>
          </p:cNvSpPr>
          <p:nvPr>
            <p:ph idx="1"/>
          </p:nvPr>
        </p:nvSpPr>
        <p:spPr/>
        <p:txBody>
          <a:bodyPr>
            <a:normAutofit/>
          </a:bodyPr>
          <a:lstStyle/>
          <a:p>
            <a:r>
              <a:rPr lang="en-US" dirty="0" smtClean="0"/>
              <a:t>Maximum Utilization of Resource</a:t>
            </a:r>
          </a:p>
          <a:p>
            <a:pPr lvl="1"/>
            <a:r>
              <a:rPr lang="en-US" dirty="0" smtClean="0"/>
              <a:t>189 seats of all economy class</a:t>
            </a:r>
          </a:p>
          <a:p>
            <a:pPr lvl="1"/>
            <a:r>
              <a:rPr lang="en-US" dirty="0" smtClean="0"/>
              <a:t>Quick turnaround time (25mins) (30% faster than industry average)</a:t>
            </a:r>
          </a:p>
          <a:p>
            <a:pPr lvl="1"/>
            <a:r>
              <a:rPr lang="en-US" dirty="0" smtClean="0"/>
              <a:t>Productive base pay for crew and pilots (low base pay, high variable compensation </a:t>
            </a:r>
            <a:r>
              <a:rPr lang="en-US" sz="1600" dirty="0" smtClean="0"/>
              <a:t>(that is not form </a:t>
            </a:r>
            <a:r>
              <a:rPr lang="en-US" sz="1600" dirty="0" err="1" smtClean="0"/>
              <a:t>Ryanair’s</a:t>
            </a:r>
            <a:r>
              <a:rPr lang="en-US" sz="1600" dirty="0" smtClean="0"/>
              <a:t> pocket)</a:t>
            </a:r>
            <a:r>
              <a:rPr lang="en-US" dirty="0" smtClean="0"/>
              <a:t>)</a:t>
            </a:r>
          </a:p>
          <a:p>
            <a:pPr lvl="1">
              <a:buNone/>
            </a:pPr>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a:t>
            </a:r>
            <a:endParaRPr lang="en-US" dirty="0"/>
          </a:p>
        </p:txBody>
      </p:sp>
      <p:sp>
        <p:nvSpPr>
          <p:cNvPr id="3" name="Content Placeholder 2"/>
          <p:cNvSpPr>
            <a:spLocks noGrp="1"/>
          </p:cNvSpPr>
          <p:nvPr>
            <p:ph idx="1"/>
          </p:nvPr>
        </p:nvSpPr>
        <p:spPr/>
        <p:txBody>
          <a:bodyPr/>
          <a:lstStyle/>
          <a:p>
            <a:r>
              <a:rPr lang="en-US" sz="2400" dirty="0" err="1" smtClean="0"/>
              <a:t>Ryanair</a:t>
            </a:r>
            <a:r>
              <a:rPr lang="en-US" sz="2400" dirty="0" smtClean="0"/>
              <a:t> has terminated the negotiation with Boeing for an order up to 200 aircrafts because they could not read mutual agreement on the price and delivery data. This might further damage the relationship with Boeing, one of the two suppliers. </a:t>
            </a:r>
          </a:p>
          <a:p>
            <a:r>
              <a:rPr lang="en-US" sz="2400" dirty="0" smtClean="0"/>
              <a:t> Potential outcome:	High switching cost to Airbus: pilot retraining, maintenance costs.</a:t>
            </a:r>
          </a:p>
          <a:p>
            <a:pPr>
              <a:buNone/>
            </a:pP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 Expenses in %</a:t>
            </a:r>
            <a:endParaRPr lang="en-US" dirty="0"/>
          </a:p>
        </p:txBody>
      </p:sp>
      <p:graphicFrame>
        <p:nvGraphicFramePr>
          <p:cNvPr id="4" name="Content Placeholder 3"/>
          <p:cNvGraphicFramePr>
            <a:graphicFrameLocks noGrp="1"/>
          </p:cNvGraphicFramePr>
          <p:nvPr>
            <p:ph idx="1"/>
          </p:nvPr>
        </p:nvGraphicFramePr>
        <p:xfrm>
          <a:off x="288736" y="2125105"/>
          <a:ext cx="4415282" cy="3708400"/>
        </p:xfrm>
        <a:graphic>
          <a:graphicData uri="http://schemas.openxmlformats.org/drawingml/2006/table">
            <a:tbl>
              <a:tblPr firstRow="1" bandRow="1">
                <a:tableStyleId>{5C22544A-7EE6-4342-B048-85BDC9FD1C3A}</a:tableStyleId>
              </a:tblPr>
              <a:tblGrid>
                <a:gridCol w="3443377"/>
                <a:gridCol w="971905"/>
              </a:tblGrid>
              <a:tr h="370840">
                <a:tc>
                  <a:txBody>
                    <a:bodyPr/>
                    <a:lstStyle/>
                    <a:p>
                      <a:r>
                        <a:rPr lang="en-US" dirty="0" err="1" smtClean="0"/>
                        <a:t>Ryanair</a:t>
                      </a:r>
                      <a:r>
                        <a:rPr lang="en-US" baseline="0" dirty="0" err="1" smtClean="0"/>
                        <a:t>’s</a:t>
                      </a:r>
                      <a:r>
                        <a:rPr lang="en-US" dirty="0" smtClean="0"/>
                        <a:t>10 years average</a:t>
                      </a:r>
                      <a:r>
                        <a:rPr lang="en-US" baseline="0" dirty="0" smtClean="0"/>
                        <a:t>  OE</a:t>
                      </a:r>
                      <a:endParaRPr lang="en-US" dirty="0"/>
                    </a:p>
                  </a:txBody>
                  <a:tcPr/>
                </a:tc>
                <a:tc>
                  <a:txBody>
                    <a:bodyPr/>
                    <a:lstStyle/>
                    <a:p>
                      <a:endParaRPr lang="en-US"/>
                    </a:p>
                  </a:txBody>
                  <a:tcPr/>
                </a:tc>
              </a:tr>
              <a:tr h="370840">
                <a:tc>
                  <a:txBody>
                    <a:bodyPr/>
                    <a:lstStyle/>
                    <a:p>
                      <a:pPr algn="l" fontAlgn="b"/>
                      <a:r>
                        <a:rPr lang="en-US" sz="1600" b="0" i="0" u="none" strike="noStrike" dirty="0">
                          <a:latin typeface="Verdana"/>
                        </a:rPr>
                        <a:t>Staff</a:t>
                      </a:r>
                    </a:p>
                  </a:txBody>
                  <a:tcPr marL="12700" marR="12700" marT="12700" marB="0" anchor="b"/>
                </a:tc>
                <a:tc>
                  <a:txBody>
                    <a:bodyPr/>
                    <a:lstStyle/>
                    <a:p>
                      <a:pPr algn="r" fontAlgn="b"/>
                      <a:r>
                        <a:rPr lang="en-US" sz="1600" b="0" i="0" u="none" strike="noStrike" dirty="0" smtClean="0">
                          <a:latin typeface="Verdana"/>
                        </a:rPr>
                        <a:t>13%</a:t>
                      </a:r>
                      <a:endParaRPr lang="en-US" sz="1600" b="0" i="0" u="none" strike="noStrike" dirty="0">
                        <a:latin typeface="Verdana"/>
                      </a:endParaRPr>
                    </a:p>
                  </a:txBody>
                  <a:tcPr marL="12700" marR="12700" marT="12700" marB="0" anchor="b"/>
                </a:tc>
              </a:tr>
              <a:tr h="370840">
                <a:tc>
                  <a:txBody>
                    <a:bodyPr/>
                    <a:lstStyle/>
                    <a:p>
                      <a:pPr algn="l" fontAlgn="b"/>
                      <a:r>
                        <a:rPr lang="en-US" sz="1600" b="0" i="0" u="none" strike="noStrike">
                          <a:latin typeface="Verdana"/>
                        </a:rPr>
                        <a:t>Depreciation</a:t>
                      </a:r>
                    </a:p>
                  </a:txBody>
                  <a:tcPr marL="12700" marR="12700" marT="12700" marB="0" anchor="b"/>
                </a:tc>
                <a:tc>
                  <a:txBody>
                    <a:bodyPr/>
                    <a:lstStyle/>
                    <a:p>
                      <a:pPr algn="r" fontAlgn="b"/>
                      <a:r>
                        <a:rPr lang="en-US" sz="1600" b="0" i="0" u="none" strike="noStrike" dirty="0" smtClean="0">
                          <a:latin typeface="Verdana"/>
                        </a:rPr>
                        <a:t>10%</a:t>
                      </a:r>
                      <a:endParaRPr lang="en-US" sz="1600" b="0" i="0" u="none" strike="noStrike" dirty="0">
                        <a:latin typeface="Verdana"/>
                      </a:endParaRPr>
                    </a:p>
                  </a:txBody>
                  <a:tcPr marL="12700" marR="12700" marT="12700" marB="0" anchor="b"/>
                </a:tc>
              </a:tr>
              <a:tr h="370840">
                <a:tc>
                  <a:txBody>
                    <a:bodyPr/>
                    <a:lstStyle/>
                    <a:p>
                      <a:pPr algn="l" fontAlgn="b"/>
                      <a:r>
                        <a:rPr lang="en-US" sz="1600" b="0" i="0" u="none" strike="noStrike" dirty="0">
                          <a:latin typeface="Verdana"/>
                        </a:rPr>
                        <a:t>Fuel</a:t>
                      </a:r>
                    </a:p>
                  </a:txBody>
                  <a:tcPr marL="12700" marR="12700" marT="12700" marB="0" anchor="b"/>
                </a:tc>
                <a:tc>
                  <a:txBody>
                    <a:bodyPr/>
                    <a:lstStyle/>
                    <a:p>
                      <a:pPr algn="r" fontAlgn="b"/>
                      <a:r>
                        <a:rPr lang="en-US" sz="1600" b="0" i="0" u="none" strike="noStrike" dirty="0" smtClean="0">
                          <a:latin typeface="Verdana"/>
                        </a:rPr>
                        <a:t>31%</a:t>
                      </a:r>
                      <a:endParaRPr lang="en-US" sz="1600" b="0" i="0" u="none" strike="noStrike" dirty="0">
                        <a:latin typeface="Verdana"/>
                      </a:endParaRPr>
                    </a:p>
                  </a:txBody>
                  <a:tcPr marL="12700" marR="12700" marT="12700" marB="0" anchor="b"/>
                </a:tc>
              </a:tr>
              <a:tr h="370840">
                <a:tc>
                  <a:txBody>
                    <a:bodyPr/>
                    <a:lstStyle/>
                    <a:p>
                      <a:pPr algn="l" fontAlgn="b"/>
                      <a:r>
                        <a:rPr lang="en-US" sz="1600" b="0" i="0" u="none" strike="noStrike" dirty="0">
                          <a:latin typeface="Verdana"/>
                        </a:rPr>
                        <a:t>Maintenance, materials &amp; repairs</a:t>
                      </a:r>
                    </a:p>
                  </a:txBody>
                  <a:tcPr marL="12700" marR="12700" marT="12700" marB="0" anchor="b"/>
                </a:tc>
                <a:tc>
                  <a:txBody>
                    <a:bodyPr/>
                    <a:lstStyle/>
                    <a:p>
                      <a:pPr algn="r" fontAlgn="b"/>
                      <a:r>
                        <a:rPr lang="en-US" sz="1600" b="0" i="0" u="none" strike="noStrike" dirty="0" smtClean="0">
                          <a:latin typeface="Verdana"/>
                        </a:rPr>
                        <a:t>2%</a:t>
                      </a:r>
                      <a:endParaRPr lang="en-US" sz="1600" b="0" i="0" u="none" strike="noStrike" dirty="0">
                        <a:latin typeface="Verdana"/>
                      </a:endParaRPr>
                    </a:p>
                  </a:txBody>
                  <a:tcPr marL="12700" marR="12700" marT="12700" marB="0" anchor="b"/>
                </a:tc>
              </a:tr>
              <a:tr h="370840">
                <a:tc>
                  <a:txBody>
                    <a:bodyPr/>
                    <a:lstStyle/>
                    <a:p>
                      <a:pPr algn="l" fontAlgn="b"/>
                      <a:r>
                        <a:rPr lang="en-US" sz="1600" b="0" i="0" u="none" strike="noStrike">
                          <a:latin typeface="Verdana"/>
                        </a:rPr>
                        <a:t>Marketing and Distribution</a:t>
                      </a:r>
                    </a:p>
                  </a:txBody>
                  <a:tcPr marL="12700" marR="12700" marT="12700" marB="0" anchor="b"/>
                </a:tc>
                <a:tc>
                  <a:txBody>
                    <a:bodyPr/>
                    <a:lstStyle/>
                    <a:p>
                      <a:pPr algn="r" fontAlgn="b"/>
                      <a:r>
                        <a:rPr lang="en-US" sz="1600" b="0" i="0" u="none" strike="noStrike" dirty="0" smtClean="0">
                          <a:latin typeface="Verdana"/>
                        </a:rPr>
                        <a:t>1.5%</a:t>
                      </a:r>
                      <a:endParaRPr lang="en-US" sz="1600" b="0" i="0" u="none" strike="noStrike" dirty="0">
                        <a:latin typeface="Verdana"/>
                      </a:endParaRPr>
                    </a:p>
                  </a:txBody>
                  <a:tcPr marL="12700" marR="12700" marT="12700" marB="0" anchor="b"/>
                </a:tc>
              </a:tr>
              <a:tr h="370840">
                <a:tc>
                  <a:txBody>
                    <a:bodyPr/>
                    <a:lstStyle/>
                    <a:p>
                      <a:pPr algn="l" fontAlgn="b"/>
                      <a:r>
                        <a:rPr lang="en-US" sz="1600" b="0" i="0" u="none" strike="noStrike">
                          <a:latin typeface="Verdana"/>
                        </a:rPr>
                        <a:t>Aircraft rental</a:t>
                      </a:r>
                    </a:p>
                  </a:txBody>
                  <a:tcPr marL="12700" marR="12700" marT="12700" marB="0" anchor="b"/>
                </a:tc>
                <a:tc>
                  <a:txBody>
                    <a:bodyPr/>
                    <a:lstStyle/>
                    <a:p>
                      <a:pPr algn="r" fontAlgn="b"/>
                      <a:r>
                        <a:rPr lang="en-US" sz="1600" b="0" i="0" u="none" strike="noStrike" dirty="0" smtClean="0">
                          <a:latin typeface="Verdana"/>
                        </a:rPr>
                        <a:t>3%</a:t>
                      </a:r>
                      <a:endParaRPr lang="en-US" sz="1600" b="0" i="0" u="none" strike="noStrike" dirty="0">
                        <a:latin typeface="Verdana"/>
                      </a:endParaRPr>
                    </a:p>
                  </a:txBody>
                  <a:tcPr marL="12700" marR="12700" marT="12700" marB="0" anchor="b"/>
                </a:tc>
              </a:tr>
              <a:tr h="370840">
                <a:tc>
                  <a:txBody>
                    <a:bodyPr/>
                    <a:lstStyle/>
                    <a:p>
                      <a:pPr algn="l" fontAlgn="b"/>
                      <a:r>
                        <a:rPr lang="en-US" sz="1600" b="0" i="0" u="none" strike="noStrike" dirty="0" smtClean="0">
                          <a:latin typeface="Verdana"/>
                        </a:rPr>
                        <a:t>Route &amp; landing Charge</a:t>
                      </a:r>
                      <a:endParaRPr lang="en-US" sz="1600" b="0" i="0" u="none" strike="noStrike" dirty="0">
                        <a:latin typeface="Verdana"/>
                      </a:endParaRPr>
                    </a:p>
                  </a:txBody>
                  <a:tcPr marL="12700" marR="12700" marT="12700" marB="0" anchor="b"/>
                </a:tc>
                <a:tc>
                  <a:txBody>
                    <a:bodyPr/>
                    <a:lstStyle/>
                    <a:p>
                      <a:pPr algn="r" fontAlgn="b"/>
                      <a:r>
                        <a:rPr lang="en-US" sz="1600" b="0" i="0" u="none" strike="noStrike" dirty="0" smtClean="0">
                          <a:latin typeface="Verdana"/>
                        </a:rPr>
                        <a:t>13%</a:t>
                      </a:r>
                      <a:endParaRPr lang="en-US" sz="1600" b="0" i="0" u="none" strike="noStrike" dirty="0">
                        <a:latin typeface="Verdana"/>
                      </a:endParaRPr>
                    </a:p>
                  </a:txBody>
                  <a:tcPr marL="12700" marR="12700" marT="12700" marB="0" anchor="b"/>
                </a:tc>
              </a:tr>
              <a:tr h="370840">
                <a:tc>
                  <a:txBody>
                    <a:bodyPr/>
                    <a:lstStyle/>
                    <a:p>
                      <a:pPr algn="l" fontAlgn="b"/>
                      <a:r>
                        <a:rPr lang="en-US" sz="1600" b="0" i="0" u="none" strike="noStrike">
                          <a:latin typeface="Verdana"/>
                        </a:rPr>
                        <a:t>Airport &amp; handling charges</a:t>
                      </a:r>
                    </a:p>
                  </a:txBody>
                  <a:tcPr marL="12700" marR="12700" marT="12700" marB="0" anchor="b"/>
                </a:tc>
                <a:tc>
                  <a:txBody>
                    <a:bodyPr/>
                    <a:lstStyle/>
                    <a:p>
                      <a:pPr algn="r" fontAlgn="b"/>
                      <a:r>
                        <a:rPr lang="en-US" sz="1600" b="0" i="0" u="none" strike="noStrike" dirty="0" smtClean="0">
                          <a:latin typeface="Verdana"/>
                        </a:rPr>
                        <a:t>17%</a:t>
                      </a:r>
                      <a:endParaRPr lang="en-US" sz="1600" b="0" i="0" u="none" strike="noStrike" dirty="0">
                        <a:latin typeface="Verdana"/>
                      </a:endParaRPr>
                    </a:p>
                  </a:txBody>
                  <a:tcPr marL="12700" marR="12700" marT="12700" marB="0" anchor="b"/>
                </a:tc>
              </a:tr>
              <a:tr h="370840">
                <a:tc>
                  <a:txBody>
                    <a:bodyPr/>
                    <a:lstStyle/>
                    <a:p>
                      <a:pPr algn="l" fontAlgn="b"/>
                      <a:r>
                        <a:rPr lang="en-US" sz="1600" b="0" i="0" u="none" strike="noStrike">
                          <a:latin typeface="Verdana"/>
                        </a:rPr>
                        <a:t>Other</a:t>
                      </a:r>
                    </a:p>
                  </a:txBody>
                  <a:tcPr marL="12700" marR="12700" marT="12700" marB="0" anchor="b"/>
                </a:tc>
                <a:tc>
                  <a:txBody>
                    <a:bodyPr/>
                    <a:lstStyle/>
                    <a:p>
                      <a:pPr algn="r" fontAlgn="b"/>
                      <a:r>
                        <a:rPr lang="en-US" sz="1600" b="0" i="0" u="none" strike="noStrike" dirty="0" smtClean="0">
                          <a:latin typeface="Verdana"/>
                        </a:rPr>
                        <a:t>7%</a:t>
                      </a:r>
                      <a:endParaRPr lang="en-US" sz="1600" b="0" i="0" u="none" strike="noStrike" dirty="0">
                        <a:latin typeface="Verdana"/>
                      </a:endParaRPr>
                    </a:p>
                  </a:txBody>
                  <a:tcPr marL="12700" marR="12700" marT="12700" marB="0" anchor="b"/>
                </a:tc>
              </a:tr>
            </a:tbl>
          </a:graphicData>
        </a:graphic>
      </p:graphicFrame>
      <p:sp>
        <p:nvSpPr>
          <p:cNvPr id="5" name="TextBox 4"/>
          <p:cNvSpPr txBox="1"/>
          <p:nvPr/>
        </p:nvSpPr>
        <p:spPr>
          <a:xfrm>
            <a:off x="5105737" y="2125105"/>
            <a:ext cx="4220626" cy="2862323"/>
          </a:xfrm>
          <a:prstGeom prst="rect">
            <a:avLst/>
          </a:prstGeom>
          <a:noFill/>
        </p:spPr>
        <p:txBody>
          <a:bodyPr wrap="none" rtlCol="0">
            <a:spAutoFit/>
          </a:bodyPr>
          <a:lstStyle/>
          <a:p>
            <a:r>
              <a:rPr lang="en-US" dirty="0" smtClean="0"/>
              <a:t>The average Labor cost In Europe is 25%.</a:t>
            </a:r>
          </a:p>
          <a:p>
            <a:r>
              <a:rPr lang="en-US" dirty="0" smtClean="0"/>
              <a:t>The employee compensation system lower</a:t>
            </a:r>
          </a:p>
          <a:p>
            <a:r>
              <a:rPr lang="en-US" dirty="0" smtClean="0"/>
              <a:t>Its labor cost.</a:t>
            </a:r>
          </a:p>
          <a:p>
            <a:endParaRPr lang="en-US" dirty="0" smtClean="0"/>
          </a:p>
          <a:p>
            <a:r>
              <a:rPr lang="en-US" dirty="0" smtClean="0"/>
              <a:t>They have no agency/commission expense,</a:t>
            </a:r>
          </a:p>
          <a:p>
            <a:r>
              <a:rPr lang="en-US" dirty="0" smtClean="0"/>
              <a:t>No Labor Union</a:t>
            </a:r>
          </a:p>
          <a:p>
            <a:endParaRPr lang="en-US" dirty="0" smtClean="0"/>
          </a:p>
          <a:p>
            <a:r>
              <a:rPr lang="en-US" dirty="0" smtClean="0"/>
              <a:t>Average aircraft rental in Europe is 6%</a:t>
            </a:r>
          </a:p>
          <a:p>
            <a:endParaRPr lang="en-US" dirty="0" smtClean="0"/>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Ancillary Revenues</a:t>
            </a:r>
            <a:endParaRPr lang="en-US" dirty="0"/>
          </a:p>
        </p:txBody>
      </p:sp>
      <p:sp>
        <p:nvSpPr>
          <p:cNvPr id="6" name="Content Placeholder 5"/>
          <p:cNvSpPr>
            <a:spLocks noGrp="1"/>
          </p:cNvSpPr>
          <p:nvPr>
            <p:ph idx="1"/>
          </p:nvPr>
        </p:nvSpPr>
        <p:spPr>
          <a:xfrm>
            <a:off x="457200" y="1600200"/>
            <a:ext cx="3864081" cy="5025442"/>
          </a:xfrm>
        </p:spPr>
        <p:txBody>
          <a:bodyPr>
            <a:normAutofit fontScale="77500" lnSpcReduction="20000"/>
          </a:bodyPr>
          <a:lstStyle/>
          <a:p>
            <a:r>
              <a:rPr lang="en-US" dirty="0" smtClean="0"/>
              <a:t>Components of Ancillary:</a:t>
            </a:r>
          </a:p>
          <a:p>
            <a:pPr lvl="1"/>
            <a:r>
              <a:rPr lang="en-US" dirty="0" smtClean="0"/>
              <a:t>Non-flight scheduled operations (excess baggage charges, debit/credit card transactions, sales of bus &amp; rail ticket, accommodations and travel insurance)</a:t>
            </a:r>
          </a:p>
          <a:p>
            <a:pPr lvl="1"/>
            <a:r>
              <a:rPr lang="en-US" dirty="0" smtClean="0"/>
              <a:t>Car rental</a:t>
            </a:r>
          </a:p>
          <a:p>
            <a:pPr lvl="1"/>
            <a:r>
              <a:rPr lang="en-US" dirty="0" smtClean="0"/>
              <a:t>In-flight sales </a:t>
            </a:r>
          </a:p>
          <a:p>
            <a:pPr lvl="1"/>
            <a:r>
              <a:rPr lang="en-US" dirty="0" smtClean="0"/>
              <a:t>Internet related service</a:t>
            </a:r>
          </a:p>
          <a:p>
            <a:endParaRPr lang="en-US" dirty="0" smtClean="0"/>
          </a:p>
          <a:p>
            <a:endParaRPr lang="en-US" dirty="0" smtClean="0"/>
          </a:p>
          <a:p>
            <a:r>
              <a:rPr lang="en-US" u="sng" dirty="0" smtClean="0"/>
              <a:t>***they charge £5-10 per online check in</a:t>
            </a:r>
          </a:p>
          <a:p>
            <a:r>
              <a:rPr lang="en-US" u="sng" dirty="0" smtClean="0"/>
              <a:t>£15-20 per Kilo for excess baggage fee </a:t>
            </a:r>
          </a:p>
          <a:p>
            <a:endParaRPr lang="en-US" dirty="0" smtClean="0"/>
          </a:p>
        </p:txBody>
      </p:sp>
      <p:graphicFrame>
        <p:nvGraphicFramePr>
          <p:cNvPr id="7" name="C 4"/>
          <p:cNvGraphicFramePr/>
          <p:nvPr/>
        </p:nvGraphicFramePr>
        <p:xfrm>
          <a:off x="3760792" y="1600200"/>
          <a:ext cx="5383208" cy="42393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3499"/>
          </a:xfrm>
        </p:spPr>
        <p:txBody>
          <a:bodyPr>
            <a:normAutofit fontScale="90000"/>
          </a:bodyPr>
          <a:lstStyle/>
          <a:p>
            <a:r>
              <a:rPr lang="en-US" dirty="0" smtClean="0"/>
              <a:t>%</a:t>
            </a:r>
            <a:r>
              <a:rPr lang="en-US" dirty="0" err="1" smtClean="0"/>
              <a:t>Δ</a:t>
            </a:r>
            <a:r>
              <a:rPr lang="en-US" dirty="0" smtClean="0"/>
              <a:t> in operating expenses</a:t>
            </a:r>
            <a:endParaRPr lang="en-US" dirty="0"/>
          </a:p>
        </p:txBody>
      </p:sp>
      <p:graphicFrame>
        <p:nvGraphicFramePr>
          <p:cNvPr id="4" name="Content Placeholder 3"/>
          <p:cNvGraphicFramePr>
            <a:graphicFrameLocks noGrp="1"/>
          </p:cNvGraphicFramePr>
          <p:nvPr>
            <p:ph idx="1"/>
          </p:nvPr>
        </p:nvGraphicFramePr>
        <p:xfrm>
          <a:off x="457200" y="743499"/>
          <a:ext cx="8229599" cy="507492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a:txBody>
                    <a:bodyPr/>
                    <a:lstStyle/>
                    <a:p>
                      <a:pPr>
                        <a:spcBef>
                          <a:spcPts val="10"/>
                        </a:spcBef>
                        <a:spcAft>
                          <a:spcPts val="10"/>
                        </a:spcAft>
                      </a:pPr>
                      <a:r>
                        <a:rPr lang="en-US" sz="1300" dirty="0">
                          <a:latin typeface="Verdana"/>
                          <a:ea typeface="Cambria"/>
                          <a:cs typeface="Times New Roman"/>
                        </a:rPr>
                        <a:t>Operating expenses</a:t>
                      </a:r>
                      <a:endParaRPr lang="en-US" sz="1300" dirty="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2009</a:t>
                      </a:r>
                      <a:endParaRPr lang="en-US" sz="1300">
                        <a:latin typeface="Times New Roman"/>
                        <a:ea typeface="Cambria"/>
                        <a:cs typeface="Times New Roman"/>
                      </a:endParaRPr>
                    </a:p>
                  </a:txBody>
                  <a:tcPr marL="68580" marR="68580" marT="0" marB="0" anchor="b"/>
                </a:tc>
                <a:tc>
                  <a:txBody>
                    <a:bodyPr/>
                    <a:lstStyle/>
                    <a:p>
                      <a:pPr>
                        <a:spcBef>
                          <a:spcPts val="10"/>
                        </a:spcBef>
                        <a:spcAft>
                          <a:spcPts val="10"/>
                        </a:spcAft>
                      </a:pPr>
                      <a:endParaRPr lang="en-US" sz="1300">
                        <a:latin typeface="Verdana"/>
                        <a:ea typeface="Cambria"/>
                        <a:cs typeface="Times New Roman"/>
                      </a:endParaRPr>
                    </a:p>
                  </a:txBody>
                  <a:tcPr marL="68580" marR="68580" marT="0" marB="0" anchor="b"/>
                </a:tc>
                <a:tc>
                  <a:txBody>
                    <a:bodyPr/>
                    <a:lstStyle/>
                    <a:p>
                      <a:pPr algn="r">
                        <a:spcBef>
                          <a:spcPts val="10"/>
                        </a:spcBef>
                        <a:spcAft>
                          <a:spcPts val="10"/>
                        </a:spcAft>
                      </a:pPr>
                      <a:r>
                        <a:rPr lang="en-US" sz="1300" dirty="0">
                          <a:latin typeface="Verdana"/>
                          <a:ea typeface="Cambria"/>
                          <a:cs typeface="Times New Roman"/>
                        </a:rPr>
                        <a:t>2008</a:t>
                      </a:r>
                      <a:endParaRPr lang="en-US" sz="1300" dirty="0">
                        <a:latin typeface="Times New Roman"/>
                        <a:ea typeface="Cambria"/>
                        <a:cs typeface="Times New Roman"/>
                      </a:endParaRPr>
                    </a:p>
                  </a:txBody>
                  <a:tcPr marL="68580" marR="68580" marT="0" marB="0" anchor="b"/>
                </a:tc>
                <a:tc>
                  <a:txBody>
                    <a:bodyPr/>
                    <a:lstStyle/>
                    <a:p>
                      <a:pPr>
                        <a:spcBef>
                          <a:spcPts val="10"/>
                        </a:spcBef>
                        <a:spcAft>
                          <a:spcPts val="10"/>
                        </a:spcAft>
                      </a:pPr>
                      <a:endParaRPr lang="en-US" sz="1300">
                        <a:latin typeface="Verdana"/>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2007</a:t>
                      </a:r>
                      <a:endParaRPr lang="en-US" sz="1300">
                        <a:latin typeface="Times New Roman"/>
                        <a:ea typeface="Cambria"/>
                        <a:cs typeface="Times New Roman"/>
                      </a:endParaRPr>
                    </a:p>
                  </a:txBody>
                  <a:tcPr marL="68580" marR="68580" marT="0" marB="0" anchor="b"/>
                </a:tc>
                <a:tc>
                  <a:txBody>
                    <a:bodyPr/>
                    <a:lstStyle/>
                    <a:p>
                      <a:pPr>
                        <a:spcBef>
                          <a:spcPts val="10"/>
                        </a:spcBef>
                        <a:spcAft>
                          <a:spcPts val="10"/>
                        </a:spcAft>
                      </a:pPr>
                      <a:endParaRPr lang="en-US" sz="1300">
                        <a:latin typeface="Verdana"/>
                        <a:ea typeface="Cambria"/>
                        <a:cs typeface="Times New Roman"/>
                      </a:endParaRPr>
                    </a:p>
                  </a:txBody>
                  <a:tcPr marL="68580" marR="68580" marT="0" marB="0" anchor="b"/>
                </a:tc>
              </a:tr>
              <a:tr h="370840">
                <a:tc>
                  <a:txBody>
                    <a:bodyPr/>
                    <a:lstStyle/>
                    <a:p>
                      <a:pPr>
                        <a:spcBef>
                          <a:spcPts val="10"/>
                        </a:spcBef>
                        <a:spcAft>
                          <a:spcPts val="10"/>
                        </a:spcAft>
                      </a:pPr>
                      <a:r>
                        <a:rPr lang="en-US" sz="1300">
                          <a:latin typeface="Verdana"/>
                          <a:ea typeface="Cambria"/>
                          <a:cs typeface="Times New Roman"/>
                        </a:rPr>
                        <a:t>staff costs</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309,296</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10.86%</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285,343</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13.11%</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226,580</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12.84%</a:t>
                      </a:r>
                      <a:endParaRPr lang="en-US" sz="1300">
                        <a:latin typeface="Times New Roman"/>
                        <a:ea typeface="Cambria"/>
                        <a:cs typeface="Times New Roman"/>
                      </a:endParaRPr>
                    </a:p>
                  </a:txBody>
                  <a:tcPr marL="68580" marR="68580" marT="0" marB="0" anchor="b"/>
                </a:tc>
              </a:tr>
              <a:tr h="370840">
                <a:tc>
                  <a:txBody>
                    <a:bodyPr/>
                    <a:lstStyle/>
                    <a:p>
                      <a:pPr>
                        <a:spcBef>
                          <a:spcPts val="10"/>
                        </a:spcBef>
                        <a:spcAft>
                          <a:spcPts val="10"/>
                        </a:spcAft>
                      </a:pPr>
                      <a:r>
                        <a:rPr lang="en-US" sz="1300">
                          <a:latin typeface="Verdana"/>
                          <a:ea typeface="Cambria"/>
                          <a:cs typeface="Times New Roman"/>
                        </a:rPr>
                        <a:t>Depreciation </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dirty="0">
                          <a:solidFill>
                            <a:srgbClr val="FF0000"/>
                          </a:solidFill>
                          <a:latin typeface="Verdana"/>
                          <a:ea typeface="Cambria"/>
                          <a:cs typeface="Times New Roman"/>
                        </a:rPr>
                        <a:t>256,117</a:t>
                      </a:r>
                      <a:endParaRPr lang="en-US" sz="1300" dirty="0">
                        <a:solidFill>
                          <a:srgbClr val="FF0000"/>
                        </a:solidFill>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dirty="0">
                          <a:latin typeface="Verdana"/>
                          <a:ea typeface="Cambria"/>
                          <a:cs typeface="Times New Roman"/>
                        </a:rPr>
                        <a:t>8.99%</a:t>
                      </a:r>
                      <a:endParaRPr lang="en-US" sz="1300" dirty="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dirty="0">
                          <a:solidFill>
                            <a:srgbClr val="FF0000"/>
                          </a:solidFill>
                          <a:latin typeface="Verdana"/>
                          <a:ea typeface="Cambria"/>
                          <a:cs typeface="Times New Roman"/>
                        </a:rPr>
                        <a:t>175,949</a:t>
                      </a:r>
                      <a:endParaRPr lang="en-US" sz="1300" dirty="0">
                        <a:solidFill>
                          <a:srgbClr val="FF0000"/>
                        </a:solidFill>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dirty="0">
                          <a:latin typeface="Verdana"/>
                          <a:ea typeface="Cambria"/>
                          <a:cs typeface="Times New Roman"/>
                        </a:rPr>
                        <a:t>8.08%</a:t>
                      </a:r>
                      <a:endParaRPr lang="en-US" sz="1300" dirty="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dirty="0">
                          <a:solidFill>
                            <a:srgbClr val="FF0000"/>
                          </a:solidFill>
                          <a:latin typeface="Verdana"/>
                          <a:ea typeface="Cambria"/>
                          <a:cs typeface="Times New Roman"/>
                        </a:rPr>
                        <a:t>143,503</a:t>
                      </a:r>
                      <a:endParaRPr lang="en-US" sz="1300" dirty="0">
                        <a:solidFill>
                          <a:srgbClr val="FF0000"/>
                        </a:solidFill>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dirty="0">
                          <a:latin typeface="Verdana"/>
                          <a:ea typeface="Cambria"/>
                          <a:cs typeface="Times New Roman"/>
                        </a:rPr>
                        <a:t>8.13%</a:t>
                      </a:r>
                      <a:endParaRPr lang="en-US" sz="1300" dirty="0">
                        <a:latin typeface="Times New Roman"/>
                        <a:ea typeface="Cambria"/>
                        <a:cs typeface="Times New Roman"/>
                      </a:endParaRPr>
                    </a:p>
                  </a:txBody>
                  <a:tcPr marL="68580" marR="68580" marT="0" marB="0" anchor="b"/>
                </a:tc>
              </a:tr>
              <a:tr h="370840">
                <a:tc>
                  <a:txBody>
                    <a:bodyPr/>
                    <a:lstStyle/>
                    <a:p>
                      <a:pPr>
                        <a:spcBef>
                          <a:spcPts val="10"/>
                        </a:spcBef>
                        <a:spcAft>
                          <a:spcPts val="10"/>
                        </a:spcAft>
                      </a:pPr>
                      <a:r>
                        <a:rPr lang="en-US" sz="1300">
                          <a:latin typeface="Verdana"/>
                          <a:ea typeface="Cambria"/>
                          <a:cs typeface="Times New Roman"/>
                        </a:rPr>
                        <a:t>Fuel and oil</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b="1" dirty="0">
                          <a:solidFill>
                            <a:srgbClr val="FF0000"/>
                          </a:solidFill>
                          <a:latin typeface="Verdana"/>
                          <a:ea typeface="Cambria"/>
                          <a:cs typeface="Times New Roman"/>
                        </a:rPr>
                        <a:t>1,257,062</a:t>
                      </a:r>
                      <a:endParaRPr lang="en-US" sz="1300" b="1" dirty="0">
                        <a:solidFill>
                          <a:srgbClr val="FF0000"/>
                        </a:solidFill>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b="1" dirty="0">
                          <a:solidFill>
                            <a:srgbClr val="FF0000"/>
                          </a:solidFill>
                          <a:latin typeface="Verdana"/>
                          <a:ea typeface="Cambria"/>
                          <a:cs typeface="Times New Roman"/>
                        </a:rPr>
                        <a:t>44.12%</a:t>
                      </a:r>
                      <a:endParaRPr lang="en-US" sz="1300" b="1" dirty="0">
                        <a:solidFill>
                          <a:srgbClr val="FF0000"/>
                        </a:solidFill>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b="1" dirty="0">
                          <a:solidFill>
                            <a:srgbClr val="FF0000"/>
                          </a:solidFill>
                          <a:latin typeface="Verdana"/>
                          <a:ea typeface="Cambria"/>
                          <a:cs typeface="Times New Roman"/>
                        </a:rPr>
                        <a:t>791,327</a:t>
                      </a:r>
                      <a:endParaRPr lang="en-US" sz="1300" b="1" dirty="0">
                        <a:solidFill>
                          <a:srgbClr val="FF0000"/>
                        </a:solidFill>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b="1" dirty="0">
                          <a:solidFill>
                            <a:srgbClr val="FF0000"/>
                          </a:solidFill>
                          <a:latin typeface="Verdana"/>
                          <a:ea typeface="Cambria"/>
                          <a:cs typeface="Times New Roman"/>
                        </a:rPr>
                        <a:t>36.35%</a:t>
                      </a:r>
                      <a:endParaRPr lang="en-US" sz="1300" b="1" dirty="0">
                        <a:solidFill>
                          <a:srgbClr val="FF0000"/>
                        </a:solidFill>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693,331</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39.28%</a:t>
                      </a:r>
                      <a:endParaRPr lang="en-US" sz="1300">
                        <a:latin typeface="Times New Roman"/>
                        <a:ea typeface="Cambria"/>
                        <a:cs typeface="Times New Roman"/>
                      </a:endParaRPr>
                    </a:p>
                  </a:txBody>
                  <a:tcPr marL="68580" marR="68580" marT="0" marB="0" anchor="b"/>
                </a:tc>
              </a:tr>
              <a:tr h="370840">
                <a:tc>
                  <a:txBody>
                    <a:bodyPr/>
                    <a:lstStyle/>
                    <a:p>
                      <a:pPr>
                        <a:spcBef>
                          <a:spcPts val="10"/>
                        </a:spcBef>
                        <a:spcAft>
                          <a:spcPts val="10"/>
                        </a:spcAft>
                      </a:pPr>
                      <a:r>
                        <a:rPr lang="en-US" sz="1300">
                          <a:latin typeface="Verdana"/>
                          <a:ea typeface="Cambria"/>
                          <a:cs typeface="Times New Roman"/>
                        </a:rPr>
                        <a:t>Maintenance, materials and repairs</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66,811</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2.34%</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56,709</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2.61%</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42,046</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2.38%</a:t>
                      </a:r>
                      <a:endParaRPr lang="en-US" sz="1300">
                        <a:latin typeface="Times New Roman"/>
                        <a:ea typeface="Cambria"/>
                        <a:cs typeface="Times New Roman"/>
                      </a:endParaRPr>
                    </a:p>
                  </a:txBody>
                  <a:tcPr marL="68580" marR="68580" marT="0" marB="0" anchor="b"/>
                </a:tc>
              </a:tr>
              <a:tr h="370840">
                <a:tc>
                  <a:txBody>
                    <a:bodyPr/>
                    <a:lstStyle/>
                    <a:p>
                      <a:pPr>
                        <a:spcBef>
                          <a:spcPts val="10"/>
                        </a:spcBef>
                        <a:spcAft>
                          <a:spcPts val="10"/>
                        </a:spcAft>
                      </a:pPr>
                      <a:r>
                        <a:rPr lang="en-US" sz="1300" dirty="0">
                          <a:latin typeface="Verdana"/>
                          <a:ea typeface="Cambria"/>
                          <a:cs typeface="Times New Roman"/>
                        </a:rPr>
                        <a:t>Marketing</a:t>
                      </a:r>
                      <a:r>
                        <a:rPr lang="en-US" sz="1300" dirty="0" smtClean="0">
                          <a:latin typeface="Verdana"/>
                          <a:ea typeface="Cambria"/>
                          <a:cs typeface="Times New Roman"/>
                        </a:rPr>
                        <a:t>&amp;</a:t>
                      </a:r>
                      <a:r>
                        <a:rPr lang="en-US" sz="1300" dirty="0">
                          <a:latin typeface="Verdana"/>
                          <a:ea typeface="Cambria"/>
                          <a:cs typeface="Times New Roman"/>
                        </a:rPr>
                        <a:t>distribution cost</a:t>
                      </a:r>
                      <a:endParaRPr lang="en-US" sz="1300" dirty="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12,753</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0.45%</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17,168</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0.79%</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dirty="0">
                          <a:latin typeface="Verdana"/>
                          <a:ea typeface="Cambria"/>
                          <a:cs typeface="Times New Roman"/>
                        </a:rPr>
                        <a:t>23,795</a:t>
                      </a:r>
                      <a:endParaRPr lang="en-US" sz="1300" dirty="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1.35%</a:t>
                      </a:r>
                      <a:endParaRPr lang="en-US" sz="1300">
                        <a:latin typeface="Times New Roman"/>
                        <a:ea typeface="Cambria"/>
                        <a:cs typeface="Times New Roman"/>
                      </a:endParaRPr>
                    </a:p>
                  </a:txBody>
                  <a:tcPr marL="68580" marR="68580" marT="0" marB="0" anchor="b"/>
                </a:tc>
              </a:tr>
              <a:tr h="370840">
                <a:tc>
                  <a:txBody>
                    <a:bodyPr/>
                    <a:lstStyle/>
                    <a:p>
                      <a:pPr>
                        <a:spcBef>
                          <a:spcPts val="10"/>
                        </a:spcBef>
                        <a:spcAft>
                          <a:spcPts val="10"/>
                        </a:spcAft>
                      </a:pPr>
                      <a:r>
                        <a:rPr lang="en-US" sz="1300">
                          <a:latin typeface="Verdana"/>
                          <a:ea typeface="Cambria"/>
                          <a:cs typeface="Times New Roman"/>
                        </a:rPr>
                        <a:t>Aircraft rental</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78,209</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2.74%</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72,670</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3.34%</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58,183</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3.30%</a:t>
                      </a:r>
                      <a:endParaRPr lang="en-US" sz="1300">
                        <a:latin typeface="Times New Roman"/>
                        <a:ea typeface="Cambria"/>
                        <a:cs typeface="Times New Roman"/>
                      </a:endParaRPr>
                    </a:p>
                  </a:txBody>
                  <a:tcPr marL="68580" marR="68580" marT="0" marB="0" anchor="b"/>
                </a:tc>
              </a:tr>
              <a:tr h="370840">
                <a:tc>
                  <a:txBody>
                    <a:bodyPr/>
                    <a:lstStyle/>
                    <a:p>
                      <a:pPr>
                        <a:spcBef>
                          <a:spcPts val="10"/>
                        </a:spcBef>
                        <a:spcAft>
                          <a:spcPts val="10"/>
                        </a:spcAft>
                      </a:pPr>
                      <a:r>
                        <a:rPr lang="en-US" sz="1300" dirty="0" smtClean="0">
                          <a:latin typeface="Verdana"/>
                          <a:ea typeface="Cambria"/>
                          <a:cs typeface="Times New Roman"/>
                        </a:rPr>
                        <a:t>Route </a:t>
                      </a:r>
                      <a:r>
                        <a:rPr lang="en-US" sz="1300" dirty="0">
                          <a:latin typeface="Verdana"/>
                          <a:ea typeface="Cambria"/>
                          <a:cs typeface="Times New Roman"/>
                        </a:rPr>
                        <a:t>charges</a:t>
                      </a:r>
                      <a:endParaRPr lang="en-US" sz="1300" dirty="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dirty="0">
                          <a:solidFill>
                            <a:srgbClr val="FF0000"/>
                          </a:solidFill>
                          <a:latin typeface="Verdana"/>
                          <a:ea typeface="Cambria"/>
                          <a:cs typeface="Times New Roman"/>
                        </a:rPr>
                        <a:t>286,559</a:t>
                      </a:r>
                      <a:endParaRPr lang="en-US" sz="1300" dirty="0">
                        <a:solidFill>
                          <a:srgbClr val="FF0000"/>
                        </a:solidFill>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dirty="0">
                          <a:latin typeface="Verdana"/>
                          <a:ea typeface="Cambria"/>
                          <a:cs typeface="Times New Roman"/>
                        </a:rPr>
                        <a:t>10.06%</a:t>
                      </a:r>
                      <a:endParaRPr lang="en-US" sz="1300" dirty="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dirty="0">
                          <a:solidFill>
                            <a:srgbClr val="FF0000"/>
                          </a:solidFill>
                          <a:latin typeface="Verdana"/>
                          <a:ea typeface="Cambria"/>
                          <a:cs typeface="Times New Roman"/>
                        </a:rPr>
                        <a:t>259,280</a:t>
                      </a:r>
                      <a:endParaRPr lang="en-US" sz="1300" dirty="0">
                        <a:solidFill>
                          <a:srgbClr val="FF0000"/>
                        </a:solidFill>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11.91%</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199,240</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11.29%</a:t>
                      </a:r>
                      <a:endParaRPr lang="en-US" sz="1300">
                        <a:latin typeface="Times New Roman"/>
                        <a:ea typeface="Cambria"/>
                        <a:cs typeface="Times New Roman"/>
                      </a:endParaRPr>
                    </a:p>
                  </a:txBody>
                  <a:tcPr marL="68580" marR="68580" marT="0" marB="0" anchor="b"/>
                </a:tc>
              </a:tr>
              <a:tr h="370840">
                <a:tc>
                  <a:txBody>
                    <a:bodyPr/>
                    <a:lstStyle/>
                    <a:p>
                      <a:pPr>
                        <a:spcBef>
                          <a:spcPts val="10"/>
                        </a:spcBef>
                        <a:spcAft>
                          <a:spcPts val="10"/>
                        </a:spcAft>
                      </a:pPr>
                      <a:r>
                        <a:rPr lang="en-US" sz="1300" dirty="0">
                          <a:latin typeface="Verdana"/>
                          <a:ea typeface="Cambria"/>
                          <a:cs typeface="Times New Roman"/>
                        </a:rPr>
                        <a:t>Airport Handling Charges</a:t>
                      </a:r>
                      <a:endParaRPr lang="en-US" sz="1300" dirty="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dirty="0">
                          <a:solidFill>
                            <a:srgbClr val="FF0000"/>
                          </a:solidFill>
                          <a:latin typeface="Verdana"/>
                          <a:ea typeface="Cambria"/>
                          <a:cs typeface="Times New Roman"/>
                        </a:rPr>
                        <a:t>443,387</a:t>
                      </a:r>
                      <a:endParaRPr lang="en-US" sz="1300" dirty="0">
                        <a:solidFill>
                          <a:srgbClr val="FF0000"/>
                        </a:solidFill>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15.56%</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dirty="0">
                          <a:solidFill>
                            <a:srgbClr val="FF0000"/>
                          </a:solidFill>
                          <a:latin typeface="Verdana"/>
                          <a:ea typeface="Cambria"/>
                          <a:cs typeface="Times New Roman"/>
                        </a:rPr>
                        <a:t>396,326</a:t>
                      </a:r>
                      <a:endParaRPr lang="en-US" sz="1300" dirty="0">
                        <a:solidFill>
                          <a:srgbClr val="FF0000"/>
                        </a:solidFill>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18.21%</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273,613</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dirty="0">
                          <a:latin typeface="Verdana"/>
                          <a:ea typeface="Cambria"/>
                          <a:cs typeface="Times New Roman"/>
                        </a:rPr>
                        <a:t>15.50%</a:t>
                      </a:r>
                      <a:endParaRPr lang="en-US" sz="1300" dirty="0">
                        <a:latin typeface="Times New Roman"/>
                        <a:ea typeface="Cambria"/>
                        <a:cs typeface="Times New Roman"/>
                      </a:endParaRPr>
                    </a:p>
                  </a:txBody>
                  <a:tcPr marL="68580" marR="68580" marT="0" marB="0" anchor="b"/>
                </a:tc>
              </a:tr>
              <a:tr h="370840">
                <a:tc>
                  <a:txBody>
                    <a:bodyPr/>
                    <a:lstStyle/>
                    <a:p>
                      <a:pPr>
                        <a:spcBef>
                          <a:spcPts val="10"/>
                        </a:spcBef>
                        <a:spcAft>
                          <a:spcPts val="10"/>
                        </a:spcAft>
                      </a:pPr>
                      <a:r>
                        <a:rPr lang="en-US" sz="1300">
                          <a:latin typeface="Verdana"/>
                          <a:ea typeface="Cambria"/>
                          <a:cs typeface="Times New Roman"/>
                        </a:rPr>
                        <a:t>Others</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139,149</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4.88%</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121,970</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5.60%</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104,859</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5.94%</a:t>
                      </a:r>
                      <a:endParaRPr lang="en-US" sz="1300">
                        <a:latin typeface="Times New Roman"/>
                        <a:ea typeface="Cambria"/>
                        <a:cs typeface="Times New Roman"/>
                      </a:endParaRPr>
                    </a:p>
                  </a:txBody>
                  <a:tcPr marL="68580" marR="68580" marT="0" marB="0" anchor="b"/>
                </a:tc>
              </a:tr>
              <a:tr h="370840">
                <a:tc>
                  <a:txBody>
                    <a:bodyPr/>
                    <a:lstStyle/>
                    <a:p>
                      <a:pPr>
                        <a:spcBef>
                          <a:spcPts val="10"/>
                        </a:spcBef>
                        <a:spcAft>
                          <a:spcPts val="10"/>
                        </a:spcAft>
                      </a:pPr>
                      <a:r>
                        <a:rPr lang="en-US" sz="1300" b="1">
                          <a:latin typeface="Verdana"/>
                          <a:ea typeface="Cambria"/>
                          <a:cs typeface="Times New Roman"/>
                        </a:rPr>
                        <a:t>Total Operating expense</a:t>
                      </a:r>
                      <a:endParaRPr lang="en-US" sz="1300">
                        <a:latin typeface="Times New Roman"/>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2,849,334</a:t>
                      </a:r>
                      <a:endParaRPr lang="en-US" sz="1300">
                        <a:latin typeface="Times New Roman"/>
                        <a:ea typeface="Cambria"/>
                        <a:cs typeface="Times New Roman"/>
                      </a:endParaRPr>
                    </a:p>
                  </a:txBody>
                  <a:tcPr marL="68580" marR="68580" marT="0" marB="0" anchor="b"/>
                </a:tc>
                <a:tc>
                  <a:txBody>
                    <a:bodyPr/>
                    <a:lstStyle/>
                    <a:p>
                      <a:pPr>
                        <a:spcBef>
                          <a:spcPts val="10"/>
                        </a:spcBef>
                        <a:spcAft>
                          <a:spcPts val="10"/>
                        </a:spcAft>
                      </a:pPr>
                      <a:endParaRPr lang="en-US" sz="1300">
                        <a:latin typeface="Verdana"/>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2,176,742</a:t>
                      </a:r>
                      <a:endParaRPr lang="en-US" sz="1300">
                        <a:latin typeface="Times New Roman"/>
                        <a:ea typeface="Cambria"/>
                        <a:cs typeface="Times New Roman"/>
                      </a:endParaRPr>
                    </a:p>
                  </a:txBody>
                  <a:tcPr marL="68580" marR="68580" marT="0" marB="0" anchor="b"/>
                </a:tc>
                <a:tc>
                  <a:txBody>
                    <a:bodyPr/>
                    <a:lstStyle/>
                    <a:p>
                      <a:pPr>
                        <a:spcBef>
                          <a:spcPts val="10"/>
                        </a:spcBef>
                        <a:spcAft>
                          <a:spcPts val="10"/>
                        </a:spcAft>
                      </a:pPr>
                      <a:endParaRPr lang="en-US" sz="1300" dirty="0">
                        <a:latin typeface="Verdana"/>
                        <a:ea typeface="Cambria"/>
                        <a:cs typeface="Times New Roman"/>
                      </a:endParaRPr>
                    </a:p>
                  </a:txBody>
                  <a:tcPr marL="68580" marR="68580" marT="0" marB="0" anchor="b"/>
                </a:tc>
                <a:tc>
                  <a:txBody>
                    <a:bodyPr/>
                    <a:lstStyle/>
                    <a:p>
                      <a:pPr algn="r">
                        <a:spcBef>
                          <a:spcPts val="10"/>
                        </a:spcBef>
                        <a:spcAft>
                          <a:spcPts val="10"/>
                        </a:spcAft>
                      </a:pPr>
                      <a:r>
                        <a:rPr lang="en-US" sz="1300">
                          <a:latin typeface="Verdana"/>
                          <a:ea typeface="Cambria"/>
                          <a:cs typeface="Times New Roman"/>
                        </a:rPr>
                        <a:t>1,765,150</a:t>
                      </a:r>
                      <a:endParaRPr lang="en-US" sz="1300">
                        <a:latin typeface="Times New Roman"/>
                        <a:ea typeface="Cambria"/>
                        <a:cs typeface="Times New Roman"/>
                      </a:endParaRPr>
                    </a:p>
                  </a:txBody>
                  <a:tcPr marL="68580" marR="68580" marT="0" marB="0" anchor="b"/>
                </a:tc>
                <a:tc>
                  <a:txBody>
                    <a:bodyPr/>
                    <a:lstStyle/>
                    <a:p>
                      <a:pPr>
                        <a:spcBef>
                          <a:spcPts val="10"/>
                        </a:spcBef>
                        <a:spcAft>
                          <a:spcPts val="10"/>
                        </a:spcAft>
                      </a:pPr>
                      <a:endParaRPr lang="en-US" sz="1300" dirty="0">
                        <a:latin typeface="Verdana"/>
                        <a:ea typeface="Cambria"/>
                        <a:cs typeface="Times New Roman"/>
                      </a:endParaRPr>
                    </a:p>
                  </a:txBody>
                  <a:tcPr marL="68580" marR="68580" marT="0" marB="0" anchor="b"/>
                </a:tc>
              </a:tr>
            </a:tbl>
          </a:graphicData>
        </a:graphic>
      </p:graphicFrame>
      <p:sp>
        <p:nvSpPr>
          <p:cNvPr id="6" name="TextBox 5"/>
          <p:cNvSpPr txBox="1"/>
          <p:nvPr/>
        </p:nvSpPr>
        <p:spPr>
          <a:xfrm>
            <a:off x="457200" y="5919427"/>
            <a:ext cx="4739469" cy="646331"/>
          </a:xfrm>
          <a:prstGeom prst="rect">
            <a:avLst/>
          </a:prstGeom>
          <a:noFill/>
        </p:spPr>
        <p:txBody>
          <a:bodyPr wrap="square" rtlCol="0">
            <a:spAutoFit/>
          </a:bodyPr>
          <a:lstStyle/>
          <a:p>
            <a:pPr>
              <a:buFont typeface="Arial"/>
              <a:buChar char="•"/>
            </a:pPr>
            <a:r>
              <a:rPr lang="en-US" dirty="0" smtClean="0"/>
              <a:t>Fuel price increased 59%</a:t>
            </a:r>
          </a:p>
          <a:p>
            <a:pPr>
              <a:buFont typeface="Arial"/>
              <a:buChar char="•"/>
            </a:pPr>
            <a:r>
              <a:rPr lang="en-US" dirty="0" smtClean="0"/>
              <a:t>The increase of depreciation: </a:t>
            </a:r>
            <a:r>
              <a:rPr lang="en-US" b="1" dirty="0" smtClean="0"/>
              <a:t>fleet expansion</a:t>
            </a:r>
          </a:p>
        </p:txBody>
      </p:sp>
      <p:sp>
        <p:nvSpPr>
          <p:cNvPr id="7" name="TextBox 6"/>
          <p:cNvSpPr txBox="1"/>
          <p:nvPr/>
        </p:nvSpPr>
        <p:spPr>
          <a:xfrm>
            <a:off x="5336066" y="5919427"/>
            <a:ext cx="3807934" cy="923330"/>
          </a:xfrm>
          <a:prstGeom prst="rect">
            <a:avLst/>
          </a:prstGeom>
          <a:noFill/>
        </p:spPr>
        <p:txBody>
          <a:bodyPr wrap="square" rtlCol="0">
            <a:spAutoFit/>
          </a:bodyPr>
          <a:lstStyle/>
          <a:p>
            <a:pPr>
              <a:buFont typeface="Arial"/>
              <a:buChar char="•"/>
            </a:pPr>
            <a:r>
              <a:rPr lang="en-US" dirty="0" smtClean="0"/>
              <a:t>Increase of route charges, and airport handing charges: </a:t>
            </a:r>
            <a:r>
              <a:rPr lang="en-US" b="1" dirty="0" smtClean="0"/>
              <a:t>routes expansion</a:t>
            </a:r>
            <a:endParaRPr lang="en-US"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Acquisition of </a:t>
            </a:r>
            <a:r>
              <a:rPr lang="en-US" dirty="0" err="1" smtClean="0"/>
              <a:t>AerLingus</a:t>
            </a:r>
            <a:r>
              <a:rPr lang="en-US" dirty="0" smtClean="0"/>
              <a:t> (LSE: AERL)</a:t>
            </a:r>
            <a:endParaRPr lang="en-US" dirty="0"/>
          </a:p>
        </p:txBody>
      </p:sp>
      <p:sp>
        <p:nvSpPr>
          <p:cNvPr id="3" name="Content Placeholder 2"/>
          <p:cNvSpPr>
            <a:spLocks noGrp="1"/>
          </p:cNvSpPr>
          <p:nvPr>
            <p:ph idx="1"/>
          </p:nvPr>
        </p:nvSpPr>
        <p:spPr>
          <a:xfrm>
            <a:off x="401527" y="1917625"/>
            <a:ext cx="8055086" cy="3657600"/>
          </a:xfrm>
        </p:spPr>
        <p:txBody>
          <a:bodyPr>
            <a:normAutofit fontScale="85000" lnSpcReduction="10000"/>
          </a:bodyPr>
          <a:lstStyle/>
          <a:p>
            <a:r>
              <a:rPr lang="en-US" dirty="0" smtClean="0"/>
              <a:t>Carriers in Ireland, serving Europe, North America, &amp; North Africa</a:t>
            </a:r>
            <a:endParaRPr lang="en-US" sz="2400" dirty="0" smtClean="0"/>
          </a:p>
          <a:p>
            <a:r>
              <a:rPr lang="en-US" sz="2400" dirty="0" smtClean="0"/>
              <a:t>Began to acquire </a:t>
            </a:r>
            <a:r>
              <a:rPr lang="en-US" sz="2400" dirty="0" err="1" smtClean="0"/>
              <a:t>AerLingus</a:t>
            </a:r>
            <a:r>
              <a:rPr lang="en-US" sz="2400" dirty="0" smtClean="0"/>
              <a:t> since October 5</a:t>
            </a:r>
            <a:r>
              <a:rPr lang="en-US" sz="2400" baseline="30000" dirty="0" smtClean="0"/>
              <a:t>th</a:t>
            </a:r>
            <a:r>
              <a:rPr lang="en-US" sz="2400" dirty="0" smtClean="0"/>
              <a:t> 2006</a:t>
            </a:r>
          </a:p>
          <a:p>
            <a:pPr lvl="1"/>
            <a:r>
              <a:rPr lang="en-US" sz="2000" dirty="0" smtClean="0"/>
              <a:t>Purpose: expansion</a:t>
            </a:r>
          </a:p>
          <a:p>
            <a:r>
              <a:rPr lang="en-US" sz="2400" dirty="0" smtClean="0"/>
              <a:t>Blocked by Europe Commission</a:t>
            </a:r>
          </a:p>
          <a:p>
            <a:pPr lvl="1"/>
            <a:r>
              <a:rPr lang="en-US" sz="2000" dirty="0" smtClean="0"/>
              <a:t>Reason: reduce consumers’ choice and increase fare price</a:t>
            </a:r>
          </a:p>
          <a:p>
            <a:r>
              <a:rPr lang="en-US" sz="2400" dirty="0" smtClean="0"/>
              <a:t>Currently holds 29.8% of </a:t>
            </a:r>
            <a:r>
              <a:rPr lang="en-US" sz="2400" dirty="0" err="1" smtClean="0"/>
              <a:t>AerLingus</a:t>
            </a:r>
            <a:r>
              <a:rPr lang="en-US" sz="2400" dirty="0" smtClean="0"/>
              <a:t> (aggregate cost of €407m)</a:t>
            </a:r>
          </a:p>
          <a:p>
            <a:r>
              <a:rPr lang="en-US" sz="2400" dirty="0" smtClean="0"/>
              <a:t>AERL Stock Price dropped from £3 to £0.6 from 2007 to 2010</a:t>
            </a:r>
          </a:p>
          <a:p>
            <a:r>
              <a:rPr lang="en-US" sz="2400" dirty="0" smtClean="0"/>
              <a:t>Only worth €93m Today.</a:t>
            </a:r>
          </a:p>
          <a:p>
            <a:endParaRPr lang="en-US" dirty="0"/>
          </a:p>
        </p:txBody>
      </p:sp>
      <p:pic>
        <p:nvPicPr>
          <p:cNvPr id="4" name="Picture 3"/>
          <p:cNvPicPr>
            <a:picLocks noChangeAspect="1"/>
          </p:cNvPicPr>
          <p:nvPr/>
        </p:nvPicPr>
        <p:blipFill>
          <a:blip r:embed="rId2"/>
          <a:stretch>
            <a:fillRect/>
          </a:stretch>
        </p:blipFill>
        <p:spPr>
          <a:xfrm>
            <a:off x="0" y="5952788"/>
            <a:ext cx="8996346" cy="720309"/>
          </a:xfrm>
          <a:prstGeom prst="rect">
            <a:avLst/>
          </a:prstGeom>
        </p:spPr>
      </p:pic>
      <p:pic>
        <p:nvPicPr>
          <p:cNvPr id="5" name="Picture 4"/>
          <p:cNvPicPr>
            <a:picLocks noChangeAspect="1"/>
          </p:cNvPicPr>
          <p:nvPr/>
        </p:nvPicPr>
        <p:blipFill>
          <a:blip r:embed="rId3"/>
          <a:stretch>
            <a:fillRect/>
          </a:stretch>
        </p:blipFill>
        <p:spPr>
          <a:xfrm>
            <a:off x="6028705" y="5113205"/>
            <a:ext cx="3115295" cy="839583"/>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58988"/>
          </a:xfrm>
        </p:spPr>
        <p:txBody>
          <a:bodyPr>
            <a:normAutofit/>
          </a:bodyPr>
          <a:lstStyle/>
          <a:p>
            <a:endParaRPr lang="en-US" sz="3000" dirty="0"/>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0" y="0"/>
            <a:ext cx="9144000" cy="6965459"/>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 name="Picture 6"/>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Loans raised to finance aircrafts</a:t>
            </a:r>
            <a:endParaRPr lang="en-US" dirty="0"/>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6488112" y="2691209"/>
            <a:ext cx="2128259" cy="2155720"/>
          </a:xfrm>
          <a:prstGeom prst="rect">
            <a:avLst/>
          </a:prstGeom>
        </p:spPr>
      </p:pic>
      <p:pic>
        <p:nvPicPr>
          <p:cNvPr id="7" name="Picture 6"/>
          <p:cNvPicPr>
            <a:picLocks noChangeAspect="1"/>
          </p:cNvPicPr>
          <p:nvPr/>
        </p:nvPicPr>
        <p:blipFill>
          <a:blip r:embed="rId3"/>
          <a:stretch>
            <a:fillRect/>
          </a:stretch>
        </p:blipFill>
        <p:spPr>
          <a:xfrm>
            <a:off x="429533" y="2458739"/>
            <a:ext cx="6231381" cy="2385132"/>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31750"/>
            <a:ext cx="9144000" cy="69215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81000" y="1912436"/>
            <a:ext cx="8229600" cy="4640763"/>
          </a:xfrm>
        </p:spPr>
        <p:txBody>
          <a:bodyPr>
            <a:normAutofit fontScale="92500"/>
          </a:bodyPr>
          <a:lstStyle/>
          <a:p>
            <a:pPr eaLnBrk="1" hangingPunct="1"/>
            <a:r>
              <a:rPr lang="en-US" altLang="zh-CN" sz="2800" dirty="0">
                <a:ea typeface="ＭＳ Ｐゴシック" charset="-128"/>
                <a:cs typeface="ＭＳ Ｐゴシック" charset="-128"/>
              </a:rPr>
              <a:t>1926: Air Commerce Act for Safety improvements </a:t>
            </a:r>
          </a:p>
          <a:p>
            <a:pPr eaLnBrk="1" hangingPunct="1"/>
            <a:r>
              <a:rPr lang="en-US" sz="2800" dirty="0"/>
              <a:t>1934 Bureau of Air Commerce for Air traffic Control</a:t>
            </a:r>
          </a:p>
          <a:p>
            <a:pPr eaLnBrk="1" hangingPunct="1"/>
            <a:r>
              <a:rPr lang="en-US" sz="2800" dirty="0"/>
              <a:t>1940 Two agencies:</a:t>
            </a:r>
          </a:p>
          <a:p>
            <a:pPr lvl="1" eaLnBrk="1" hangingPunct="1"/>
            <a:r>
              <a:rPr lang="en-US" dirty="0"/>
              <a:t>Civil Aeronautics Administration (CAA) </a:t>
            </a:r>
            <a:r>
              <a:rPr lang="en-US" dirty="0" err="1">
                <a:sym typeface="Wingdings" charset="2"/>
              </a:rPr>
              <a:t></a:t>
            </a:r>
            <a:r>
              <a:rPr lang="en-US" dirty="0"/>
              <a:t>Air traffic control </a:t>
            </a:r>
          </a:p>
          <a:p>
            <a:pPr lvl="1" eaLnBrk="1" hangingPunct="1"/>
            <a:r>
              <a:rPr lang="en-US" dirty="0"/>
              <a:t>Civil Aeronautics Board (CAB) </a:t>
            </a:r>
            <a:r>
              <a:rPr lang="en-US" dirty="0" err="1">
                <a:sym typeface="Wingdings" charset="2"/>
              </a:rPr>
              <a:t></a:t>
            </a:r>
            <a:r>
              <a:rPr lang="en-US" dirty="0"/>
              <a:t>Economic regulation:</a:t>
            </a:r>
          </a:p>
          <a:p>
            <a:pPr lvl="2" eaLnBrk="1" hangingPunct="1"/>
            <a:r>
              <a:rPr lang="en-US" sz="2800" dirty="0"/>
              <a:t>Ensure adequate Service (Regulate entry and exit of carriers)</a:t>
            </a:r>
          </a:p>
          <a:p>
            <a:pPr lvl="2" eaLnBrk="1" hangingPunct="1"/>
            <a:r>
              <a:rPr lang="en-US" sz="2800" dirty="0"/>
              <a:t>Regulate fares</a:t>
            </a:r>
          </a:p>
          <a:p>
            <a:pPr lvl="2" eaLnBrk="1" hangingPunct="1"/>
            <a:r>
              <a:rPr lang="en-US" sz="2800" dirty="0"/>
              <a:t>Regulate schedules</a:t>
            </a:r>
          </a:p>
          <a:p>
            <a:endParaRPr lang="zh-CN" altLang="en-US" dirty="0"/>
          </a:p>
        </p:txBody>
      </p:sp>
      <p:sp>
        <p:nvSpPr>
          <p:cNvPr id="5123" name="TextBox 3"/>
          <p:cNvSpPr txBox="1">
            <a:spLocks noChangeArrowheads="1"/>
          </p:cNvSpPr>
          <p:nvPr/>
        </p:nvSpPr>
        <p:spPr bwMode="auto">
          <a:xfrm>
            <a:off x="533400" y="0"/>
            <a:ext cx="7467600" cy="523875"/>
          </a:xfrm>
          <a:prstGeom prst="rect">
            <a:avLst/>
          </a:prstGeom>
          <a:noFill/>
          <a:ln w="9525">
            <a:noFill/>
            <a:miter lim="800000"/>
            <a:headEnd/>
            <a:tailEnd/>
          </a:ln>
        </p:spPr>
        <p:txBody>
          <a:bodyPr>
            <a:prstTxWarp prst="textNoShape">
              <a:avLst/>
            </a:prstTxWarp>
            <a:spAutoFit/>
          </a:bodyPr>
          <a:lstStyle/>
          <a:p>
            <a:r>
              <a:rPr lang="en-US" sz="2800">
                <a:solidFill>
                  <a:srgbClr val="FF0000"/>
                </a:solidFill>
              </a:rPr>
              <a:t>Regulation Shaping the Industry 1918 - 1945</a:t>
            </a:r>
            <a:endParaRPr lang="en-CA" sz="2800">
              <a:solidFill>
                <a:srgbClr val="FF00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Hedging</a:t>
            </a:r>
            <a:endParaRPr lang="en-US" dirty="0"/>
          </a:p>
        </p:txBody>
      </p:sp>
      <p:sp>
        <p:nvSpPr>
          <p:cNvPr id="3" name="Content Placeholder 2"/>
          <p:cNvSpPr>
            <a:spLocks noGrp="1"/>
          </p:cNvSpPr>
          <p:nvPr>
            <p:ph idx="1"/>
          </p:nvPr>
        </p:nvSpPr>
        <p:spPr>
          <a:xfrm>
            <a:off x="685800" y="1841500"/>
            <a:ext cx="7770813" cy="3657600"/>
          </a:xfrm>
        </p:spPr>
        <p:txBody>
          <a:bodyPr>
            <a:normAutofit/>
          </a:bodyPr>
          <a:lstStyle/>
          <a:p>
            <a:r>
              <a:rPr lang="en-US" sz="1400" dirty="0" smtClean="0"/>
              <a:t>The Company’s objective for interest rate risk management is to reduce interest-rate risk through a combination of financial instruments, which lock in interest rates on debt and by matching a proportion of floating rate assets with floating rate liabilities.</a:t>
            </a:r>
          </a:p>
          <a:p>
            <a:r>
              <a:rPr lang="en-US" sz="1400" dirty="0" smtClean="0"/>
              <a:t>The Company’s historical fuel risk management policy has been to hedge between 70% and 90% of the forecast rolling annual volumes required to ensure that the future cost per gallon of fuel is locked in. </a:t>
            </a:r>
          </a:p>
          <a:p>
            <a:endParaRPr lang="en-US" sz="1400" dirty="0"/>
          </a:p>
        </p:txBody>
      </p:sp>
      <p:pic>
        <p:nvPicPr>
          <p:cNvPr id="4" name="Picture 3"/>
          <p:cNvPicPr>
            <a:picLocks noChangeAspect="1"/>
          </p:cNvPicPr>
          <p:nvPr/>
        </p:nvPicPr>
        <p:blipFill>
          <a:blip r:embed="rId2"/>
          <a:stretch>
            <a:fillRect/>
          </a:stretch>
        </p:blipFill>
        <p:spPr>
          <a:xfrm>
            <a:off x="0" y="3873500"/>
            <a:ext cx="9144000" cy="2984500"/>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Recommendation</a:t>
            </a:r>
            <a:endParaRPr lang="en-US" dirty="0">
              <a:solidFill>
                <a:srgbClr val="FF0000"/>
              </a:solidFill>
            </a:endParaRPr>
          </a:p>
        </p:txBody>
      </p:sp>
      <p:sp>
        <p:nvSpPr>
          <p:cNvPr id="3" name="Content Placeholder 2"/>
          <p:cNvSpPr>
            <a:spLocks noGrp="1"/>
          </p:cNvSpPr>
          <p:nvPr>
            <p:ph idx="1"/>
          </p:nvPr>
        </p:nvSpPr>
        <p:spPr>
          <a:xfrm>
            <a:off x="1542088" y="2682298"/>
            <a:ext cx="5015028" cy="1736366"/>
          </a:xfrm>
        </p:spPr>
        <p:txBody>
          <a:bodyPr>
            <a:normAutofit/>
          </a:bodyPr>
          <a:lstStyle/>
          <a:p>
            <a:pPr>
              <a:buNone/>
            </a:pPr>
            <a:r>
              <a:rPr lang="en-US" sz="6000" dirty="0" smtClean="0"/>
              <a:t>	Strong Buy</a:t>
            </a:r>
            <a:endParaRPr lang="en-US" sz="60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520" y="1554955"/>
            <a:ext cx="7772400" cy="1470025"/>
          </a:xfrm>
        </p:spPr>
        <p:txBody>
          <a:bodyPr/>
          <a:lstStyle/>
          <a:p>
            <a:endParaRPr lang="zh-TW" altLang="en-US" dirty="0"/>
          </a:p>
        </p:txBody>
      </p:sp>
      <p:sp>
        <p:nvSpPr>
          <p:cNvPr id="3" name="Subtitle 2"/>
          <p:cNvSpPr>
            <a:spLocks noGrp="1"/>
          </p:cNvSpPr>
          <p:nvPr>
            <p:ph type="subTitle" idx="1"/>
          </p:nvPr>
        </p:nvSpPr>
        <p:spPr/>
        <p:txBody>
          <a:bodyPr/>
          <a:lstStyle/>
          <a:p>
            <a:endParaRPr lang="zh-TW" altLang="en-US"/>
          </a:p>
        </p:txBody>
      </p:sp>
      <p:pic>
        <p:nvPicPr>
          <p:cNvPr id="6" name="Picture 5" descr="cathay-pacific.jpg"/>
          <p:cNvPicPr>
            <a:picLocks noChangeAspect="1"/>
          </p:cNvPicPr>
          <p:nvPr/>
        </p:nvPicPr>
        <p:blipFill>
          <a:blip r:embed="rId2"/>
          <a:stretch>
            <a:fillRect/>
          </a:stretch>
        </p:blipFill>
        <p:spPr>
          <a:xfrm>
            <a:off x="0" y="440570"/>
            <a:ext cx="9272345" cy="6142929"/>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Company Background</a:t>
            </a:r>
            <a:endParaRPr lang="zh-TW" altLang="en-US" dirty="0"/>
          </a:p>
        </p:txBody>
      </p:sp>
      <p:sp>
        <p:nvSpPr>
          <p:cNvPr id="3" name="Content Placeholder 2"/>
          <p:cNvSpPr>
            <a:spLocks noGrp="1"/>
          </p:cNvSpPr>
          <p:nvPr>
            <p:ph idx="1"/>
          </p:nvPr>
        </p:nvSpPr>
        <p:spPr/>
        <p:txBody>
          <a:bodyPr>
            <a:normAutofit fontScale="85000" lnSpcReduction="20000"/>
          </a:bodyPr>
          <a:lstStyle/>
          <a:p>
            <a:r>
              <a:rPr lang="en-US" altLang="zh-TW" sz="2400" dirty="0" smtClean="0"/>
              <a:t>an </a:t>
            </a:r>
            <a:r>
              <a:rPr lang="en-US" altLang="zh-TW" sz="2400" dirty="0"/>
              <a:t>international </a:t>
            </a:r>
            <a:r>
              <a:rPr lang="en-US" altLang="zh-TW" sz="2400" dirty="0" smtClean="0"/>
              <a:t>airline; based in Hong Kong </a:t>
            </a:r>
          </a:p>
          <a:p>
            <a:r>
              <a:rPr lang="en-US" altLang="zh-TW" sz="2400" dirty="0" smtClean="0"/>
              <a:t>offers </a:t>
            </a:r>
            <a:r>
              <a:rPr lang="en-US" altLang="zh-TW" sz="2400" dirty="0"/>
              <a:t>scheduled passenger and cargo services </a:t>
            </a:r>
            <a:r>
              <a:rPr lang="en-US" altLang="zh-TW" sz="2400" dirty="0" smtClean="0"/>
              <a:t>to 114 </a:t>
            </a:r>
            <a:r>
              <a:rPr lang="en-US" altLang="zh-TW" sz="2400" dirty="0"/>
              <a:t>destinations in 35 countries and territories</a:t>
            </a:r>
            <a:r>
              <a:rPr lang="en-US" altLang="zh-TW" sz="2400" dirty="0" smtClean="0"/>
              <a:t>.</a:t>
            </a:r>
          </a:p>
          <a:p>
            <a:r>
              <a:rPr lang="en-US" altLang="zh-TW" sz="2400" dirty="0" smtClean="0"/>
              <a:t>founded </a:t>
            </a:r>
            <a:r>
              <a:rPr lang="en-US" altLang="zh-TW" sz="2400" dirty="0"/>
              <a:t>in Hong Kong in 1946 </a:t>
            </a:r>
            <a:endParaRPr lang="en-US" altLang="zh-TW" sz="2400" dirty="0" smtClean="0"/>
          </a:p>
          <a:p>
            <a:r>
              <a:rPr lang="en-US" altLang="zh-TW" sz="2400" dirty="0" smtClean="0"/>
              <a:t>one </a:t>
            </a:r>
            <a:r>
              <a:rPr lang="en-US" altLang="zh-TW" sz="2400" dirty="0"/>
              <a:t>of the world’s leading global transportation </a:t>
            </a:r>
            <a:r>
              <a:rPr lang="en-US" altLang="zh-TW" sz="2400" dirty="0" smtClean="0"/>
              <a:t>hubs</a:t>
            </a:r>
          </a:p>
          <a:p>
            <a:r>
              <a:rPr lang="en-US" altLang="zh-TW" sz="2400" dirty="0" smtClean="0"/>
              <a:t>Investments include catering</a:t>
            </a:r>
            <a:r>
              <a:rPr lang="en-US" altLang="zh-TW" sz="2400" dirty="0"/>
              <a:t>, aircraft maintenance, ground handling </a:t>
            </a:r>
            <a:r>
              <a:rPr lang="en-US" altLang="zh-TW" sz="2400" dirty="0" smtClean="0"/>
              <a:t>companies</a:t>
            </a:r>
          </a:p>
          <a:p>
            <a:r>
              <a:rPr lang="en-US" altLang="zh-TW" sz="2400" dirty="0" smtClean="0"/>
              <a:t>a </a:t>
            </a:r>
            <a:r>
              <a:rPr lang="en-US" altLang="zh-TW" sz="2400" dirty="0"/>
              <a:t>founding member of the </a:t>
            </a:r>
            <a:r>
              <a:rPr lang="en-US" altLang="zh-TW" sz="2400" dirty="0" smtClean="0"/>
              <a:t>one-world </a:t>
            </a:r>
            <a:r>
              <a:rPr lang="en-US" altLang="zh-TW" sz="2400" dirty="0"/>
              <a:t>global alliance, </a:t>
            </a:r>
            <a:r>
              <a:rPr lang="en-US" altLang="zh-TW" sz="2400" dirty="0" smtClean="0"/>
              <a:t>whose combined </a:t>
            </a:r>
            <a:r>
              <a:rPr lang="en-US" altLang="zh-TW" sz="2400" dirty="0"/>
              <a:t>network serves almost 700 destinations </a:t>
            </a:r>
            <a:r>
              <a:rPr lang="en-US" altLang="zh-TW" sz="2400" dirty="0" smtClean="0"/>
              <a:t>worldwide</a:t>
            </a:r>
            <a:r>
              <a:rPr lang="en-US" altLang="zh-TW" sz="2400" dirty="0"/>
              <a:t>.</a:t>
            </a:r>
            <a:endParaRPr lang="zh-TW" altLang="en-US" sz="2400" dirty="0"/>
          </a:p>
        </p:txBody>
      </p:sp>
      <p:pic>
        <p:nvPicPr>
          <p:cNvPr id="4" name="Picture 3" descr="log caf.jpeg"/>
          <p:cNvPicPr>
            <a:picLocks noChangeAspect="1"/>
          </p:cNvPicPr>
          <p:nvPr/>
        </p:nvPicPr>
        <p:blipFill>
          <a:blip r:embed="rId2"/>
          <a:stretch>
            <a:fillRect/>
          </a:stretch>
        </p:blipFill>
        <p:spPr>
          <a:xfrm>
            <a:off x="0" y="702236"/>
            <a:ext cx="1473200" cy="1473200"/>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Stock Info.</a:t>
            </a:r>
            <a:endParaRPr lang="zh-TW" altLang="en-US" dirty="0"/>
          </a:p>
        </p:txBody>
      </p:sp>
      <p:sp>
        <p:nvSpPr>
          <p:cNvPr id="3" name="Content Placeholder 2"/>
          <p:cNvSpPr>
            <a:spLocks noGrp="1"/>
          </p:cNvSpPr>
          <p:nvPr>
            <p:ph idx="1"/>
          </p:nvPr>
        </p:nvSpPr>
        <p:spPr/>
        <p:txBody>
          <a:bodyPr/>
          <a:lstStyle/>
          <a:p>
            <a:endParaRPr lang="zh-TW" altLang="en-US"/>
          </a:p>
        </p:txBody>
      </p:sp>
      <p:pic>
        <p:nvPicPr>
          <p:cNvPr id="3074" name="Picture 2"/>
          <p:cNvPicPr>
            <a:picLocks noChangeAspect="1" noChangeArrowheads="1"/>
          </p:cNvPicPr>
          <p:nvPr/>
        </p:nvPicPr>
        <p:blipFill>
          <a:blip r:embed="rId2" cstate="print"/>
          <a:srcRect/>
          <a:stretch>
            <a:fillRect/>
          </a:stretch>
        </p:blipFill>
        <p:spPr bwMode="auto">
          <a:xfrm>
            <a:off x="500034" y="1571612"/>
            <a:ext cx="8215369" cy="4572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z="4600" dirty="0" smtClean="0"/>
              <a:t>Stock price in 1 year &amp; 10 year</a:t>
            </a:r>
            <a:endParaRPr lang="zh-TW" altLang="en-US" sz="4600" dirty="0"/>
          </a:p>
        </p:txBody>
      </p:sp>
      <p:sp>
        <p:nvSpPr>
          <p:cNvPr id="3" name="Content Placeholder 2"/>
          <p:cNvSpPr>
            <a:spLocks noGrp="1"/>
          </p:cNvSpPr>
          <p:nvPr>
            <p:ph idx="1"/>
          </p:nvPr>
        </p:nvSpPr>
        <p:spPr/>
        <p:txBody>
          <a:bodyPr/>
          <a:lstStyle/>
          <a:p>
            <a:endParaRPr lang="zh-TW" altLang="en-US" dirty="0"/>
          </a:p>
        </p:txBody>
      </p:sp>
      <p:pic>
        <p:nvPicPr>
          <p:cNvPr id="2050" name="Picture 2"/>
          <p:cNvPicPr>
            <a:picLocks noChangeAspect="1" noChangeArrowheads="1"/>
          </p:cNvPicPr>
          <p:nvPr/>
        </p:nvPicPr>
        <p:blipFill>
          <a:blip r:embed="rId2" cstate="print"/>
          <a:srcRect/>
          <a:stretch>
            <a:fillRect/>
          </a:stretch>
        </p:blipFill>
        <p:spPr bwMode="auto">
          <a:xfrm>
            <a:off x="0" y="1214422"/>
            <a:ext cx="9144000" cy="56435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4722"/>
            <a:ext cx="7770813" cy="1371600"/>
          </a:xfrm>
        </p:spPr>
        <p:txBody>
          <a:bodyPr>
            <a:normAutofit fontScale="90000"/>
          </a:bodyPr>
          <a:lstStyle/>
          <a:p>
            <a:r>
              <a:rPr lang="en-US" altLang="zh-TW" dirty="0" smtClean="0"/>
              <a:t>One year stock price vs. Market index (Hang </a:t>
            </a:r>
            <a:r>
              <a:rPr lang="en-US" altLang="zh-TW" dirty="0" err="1" smtClean="0"/>
              <a:t>Seng</a:t>
            </a:r>
            <a:r>
              <a:rPr lang="en-US" altLang="zh-TW" dirty="0" smtClean="0"/>
              <a:t>)</a:t>
            </a:r>
            <a:r>
              <a:rPr lang="en-US" altLang="zh-TW" b="1" dirty="0" smtClean="0"/>
              <a:t/>
            </a:r>
            <a:br>
              <a:rPr lang="en-US" altLang="zh-TW" b="1" dirty="0" smtClean="0"/>
            </a:br>
            <a:endParaRPr lang="zh-TW" altLang="en-US" dirty="0"/>
          </a:p>
        </p:txBody>
      </p:sp>
      <p:pic>
        <p:nvPicPr>
          <p:cNvPr id="4098" name="Picture 2"/>
          <p:cNvPicPr>
            <a:picLocks noGrp="1" noChangeAspect="1" noChangeArrowheads="1"/>
          </p:cNvPicPr>
          <p:nvPr>
            <p:ph idx="1"/>
          </p:nvPr>
        </p:nvPicPr>
        <p:blipFill>
          <a:blip r:embed="rId2" cstate="print"/>
          <a:srcRect l="-23143" r="-23143"/>
          <a:stretch>
            <a:fillRect/>
          </a:stretch>
        </p:blipFill>
        <p:spPr bwMode="auto">
          <a:xfrm>
            <a:off x="-896500" y="1606321"/>
            <a:ext cx="10726300" cy="50487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TW" dirty="0" smtClean="0"/>
              <a:t>Three year stock price vs. Market index (Hang </a:t>
            </a:r>
            <a:r>
              <a:rPr lang="en-US" altLang="zh-TW" dirty="0" err="1" smtClean="0"/>
              <a:t>Seng</a:t>
            </a:r>
            <a:r>
              <a:rPr lang="en-US" altLang="zh-TW" dirty="0" smtClean="0"/>
              <a:t>)</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0" y="1500174"/>
            <a:ext cx="9144000" cy="5357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914400"/>
          </a:xfrm>
        </p:spPr>
        <p:txBody>
          <a:bodyPr/>
          <a:lstStyle/>
          <a:p>
            <a:pPr algn="ctr"/>
            <a:r>
              <a:rPr lang="en-US" altLang="zh-CN"/>
              <a:t>After WWII</a:t>
            </a:r>
            <a:endParaRPr lang="zh-CN" altLang="en-US"/>
          </a:p>
        </p:txBody>
      </p:sp>
      <p:sp>
        <p:nvSpPr>
          <p:cNvPr id="3" name="内容占位符 2"/>
          <p:cNvSpPr>
            <a:spLocks noGrp="1"/>
          </p:cNvSpPr>
          <p:nvPr>
            <p:ph idx="1"/>
          </p:nvPr>
        </p:nvSpPr>
        <p:spPr>
          <a:xfrm>
            <a:off x="457200" y="1897138"/>
            <a:ext cx="8229600" cy="4122662"/>
          </a:xfrm>
        </p:spPr>
        <p:txBody>
          <a:bodyPr>
            <a:normAutofit/>
          </a:bodyPr>
          <a:lstStyle/>
          <a:p>
            <a:pPr eaLnBrk="1" hangingPunct="1"/>
            <a:r>
              <a:rPr lang="en-US" sz="2200" dirty="0"/>
              <a:t>Open skies competition for international </a:t>
            </a:r>
            <a:r>
              <a:rPr lang="en-US" sz="2200" dirty="0" smtClean="0"/>
              <a:t>routes</a:t>
            </a:r>
          </a:p>
          <a:p>
            <a:pPr eaLnBrk="1" hangingPunct="1"/>
            <a:r>
              <a:rPr lang="en-US" sz="2200" dirty="0" smtClean="0"/>
              <a:t>Open skies refers to a </a:t>
            </a:r>
            <a:r>
              <a:rPr lang="en-US" sz="2200" dirty="0" err="1" smtClean="0"/>
              <a:t>libateral</a:t>
            </a:r>
            <a:r>
              <a:rPr lang="en-US" sz="2200" dirty="0" smtClean="0"/>
              <a:t> Air Transport Agreement which</a:t>
            </a:r>
          </a:p>
          <a:p>
            <a:pPr lvl="1"/>
            <a:r>
              <a:rPr lang="en-US" sz="1800" dirty="0" smtClean="0"/>
              <a:t>Liberalizes the rules for international aviation markets and minimizes government intervention</a:t>
            </a:r>
          </a:p>
          <a:p>
            <a:pPr lvl="1"/>
            <a:r>
              <a:rPr lang="en-US" sz="1800" dirty="0" smtClean="0"/>
              <a:t>Adjusts the regime under which military and  other state-based flights may be permitted</a:t>
            </a:r>
            <a:endParaRPr lang="en-CA" dirty="0" smtClean="0"/>
          </a:p>
          <a:p>
            <a:endParaRPr lang="zh-CN" altLang="en-US" dirty="0"/>
          </a:p>
        </p:txBody>
      </p:sp>
      <p:pic>
        <p:nvPicPr>
          <p:cNvPr id="6148" name="图片 4" descr="after wwii.png"/>
          <p:cNvPicPr>
            <a:picLocks noChangeAspect="1"/>
          </p:cNvPicPr>
          <p:nvPr/>
        </p:nvPicPr>
        <p:blipFill>
          <a:blip r:embed="rId3"/>
          <a:srcRect/>
          <a:stretch>
            <a:fillRect/>
          </a:stretch>
        </p:blipFill>
        <p:spPr bwMode="auto">
          <a:xfrm>
            <a:off x="3642456" y="3855473"/>
            <a:ext cx="5044344" cy="2712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dirty="0"/>
          </a:p>
        </p:txBody>
      </p:sp>
      <p:sp>
        <p:nvSpPr>
          <p:cNvPr id="3" name="Content Placeholder 2"/>
          <p:cNvSpPr>
            <a:spLocks noGrp="1"/>
          </p:cNvSpPr>
          <p:nvPr>
            <p:ph idx="1"/>
          </p:nvPr>
        </p:nvSpPr>
        <p:spPr/>
        <p:txBody>
          <a:bodyPr/>
          <a:lstStyle/>
          <a:p>
            <a:endParaRPr lang="zh-TW" altLang="en-US"/>
          </a:p>
        </p:txBody>
      </p:sp>
      <p:pic>
        <p:nvPicPr>
          <p:cNvPr id="2050"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Company Management</a:t>
            </a:r>
            <a:endParaRPr lang="zh-TW" altLang="en-US" dirty="0"/>
          </a:p>
        </p:txBody>
      </p:sp>
      <p:sp>
        <p:nvSpPr>
          <p:cNvPr id="3" name="Content Placeholder 2"/>
          <p:cNvSpPr>
            <a:spLocks noGrp="1"/>
          </p:cNvSpPr>
          <p:nvPr>
            <p:ph idx="1"/>
          </p:nvPr>
        </p:nvSpPr>
        <p:spPr/>
        <p:txBody>
          <a:bodyPr>
            <a:normAutofit fontScale="62500" lnSpcReduction="20000"/>
          </a:bodyPr>
          <a:lstStyle/>
          <a:p>
            <a:pPr>
              <a:buNone/>
            </a:pPr>
            <a:r>
              <a:rPr lang="en-US" altLang="zh-TW" b="1" dirty="0" smtClean="0"/>
              <a:t>Christopher Dale Pratt</a:t>
            </a:r>
          </a:p>
          <a:p>
            <a:pPr>
              <a:buFontTx/>
              <a:buChar char="-"/>
            </a:pPr>
            <a:r>
              <a:rPr lang="en-US" altLang="zh-TW" dirty="0" smtClean="0"/>
              <a:t>The chairmen and executive director of Cathay Pacific and Swire Pacific</a:t>
            </a:r>
          </a:p>
          <a:p>
            <a:pPr>
              <a:buFontTx/>
              <a:buChar char="-"/>
            </a:pPr>
            <a:r>
              <a:rPr lang="en-US" altLang="zh-TW" dirty="0" smtClean="0"/>
              <a:t>also the Chairman of Hong Kong Aircraft Engineering Company Limited(HAECO), John Swire &amp; Sons (H.K.) Limited, Swire Beverages Limited and Swire Properties Limited, and a Director of Air China Limited and the Hong Kong and Shanghai Banking Corporation Limited</a:t>
            </a:r>
          </a:p>
          <a:p>
            <a:pPr>
              <a:buFontTx/>
              <a:buChar char="-"/>
            </a:pPr>
            <a:r>
              <a:rPr lang="en-US" altLang="zh-TW" dirty="0" smtClean="0"/>
              <a:t>served as the Executive Director of the Swire Pacific's Trading and Industrial Division between 2000 and 2005</a:t>
            </a:r>
          </a:p>
          <a:p>
            <a:pPr>
              <a:buFontTx/>
              <a:buChar char="-"/>
            </a:pPr>
            <a:r>
              <a:rPr lang="en-US" altLang="zh-TW" dirty="0" smtClean="0"/>
              <a:t>has an honor degree in modern history  from the University of Oxford</a:t>
            </a:r>
          </a:p>
          <a:p>
            <a:pPr>
              <a:buFontTx/>
              <a:buChar char="-"/>
            </a:pPr>
            <a:r>
              <a:rPr lang="en-US" altLang="zh-TW" dirty="0" smtClean="0"/>
              <a:t>awarded the Commander of the Order of the British Empire(CBE) (Civil Division) in the 2000 New Year Honor List for his services to the community in Papua New Guinea</a:t>
            </a:r>
          </a:p>
        </p:txBody>
      </p:sp>
      <p:pic>
        <p:nvPicPr>
          <p:cNvPr id="6146" name="Picture 2"/>
          <p:cNvPicPr>
            <a:picLocks noChangeAspect="1" noChangeArrowheads="1"/>
          </p:cNvPicPr>
          <p:nvPr/>
        </p:nvPicPr>
        <p:blipFill>
          <a:blip r:embed="rId2" cstate="print"/>
          <a:srcRect/>
          <a:stretch>
            <a:fillRect/>
          </a:stretch>
        </p:blipFill>
        <p:spPr bwMode="auto">
          <a:xfrm>
            <a:off x="7572396" y="285728"/>
            <a:ext cx="1168636" cy="1471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Management (Cont.)</a:t>
            </a:r>
            <a:endParaRPr lang="zh-TW" altLang="en-US" dirty="0"/>
          </a:p>
        </p:txBody>
      </p:sp>
      <p:sp>
        <p:nvSpPr>
          <p:cNvPr id="3" name="Content Placeholder 2"/>
          <p:cNvSpPr>
            <a:spLocks noGrp="1"/>
          </p:cNvSpPr>
          <p:nvPr>
            <p:ph idx="1"/>
          </p:nvPr>
        </p:nvSpPr>
        <p:spPr/>
        <p:txBody>
          <a:bodyPr>
            <a:normAutofit fontScale="62500" lnSpcReduction="20000"/>
          </a:bodyPr>
          <a:lstStyle/>
          <a:p>
            <a:pPr>
              <a:buNone/>
            </a:pPr>
            <a:r>
              <a:rPr lang="en-US" altLang="zh-TW" b="1" dirty="0" smtClean="0"/>
              <a:t>Tony Tyler</a:t>
            </a:r>
          </a:p>
          <a:p>
            <a:pPr>
              <a:buFontTx/>
              <a:buChar char="-"/>
            </a:pPr>
            <a:r>
              <a:rPr lang="en-US" altLang="zh-TW" dirty="0" smtClean="0"/>
              <a:t>Chief Executive Officer (CEO)</a:t>
            </a:r>
          </a:p>
          <a:p>
            <a:pPr>
              <a:buFontTx/>
              <a:buChar char="-"/>
            </a:pPr>
            <a:r>
              <a:rPr lang="en-US" altLang="zh-TW" dirty="0" smtClean="0"/>
              <a:t>has been a Director of the Company since 1996 and was appointed Director Corporate Development in 1996 and Chief Operating Officer in 2005</a:t>
            </a:r>
          </a:p>
          <a:p>
            <a:pPr>
              <a:buFontTx/>
              <a:buChar char="-"/>
            </a:pPr>
            <a:r>
              <a:rPr lang="en-US" altLang="zh-TW" dirty="0" smtClean="0"/>
              <a:t>also Chairman of Hong Kong Dragon Airlines Limited and Director of John Swire &amp; Sons (H.K.) Limited and Swire Pacific Limited</a:t>
            </a:r>
          </a:p>
          <a:p>
            <a:pPr>
              <a:buFontTx/>
              <a:buChar char="-"/>
            </a:pPr>
            <a:r>
              <a:rPr lang="en-US" altLang="zh-TW" dirty="0" smtClean="0"/>
              <a:t>current Chairman of the International Air Transport Association (IATA) Board of Governors</a:t>
            </a:r>
          </a:p>
          <a:p>
            <a:pPr>
              <a:buFontTx/>
              <a:buChar char="-"/>
            </a:pPr>
            <a:r>
              <a:rPr lang="en-US" altLang="zh-TW" dirty="0" smtClean="0"/>
              <a:t>a graduate of Oxford University</a:t>
            </a:r>
          </a:p>
          <a:p>
            <a:pPr>
              <a:buFontTx/>
              <a:buChar char="-"/>
            </a:pPr>
            <a:r>
              <a:rPr lang="en-US" altLang="zh-TW" dirty="0" smtClean="0"/>
              <a:t>During this breakfast, he likes to give his insights on the future of the aviation industry. He will also share how he is managing the airline groups' challenges</a:t>
            </a:r>
          </a:p>
        </p:txBody>
      </p:sp>
      <p:pic>
        <p:nvPicPr>
          <p:cNvPr id="7170" name="Picture 2"/>
          <p:cNvPicPr>
            <a:picLocks noChangeAspect="1" noChangeArrowheads="1"/>
          </p:cNvPicPr>
          <p:nvPr/>
        </p:nvPicPr>
        <p:blipFill>
          <a:blip r:embed="rId2" cstate="print"/>
          <a:srcRect/>
          <a:stretch>
            <a:fillRect/>
          </a:stretch>
        </p:blipFill>
        <p:spPr bwMode="auto">
          <a:xfrm>
            <a:off x="7572396" y="428604"/>
            <a:ext cx="1071046" cy="13192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Management (Cont.)</a:t>
            </a:r>
            <a:endParaRPr lang="zh-TW" altLang="en-US" dirty="0"/>
          </a:p>
        </p:txBody>
      </p:sp>
      <p:sp>
        <p:nvSpPr>
          <p:cNvPr id="3" name="Content Placeholder 2"/>
          <p:cNvSpPr>
            <a:spLocks noGrp="1"/>
          </p:cNvSpPr>
          <p:nvPr>
            <p:ph idx="1"/>
          </p:nvPr>
        </p:nvSpPr>
        <p:spPr/>
        <p:txBody>
          <a:bodyPr>
            <a:normAutofit fontScale="77500" lnSpcReduction="20000"/>
          </a:bodyPr>
          <a:lstStyle/>
          <a:p>
            <a:pPr>
              <a:buNone/>
            </a:pPr>
            <a:r>
              <a:rPr lang="en-US" altLang="zh-TW" sz="2400" b="1" dirty="0" smtClean="0"/>
              <a:t>John </a:t>
            </a:r>
            <a:r>
              <a:rPr lang="en-US" altLang="zh-TW" sz="2400" b="1" dirty="0" err="1" smtClean="0"/>
              <a:t>Slosar</a:t>
            </a:r>
            <a:endParaRPr lang="en-US" altLang="zh-TW" sz="2400" b="1" dirty="0" smtClean="0"/>
          </a:p>
          <a:p>
            <a:pPr>
              <a:buFontTx/>
              <a:buChar char="-"/>
            </a:pPr>
            <a:r>
              <a:rPr lang="en-US" altLang="zh-TW" sz="2400" dirty="0" smtClean="0"/>
              <a:t>Chief Operating Officer (COF)</a:t>
            </a:r>
          </a:p>
          <a:p>
            <a:pPr>
              <a:buFontTx/>
              <a:buChar char="-"/>
            </a:pPr>
            <a:r>
              <a:rPr lang="en-US" altLang="zh-TW" sz="2400" dirty="0" smtClean="0"/>
              <a:t>Was managing Director of Hong Kong Aircraft Engineering Company Limited from January 1996 to June 1998 and Managing Director of Swire Pacific Limited’s Beverages Division from July 1998 to June 2007</a:t>
            </a:r>
          </a:p>
          <a:p>
            <a:pPr>
              <a:buFontTx/>
              <a:buChar char="-"/>
            </a:pPr>
            <a:r>
              <a:rPr lang="en-US" altLang="zh-TW" sz="2400" dirty="0" smtClean="0"/>
              <a:t>also a Director of John Swire &amp; Sons (H.K.) Limited, Swire Pacific Limited, Hong Kong Dragon Airlines Limited and AHK Air Hong Kong Limited</a:t>
            </a:r>
          </a:p>
          <a:p>
            <a:pPr>
              <a:buFontTx/>
              <a:buChar char="-"/>
            </a:pPr>
            <a:r>
              <a:rPr lang="en-US" altLang="zh-TW" sz="2400" dirty="0" smtClean="0"/>
              <a:t>holds degrees in Economics from Columbia University and Cambridge University</a:t>
            </a:r>
            <a:endParaRPr lang="zh-TW" altLang="en-US" sz="2400" dirty="0"/>
          </a:p>
        </p:txBody>
      </p:sp>
      <p:pic>
        <p:nvPicPr>
          <p:cNvPr id="8194" name="Picture 2"/>
          <p:cNvPicPr>
            <a:picLocks noChangeAspect="1" noChangeArrowheads="1"/>
          </p:cNvPicPr>
          <p:nvPr/>
        </p:nvPicPr>
        <p:blipFill>
          <a:blip r:embed="rId2" cstate="print"/>
          <a:srcRect/>
          <a:stretch>
            <a:fillRect/>
          </a:stretch>
        </p:blipFill>
        <p:spPr bwMode="auto">
          <a:xfrm>
            <a:off x="7429520" y="500042"/>
            <a:ext cx="1143008" cy="14613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Passenger services</a:t>
            </a:r>
            <a:endParaRPr lang="zh-TW" altLang="en-US" dirty="0"/>
          </a:p>
        </p:txBody>
      </p:sp>
      <p:sp>
        <p:nvSpPr>
          <p:cNvPr id="3" name="Content Placeholder 2"/>
          <p:cNvSpPr>
            <a:spLocks noGrp="1"/>
          </p:cNvSpPr>
          <p:nvPr>
            <p:ph idx="1"/>
          </p:nvPr>
        </p:nvSpPr>
        <p:spPr/>
        <p:txBody>
          <a:bodyPr>
            <a:normAutofit/>
          </a:bodyPr>
          <a:lstStyle/>
          <a:p>
            <a:r>
              <a:rPr lang="en-US" altLang="zh-TW" dirty="0" smtClean="0"/>
              <a:t>accounts for about 70% of total revenue (Turnover)</a:t>
            </a:r>
          </a:p>
          <a:p>
            <a:r>
              <a:rPr lang="en-US" altLang="zh-TW" dirty="0" smtClean="0"/>
              <a:t>carried </a:t>
            </a:r>
            <a:r>
              <a:rPr lang="en-US" altLang="zh-TW" dirty="0"/>
              <a:t>a total of 25.0 million passengers in 2008 – up </a:t>
            </a:r>
            <a:r>
              <a:rPr lang="en-US" altLang="zh-TW" dirty="0" smtClean="0"/>
              <a:t>7.3% on </a:t>
            </a:r>
            <a:r>
              <a:rPr lang="en-US" altLang="zh-TW" dirty="0"/>
              <a:t>the previous year but below a capacity increase of 12.7% for the same period.</a:t>
            </a:r>
          </a:p>
          <a:p>
            <a:r>
              <a:rPr lang="en-US" altLang="zh-TW" dirty="0"/>
              <a:t>Passenger revenue rose by 17.2% to HK$58,046 </a:t>
            </a:r>
            <a:r>
              <a:rPr lang="en-US" altLang="zh-TW" dirty="0" smtClean="0"/>
              <a:t>million.</a:t>
            </a:r>
          </a:p>
          <a:p>
            <a:r>
              <a:rPr lang="en-US" altLang="zh-TW" dirty="0" smtClean="0"/>
              <a:t>The load factor </a:t>
            </a:r>
            <a:r>
              <a:rPr lang="en-US" altLang="zh-TW" dirty="0"/>
              <a:t>for the period was 78.8% – down 1.0 percentage point from 2007. </a:t>
            </a:r>
            <a:endParaRPr lang="en-US" altLang="zh-TW"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idx="1"/>
          </p:nvPr>
        </p:nvSpPr>
        <p:spPr/>
        <p:txBody>
          <a:bodyPr/>
          <a:lstStyle/>
          <a:p>
            <a:endParaRPr lang="zh-TW" altLang="en-US"/>
          </a:p>
        </p:txBody>
      </p:sp>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idx="1"/>
          </p:nvPr>
        </p:nvSpPr>
        <p:spPr/>
        <p:txBody>
          <a:bodyPr/>
          <a:lstStyle/>
          <a:p>
            <a:endParaRPr lang="zh-TW" altLang="en-US"/>
          </a:p>
        </p:txBody>
      </p:sp>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idx="1"/>
          </p:nvPr>
        </p:nvSpPr>
        <p:spPr/>
        <p:txBody>
          <a:bodyPr/>
          <a:lstStyle/>
          <a:p>
            <a:endParaRPr lang="zh-TW" altLang="en-US" dirty="0"/>
          </a:p>
        </p:txBody>
      </p:sp>
      <p:pic>
        <p:nvPicPr>
          <p:cNvPr id="3075" name="Picture 3"/>
          <p:cNvPicPr>
            <a:picLocks noChangeAspect="1" noChangeArrowheads="1"/>
          </p:cNvPicPr>
          <p:nvPr/>
        </p:nvPicPr>
        <p:blipFill>
          <a:blip r:embed="rId2" cstate="print"/>
          <a:srcRect/>
          <a:stretch>
            <a:fillRect/>
          </a:stretch>
        </p:blipFill>
        <p:spPr bwMode="auto">
          <a:xfrm>
            <a:off x="357158" y="1000084"/>
            <a:ext cx="8429684" cy="58579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dirty="0" smtClean="0"/>
              <a:t>Cargo Services</a:t>
            </a:r>
            <a:endParaRPr lang="zh-TW" altLang="en-US" dirty="0"/>
          </a:p>
        </p:txBody>
      </p:sp>
      <p:sp>
        <p:nvSpPr>
          <p:cNvPr id="3" name="Content Placeholder 2"/>
          <p:cNvSpPr>
            <a:spLocks noGrp="1"/>
          </p:cNvSpPr>
          <p:nvPr>
            <p:ph idx="1"/>
          </p:nvPr>
        </p:nvSpPr>
        <p:spPr>
          <a:xfrm>
            <a:off x="357158" y="1921565"/>
            <a:ext cx="8429684" cy="4525963"/>
          </a:xfrm>
        </p:spPr>
        <p:txBody>
          <a:bodyPr>
            <a:normAutofit/>
          </a:bodyPr>
          <a:lstStyle/>
          <a:p>
            <a:r>
              <a:rPr lang="en-US" altLang="zh-TW" dirty="0" smtClean="0"/>
              <a:t>accounts for about 30% of total revenue (Turnover)</a:t>
            </a:r>
          </a:p>
          <a:p>
            <a:r>
              <a:rPr lang="en-US" altLang="zh-TW" dirty="0" smtClean="0"/>
              <a:t>In 2008, Cargo and mail tonnage carried by Cathay Pacific and </a:t>
            </a:r>
            <a:r>
              <a:rPr lang="en-US" altLang="zh-TW" dirty="0" err="1" smtClean="0"/>
              <a:t>Dragonair</a:t>
            </a:r>
            <a:r>
              <a:rPr lang="en-US" altLang="zh-TW" dirty="0" smtClean="0"/>
              <a:t> fell by 1.6% to 1,644,785 </a:t>
            </a:r>
            <a:r>
              <a:rPr lang="en-US" altLang="zh-TW" dirty="0" err="1" smtClean="0"/>
              <a:t>tonnes</a:t>
            </a:r>
            <a:r>
              <a:rPr lang="en-US" altLang="zh-TW" dirty="0" smtClean="0"/>
              <a:t> compared to a capacity rise of 0.7%. </a:t>
            </a:r>
          </a:p>
          <a:p>
            <a:r>
              <a:rPr lang="en-US" altLang="zh-TW" dirty="0" smtClean="0"/>
              <a:t>The </a:t>
            </a:r>
            <a:r>
              <a:rPr lang="en-US" altLang="zh-TW" dirty="0"/>
              <a:t>load factor fell by </a:t>
            </a:r>
            <a:r>
              <a:rPr lang="en-US" altLang="zh-TW" dirty="0" smtClean="0"/>
              <a:t>0.8 percentage </a:t>
            </a:r>
            <a:r>
              <a:rPr lang="en-US" altLang="zh-TW" dirty="0"/>
              <a:t>point to 65.9% while yield, with the help of higher collection of </a:t>
            </a:r>
            <a:r>
              <a:rPr lang="en-US" altLang="zh-TW" dirty="0" smtClean="0"/>
              <a:t>fuel surcharges</a:t>
            </a:r>
            <a:r>
              <a:rPr lang="en-US" altLang="zh-TW" dirty="0"/>
              <a:t>, rose by 12.4% to HK$2.54</a:t>
            </a:r>
            <a:r>
              <a:rPr lang="en-US" altLang="zh-TW" dirty="0" smtClean="0"/>
              <a:t>.</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Financial Review</a:t>
            </a:r>
            <a:endParaRPr lang="zh-TW" altLang="en-US" dirty="0"/>
          </a:p>
        </p:txBody>
      </p:sp>
      <p:sp>
        <p:nvSpPr>
          <p:cNvPr id="3" name="Content Placeholder 2"/>
          <p:cNvSpPr>
            <a:spLocks noGrp="1"/>
          </p:cNvSpPr>
          <p:nvPr>
            <p:ph idx="1"/>
          </p:nvPr>
        </p:nvSpPr>
        <p:spPr/>
        <p:txBody>
          <a:bodyPr>
            <a:noAutofit/>
          </a:bodyPr>
          <a:lstStyle/>
          <a:p>
            <a:r>
              <a:rPr lang="en-US" altLang="zh-TW" sz="2000" dirty="0" smtClean="0"/>
              <a:t>an attributable loss of HK$8,558 million in 2008 against </a:t>
            </a:r>
            <a:r>
              <a:rPr lang="en-US" altLang="zh-TW" sz="2000" dirty="0"/>
              <a:t>a </a:t>
            </a:r>
            <a:r>
              <a:rPr lang="en-US" altLang="zh-TW" sz="2000" dirty="0" smtClean="0"/>
              <a:t>profit of </a:t>
            </a:r>
            <a:r>
              <a:rPr lang="en-US" altLang="zh-TW" sz="2000" dirty="0"/>
              <a:t>HK$7,023 million the previous year. </a:t>
            </a:r>
            <a:endParaRPr lang="en-US" altLang="zh-TW" sz="2000" dirty="0" smtClean="0"/>
          </a:p>
          <a:p>
            <a:r>
              <a:rPr lang="en-US" altLang="zh-TW" sz="2000" dirty="0" smtClean="0"/>
              <a:t>the </a:t>
            </a:r>
            <a:r>
              <a:rPr lang="en-US" altLang="zh-TW" sz="2000" dirty="0"/>
              <a:t>high price of fuel in the first half of the year, followed by a sharp decline in </a:t>
            </a:r>
            <a:r>
              <a:rPr lang="en-US" altLang="zh-TW" sz="2000" dirty="0" smtClean="0"/>
              <a:t>both passenger </a:t>
            </a:r>
            <a:r>
              <a:rPr lang="en-US" altLang="zh-TW" sz="2000" dirty="0"/>
              <a:t>and cargo traffic in the second half. </a:t>
            </a:r>
            <a:endParaRPr lang="en-US" altLang="zh-TW" sz="2000" dirty="0" smtClean="0"/>
          </a:p>
          <a:p>
            <a:r>
              <a:rPr lang="en-US" altLang="zh-TW" sz="2000" dirty="0" smtClean="0"/>
              <a:t>drop </a:t>
            </a:r>
            <a:r>
              <a:rPr lang="en-US" altLang="zh-TW" sz="2000" dirty="0"/>
              <a:t>in fuel prices </a:t>
            </a:r>
            <a:r>
              <a:rPr lang="en-US" altLang="zh-TW" sz="2000" dirty="0" smtClean="0"/>
              <a:t>towards the </a:t>
            </a:r>
            <a:r>
              <a:rPr lang="en-US" altLang="zh-TW" sz="2000" dirty="0"/>
              <a:t>end of the year caused significant mark to market losses on the fuel hedging </a:t>
            </a:r>
            <a:r>
              <a:rPr lang="en-US" altLang="zh-TW" sz="2000" dirty="0" smtClean="0"/>
              <a:t>contracts</a:t>
            </a:r>
            <a:endParaRPr lang="en-US" altLang="zh-TW" sz="2000" dirty="0"/>
          </a:p>
          <a:p>
            <a:r>
              <a:rPr lang="en-US" altLang="zh-TW" sz="2000" dirty="0"/>
              <a:t>Fuel surcharges, insurance surcharges and cargo security charges </a:t>
            </a:r>
            <a:r>
              <a:rPr lang="en-US" altLang="zh-TW" sz="2000" dirty="0" smtClean="0"/>
              <a:t>are traffic turnover</a:t>
            </a:r>
            <a:endParaRPr lang="zh-TW" alt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400"/>
            <a:ext cx="8229600" cy="1143000"/>
          </a:xfrm>
        </p:spPr>
        <p:txBody>
          <a:bodyPr/>
          <a:lstStyle/>
          <a:p>
            <a:r>
              <a:rPr lang="en-US" altLang="zh-CN" sz="3200" b="1" dirty="0">
                <a:latin typeface="Verdana" charset="0"/>
              </a:rPr>
              <a:t>The Jet Era: 1950’s – 1960’s</a:t>
            </a:r>
            <a:r>
              <a:rPr lang="en-US" altLang="zh-CN" sz="2800" b="1" dirty="0">
                <a:latin typeface="Verdana" charset="0"/>
              </a:rPr>
              <a:t/>
            </a:r>
            <a:br>
              <a:rPr lang="en-US" altLang="zh-CN" sz="2800" b="1" dirty="0">
                <a:latin typeface="Verdana" charset="0"/>
              </a:rPr>
            </a:br>
            <a:r>
              <a:rPr lang="en-US" sz="1800" b="1" dirty="0">
                <a:latin typeface="Franklin Gothic Book" charset="0"/>
              </a:rPr>
              <a:t>De Havilland Comet (First </a:t>
            </a:r>
            <a:r>
              <a:rPr lang="en-US" sz="1800" b="1" u="sng" dirty="0">
                <a:latin typeface="Franklin Gothic Book" charset="0"/>
              </a:rPr>
              <a:t>Commercia</a:t>
            </a:r>
            <a:r>
              <a:rPr lang="en-US" sz="1800" b="1" dirty="0">
                <a:latin typeface="Franklin Gothic Book" charset="0"/>
              </a:rPr>
              <a:t>l flight, May 2, 1952 - London to Johannesburg)</a:t>
            </a:r>
            <a:endParaRPr lang="zh-CN" altLang="en-US" sz="1800" dirty="0"/>
          </a:p>
        </p:txBody>
      </p:sp>
      <p:grpSp>
        <p:nvGrpSpPr>
          <p:cNvPr id="3" name="Group 11"/>
          <p:cNvGrpSpPr>
            <a:grpSpLocks/>
          </p:cNvGrpSpPr>
          <p:nvPr/>
        </p:nvGrpSpPr>
        <p:grpSpPr bwMode="auto">
          <a:xfrm>
            <a:off x="152400" y="1447800"/>
            <a:ext cx="3581400" cy="2590800"/>
            <a:chOff x="333375" y="1620838"/>
            <a:chExt cx="3476625" cy="2112962"/>
          </a:xfrm>
        </p:grpSpPr>
        <p:pic>
          <p:nvPicPr>
            <p:cNvPr id="7175" name="Picture 64" descr="Comet"/>
            <p:cNvPicPr>
              <a:picLocks noChangeAspect="1" noChangeArrowheads="1"/>
            </p:cNvPicPr>
            <p:nvPr/>
          </p:nvPicPr>
          <p:blipFill>
            <a:blip r:embed="rId2"/>
            <a:srcRect/>
            <a:stretch>
              <a:fillRect/>
            </a:stretch>
          </p:blipFill>
          <p:spPr bwMode="auto">
            <a:xfrm>
              <a:off x="333375" y="1620838"/>
              <a:ext cx="3476625" cy="2112962"/>
            </a:xfrm>
            <a:prstGeom prst="rect">
              <a:avLst/>
            </a:prstGeom>
            <a:noFill/>
            <a:ln w="9525">
              <a:noFill/>
              <a:miter lim="800000"/>
              <a:headEnd/>
              <a:tailEnd/>
            </a:ln>
          </p:spPr>
        </p:pic>
        <p:sp>
          <p:nvSpPr>
            <p:cNvPr id="7" name="Rectangle 10"/>
            <p:cNvSpPr/>
            <p:nvPr/>
          </p:nvSpPr>
          <p:spPr>
            <a:xfrm>
              <a:off x="337999" y="1715352"/>
              <a:ext cx="1305275" cy="367697"/>
            </a:xfrm>
            <a:prstGeom prst="rect">
              <a:avLst/>
            </a:prstGeom>
          </p:spPr>
          <p:txBody>
            <a:bodyPr wrap="none">
              <a:spAutoFit/>
            </a:bodyPr>
            <a:lstStyle/>
            <a:p>
              <a:pPr defTabSz="457200">
                <a:spcBef>
                  <a:spcPct val="50000"/>
                </a:spcBef>
                <a:defRPr/>
              </a:pPr>
              <a:r>
                <a:rPr lang="en-US" dirty="0">
                  <a:solidFill>
                    <a:schemeClr val="accent4">
                      <a:lumMod val="10000"/>
                    </a:schemeClr>
                  </a:solidFill>
                  <a:latin typeface="Franklin Gothic Book" pitchFamily="34" charset="0"/>
                  <a:ea typeface="+mn-ea"/>
                  <a:cs typeface="+mn-cs"/>
                </a:rPr>
                <a:t>Boeing 707</a:t>
              </a:r>
            </a:p>
          </p:txBody>
        </p:sp>
      </p:grpSp>
      <p:pic>
        <p:nvPicPr>
          <p:cNvPr id="7172" name="Picture 68" descr="Boeing 707"/>
          <p:cNvPicPr>
            <a:picLocks noChangeAspect="1" noChangeArrowheads="1"/>
          </p:cNvPicPr>
          <p:nvPr/>
        </p:nvPicPr>
        <p:blipFill>
          <a:blip r:embed="rId3"/>
          <a:srcRect/>
          <a:stretch>
            <a:fillRect/>
          </a:stretch>
        </p:blipFill>
        <p:spPr bwMode="auto">
          <a:xfrm>
            <a:off x="152400" y="4276725"/>
            <a:ext cx="3657600" cy="2352675"/>
          </a:xfrm>
          <a:prstGeom prst="rect">
            <a:avLst/>
          </a:prstGeom>
          <a:noFill/>
          <a:ln w="9525">
            <a:noFill/>
            <a:miter lim="800000"/>
            <a:headEnd/>
            <a:tailEnd/>
          </a:ln>
        </p:spPr>
      </p:pic>
      <p:pic>
        <p:nvPicPr>
          <p:cNvPr id="7173" name="Picture 63" descr="Havilland"/>
          <p:cNvPicPr>
            <a:picLocks noChangeAspect="1" noChangeArrowheads="1"/>
          </p:cNvPicPr>
          <p:nvPr/>
        </p:nvPicPr>
        <p:blipFill>
          <a:blip r:embed="rId4"/>
          <a:srcRect/>
          <a:stretch>
            <a:fillRect/>
          </a:stretch>
        </p:blipFill>
        <p:spPr bwMode="auto">
          <a:xfrm>
            <a:off x="4038600" y="1219200"/>
            <a:ext cx="4724400" cy="2514600"/>
          </a:xfrm>
          <a:prstGeom prst="rect">
            <a:avLst/>
          </a:prstGeom>
          <a:noFill/>
          <a:ln w="9525">
            <a:noFill/>
            <a:miter lim="800000"/>
            <a:headEnd/>
            <a:tailEnd/>
          </a:ln>
        </p:spPr>
      </p:pic>
      <p:pic>
        <p:nvPicPr>
          <p:cNvPr id="7174" name="Picture 65" descr="Boeing 707 specs"/>
          <p:cNvPicPr>
            <a:picLocks noChangeAspect="1" noChangeArrowheads="1"/>
          </p:cNvPicPr>
          <p:nvPr/>
        </p:nvPicPr>
        <p:blipFill>
          <a:blip r:embed="rId5"/>
          <a:srcRect/>
          <a:stretch>
            <a:fillRect/>
          </a:stretch>
        </p:blipFill>
        <p:spPr bwMode="auto">
          <a:xfrm>
            <a:off x="4038600" y="3962400"/>
            <a:ext cx="4724400" cy="2722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Financial Review in 2009 &amp; 2008</a:t>
            </a:r>
            <a:endParaRPr lang="zh-TW" altLang="en-US" dirty="0"/>
          </a:p>
        </p:txBody>
      </p:sp>
      <p:pic>
        <p:nvPicPr>
          <p:cNvPr id="1026" name="Picture 2"/>
          <p:cNvPicPr>
            <a:picLocks noGrp="1" noChangeAspect="1" noChangeArrowheads="1"/>
          </p:cNvPicPr>
          <p:nvPr>
            <p:ph idx="1"/>
          </p:nvPr>
        </p:nvPicPr>
        <p:blipFill>
          <a:blip r:embed="rId2" cstate="print"/>
          <a:srcRect l="-6498" r="-6498"/>
          <a:stretch>
            <a:fillRect/>
          </a:stretch>
        </p:blipFill>
        <p:spPr bwMode="auto">
          <a:xfrm>
            <a:off x="-288933" y="2209799"/>
            <a:ext cx="9725033" cy="45774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Financial Review in 2008 &amp; 2007</a:t>
            </a:r>
            <a:endParaRPr lang="zh-TW" altLang="en-US" dirty="0"/>
          </a:p>
        </p:txBody>
      </p:sp>
      <p:sp>
        <p:nvSpPr>
          <p:cNvPr id="3" name="Content Placeholder 2"/>
          <p:cNvSpPr>
            <a:spLocks noGrp="1"/>
          </p:cNvSpPr>
          <p:nvPr>
            <p:ph idx="1"/>
          </p:nvPr>
        </p:nvSpPr>
        <p:spPr/>
        <p:txBody>
          <a:bodyPr/>
          <a:lstStyle/>
          <a:p>
            <a:endParaRPr lang="zh-TW" altLang="en-US"/>
          </a:p>
        </p:txBody>
      </p:sp>
      <p:pic>
        <p:nvPicPr>
          <p:cNvPr id="2050" name="Picture 2"/>
          <p:cNvPicPr>
            <a:picLocks noChangeAspect="1" noChangeArrowheads="1"/>
          </p:cNvPicPr>
          <p:nvPr/>
        </p:nvPicPr>
        <p:blipFill>
          <a:blip r:embed="rId2" cstate="print"/>
          <a:srcRect/>
          <a:stretch>
            <a:fillRect/>
          </a:stretch>
        </p:blipFill>
        <p:spPr bwMode="auto">
          <a:xfrm>
            <a:off x="0" y="1428736"/>
            <a:ext cx="9144000" cy="5429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Turnover (revenue) in 2008 &amp; 2007</a:t>
            </a:r>
            <a:endParaRPr lang="zh-TW" altLang="en-US" dirty="0"/>
          </a:p>
        </p:txBody>
      </p:sp>
      <p:pic>
        <p:nvPicPr>
          <p:cNvPr id="7170" name="Picture 2"/>
          <p:cNvPicPr>
            <a:picLocks noGrp="1" noChangeAspect="1" noChangeArrowheads="1"/>
          </p:cNvPicPr>
          <p:nvPr>
            <p:ph idx="1"/>
          </p:nvPr>
        </p:nvPicPr>
        <p:blipFill>
          <a:blip r:embed="rId2" cstate="print"/>
          <a:srcRect t="-31806" b="-31806"/>
          <a:stretch>
            <a:fillRect/>
          </a:stretch>
        </p:blipFill>
        <p:spPr bwMode="auto">
          <a:xfrm>
            <a:off x="0" y="2209800"/>
            <a:ext cx="9144000" cy="4303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idx="1"/>
          </p:nvPr>
        </p:nvSpPr>
        <p:spPr/>
        <p:txBody>
          <a:bodyPr/>
          <a:lstStyle/>
          <a:p>
            <a:endParaRPr lang="zh-TW" altLang="en-US" dirty="0"/>
          </a:p>
        </p:txBody>
      </p:sp>
      <p:pic>
        <p:nvPicPr>
          <p:cNvPr id="819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Operating expense (2008 &amp; 2007)</a:t>
            </a:r>
            <a:endParaRPr lang="zh-TW" altLang="en-US" dirty="0"/>
          </a:p>
        </p:txBody>
      </p:sp>
      <p:sp>
        <p:nvSpPr>
          <p:cNvPr id="3" name="Content Placeholder 2"/>
          <p:cNvSpPr>
            <a:spLocks noGrp="1"/>
          </p:cNvSpPr>
          <p:nvPr>
            <p:ph idx="1"/>
          </p:nvPr>
        </p:nvSpPr>
        <p:spPr/>
        <p:txBody>
          <a:bodyPr/>
          <a:lstStyle/>
          <a:p>
            <a:endParaRPr lang="zh-TW" altLang="en-US"/>
          </a:p>
        </p:txBody>
      </p:sp>
      <p:pic>
        <p:nvPicPr>
          <p:cNvPr id="9219" name="Picture 3"/>
          <p:cNvPicPr>
            <a:picLocks noChangeAspect="1" noChangeArrowheads="1"/>
          </p:cNvPicPr>
          <p:nvPr/>
        </p:nvPicPr>
        <p:blipFill>
          <a:blip r:embed="rId2" cstate="print"/>
          <a:srcRect/>
          <a:stretch>
            <a:fillRect/>
          </a:stretch>
        </p:blipFill>
        <p:spPr bwMode="auto">
          <a:xfrm>
            <a:off x="214282" y="1500174"/>
            <a:ext cx="8715436" cy="5000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idx="1"/>
          </p:nvPr>
        </p:nvSpPr>
        <p:spPr/>
        <p:txBody>
          <a:bodyPr/>
          <a:lstStyle/>
          <a:p>
            <a:endParaRPr lang="zh-TW" altLang="en-US" dirty="0"/>
          </a:p>
        </p:txBody>
      </p:sp>
      <p:pic>
        <p:nvPicPr>
          <p:cNvPr id="11266"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Breakdown of the Fuel Cost</a:t>
            </a:r>
            <a:endParaRPr lang="zh-TW" altLang="en-US" dirty="0"/>
          </a:p>
        </p:txBody>
      </p:sp>
      <p:sp>
        <p:nvSpPr>
          <p:cNvPr id="3" name="Content Placeholder 2"/>
          <p:cNvSpPr>
            <a:spLocks noGrp="1"/>
          </p:cNvSpPr>
          <p:nvPr>
            <p:ph idx="1"/>
          </p:nvPr>
        </p:nvSpPr>
        <p:spPr/>
        <p:txBody>
          <a:bodyPr/>
          <a:lstStyle/>
          <a:p>
            <a:endParaRPr lang="zh-TW" altLang="en-US"/>
          </a:p>
        </p:txBody>
      </p:sp>
      <p:pic>
        <p:nvPicPr>
          <p:cNvPr id="12290" name="Picture 2"/>
          <p:cNvPicPr>
            <a:picLocks noChangeAspect="1" noChangeArrowheads="1"/>
          </p:cNvPicPr>
          <p:nvPr/>
        </p:nvPicPr>
        <p:blipFill>
          <a:blip r:embed="rId2" cstate="print"/>
          <a:srcRect/>
          <a:stretch>
            <a:fillRect/>
          </a:stretch>
        </p:blipFill>
        <p:spPr bwMode="auto">
          <a:xfrm>
            <a:off x="0" y="1500174"/>
            <a:ext cx="9144000" cy="5357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idx="1"/>
          </p:nvPr>
        </p:nvSpPr>
        <p:spPr/>
        <p:txBody>
          <a:bodyPr/>
          <a:lstStyle/>
          <a:p>
            <a:endParaRPr lang="zh-TW" altLang="en-US"/>
          </a:p>
        </p:txBody>
      </p:sp>
      <p:pic>
        <p:nvPicPr>
          <p:cNvPr id="13315" name="Picture 3"/>
          <p:cNvPicPr>
            <a:picLocks noChangeAspect="1" noChangeArrowheads="1"/>
          </p:cNvPicPr>
          <p:nvPr/>
        </p:nvPicPr>
        <p:blipFill>
          <a:blip r:embed="rId2" cstate="print"/>
          <a:srcRect/>
          <a:stretch>
            <a:fillRect/>
          </a:stretch>
        </p:blipFill>
        <p:spPr bwMode="auto">
          <a:xfrm>
            <a:off x="0" y="-14290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2000" b="1" dirty="0"/>
              <a:t>Sensitivity analysis of cash and profit and loss impact of fuel </a:t>
            </a:r>
            <a:r>
              <a:rPr lang="en-US" altLang="zh-TW" sz="2000" b="1" dirty="0" smtClean="0"/>
              <a:t>price movements </a:t>
            </a:r>
            <a:r>
              <a:rPr lang="en-US" altLang="zh-TW" sz="2000" b="1" dirty="0"/>
              <a:t>on</a:t>
            </a:r>
            <a:br>
              <a:rPr lang="en-US" altLang="zh-TW" sz="2000" b="1" dirty="0"/>
            </a:br>
            <a:r>
              <a:rPr lang="en-US" altLang="zh-TW" sz="2000" b="1" dirty="0"/>
              <a:t>fuel hedging </a:t>
            </a:r>
            <a:r>
              <a:rPr lang="en-US" altLang="zh-TW" sz="2000" b="1" dirty="0" smtClean="0"/>
              <a:t>contracts</a:t>
            </a:r>
            <a:endParaRPr lang="zh-TW" altLang="en-US" sz="2000" dirty="0"/>
          </a:p>
        </p:txBody>
      </p:sp>
      <p:pic>
        <p:nvPicPr>
          <p:cNvPr id="14339" name="Picture 3"/>
          <p:cNvPicPr>
            <a:picLocks noGrp="1" noChangeAspect="1" noChangeArrowheads="1"/>
          </p:cNvPicPr>
          <p:nvPr>
            <p:ph idx="1"/>
          </p:nvPr>
        </p:nvPicPr>
        <p:blipFill>
          <a:blip r:embed="rId2" cstate="print"/>
          <a:srcRect l="-23586" r="-23586"/>
          <a:stretch>
            <a:fillRect/>
          </a:stretch>
        </p:blipFill>
        <p:spPr bwMode="auto">
          <a:xfrm>
            <a:off x="-1073426" y="2209800"/>
            <a:ext cx="11145077" cy="43500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1747</TotalTime>
  <Words>4706</Words>
  <Application>Microsoft Office PowerPoint</Application>
  <PresentationFormat>On-screen Show (4:3)</PresentationFormat>
  <Paragraphs>1073</Paragraphs>
  <Slides>139</Slides>
  <Notes>22</Notes>
  <HiddenSlides>0</HiddenSlides>
  <MMClips>0</MMClips>
  <ScaleCrop>false</ScaleCrop>
  <HeadingPairs>
    <vt:vector size="4" baseType="variant">
      <vt:variant>
        <vt:lpstr>Theme</vt:lpstr>
      </vt:variant>
      <vt:variant>
        <vt:i4>1</vt:i4>
      </vt:variant>
      <vt:variant>
        <vt:lpstr>Slide Titles</vt:lpstr>
      </vt:variant>
      <vt:variant>
        <vt:i4>139</vt:i4>
      </vt:variant>
    </vt:vector>
  </HeadingPairs>
  <TitlesOfParts>
    <vt:vector size="140" baseType="lpstr">
      <vt:lpstr>Folio</vt:lpstr>
      <vt:lpstr>Global Airlines</vt:lpstr>
      <vt:lpstr>Agenda</vt:lpstr>
      <vt:lpstr>terminology</vt:lpstr>
      <vt:lpstr>History and Regulation</vt:lpstr>
      <vt:lpstr>History</vt:lpstr>
      <vt:lpstr>Slide 6</vt:lpstr>
      <vt:lpstr>Slide 7</vt:lpstr>
      <vt:lpstr>After WWII</vt:lpstr>
      <vt:lpstr>The Jet Era: 1950’s – 1960’s De Havilland Comet (First Commercial flight, May 2, 1952 - London to Johannesburg)</vt:lpstr>
      <vt:lpstr>Airline Deregulation Act of 1978</vt:lpstr>
      <vt:lpstr>Types of Airlines</vt:lpstr>
      <vt:lpstr>Airline Business Model </vt:lpstr>
      <vt:lpstr>Airline Business Model </vt:lpstr>
      <vt:lpstr>Network (Legacy) carrier</vt:lpstr>
      <vt:lpstr>Low Cost Carriers</vt:lpstr>
      <vt:lpstr>Low Cost vs. legacy</vt:lpstr>
      <vt:lpstr>Industry Analysis</vt:lpstr>
      <vt:lpstr>Porter’s Five Forces</vt:lpstr>
      <vt:lpstr>Porter’s Five Forces</vt:lpstr>
      <vt:lpstr>Porter’s Five Forces</vt:lpstr>
      <vt:lpstr>General environmental factors</vt:lpstr>
      <vt:lpstr>General environmental factors</vt:lpstr>
      <vt:lpstr>Alliance </vt:lpstr>
      <vt:lpstr>Benefits of Airline Alliance</vt:lpstr>
      <vt:lpstr>Airline Index</vt:lpstr>
      <vt:lpstr>Jet Fuel Price</vt:lpstr>
      <vt:lpstr>Passenger Trend</vt:lpstr>
      <vt:lpstr>Air Freight Volume Trend</vt:lpstr>
      <vt:lpstr>Passenger Load Factor</vt:lpstr>
      <vt:lpstr>Premium Traffic Growth</vt:lpstr>
      <vt:lpstr>Comparison: Premium and Economy passenger</vt:lpstr>
      <vt:lpstr>RPKs: Revenue Passenger Kilometers</vt:lpstr>
      <vt:lpstr>ASKs: Available Seat Kilometers</vt:lpstr>
      <vt:lpstr>FTKs: Freight Tonnie Kilometers</vt:lpstr>
      <vt:lpstr>Slide 35</vt:lpstr>
      <vt:lpstr>Ryanair (Ryaay)</vt:lpstr>
      <vt:lpstr>Ryanair Background</vt:lpstr>
      <vt:lpstr>Organization Today</vt:lpstr>
      <vt:lpstr>Ryanair Routes map</vt:lpstr>
      <vt:lpstr>Stock Info</vt:lpstr>
      <vt:lpstr>Earning Per Share</vt:lpstr>
      <vt:lpstr>Equity Per Share</vt:lpstr>
      <vt:lpstr>1 year Stock Price</vt:lpstr>
      <vt:lpstr>5 year Stock Price</vt:lpstr>
      <vt:lpstr>1 year Stock Price Ryanairvs. NASDAQ</vt:lpstr>
      <vt:lpstr>5 year Stock Price Ryanair vs. NASDAQ</vt:lpstr>
      <vt:lpstr>The airline has been characterized by rapid expansion</vt:lpstr>
      <vt:lpstr>Passenger Numbers</vt:lpstr>
      <vt:lpstr>Passenger Numbers Chart</vt:lpstr>
      <vt:lpstr>Growth past 10 years</vt:lpstr>
      <vt:lpstr>Load Factor</vt:lpstr>
      <vt:lpstr>Management Team</vt:lpstr>
      <vt:lpstr>Management Team</vt:lpstr>
      <vt:lpstr>Management Team</vt:lpstr>
      <vt:lpstr>Cont.</vt:lpstr>
      <vt:lpstr>Slide 56</vt:lpstr>
      <vt:lpstr>Michael O’leary Quotes</vt:lpstr>
      <vt:lpstr>Marketing Strategy:  Publicity as free marketing</vt:lpstr>
      <vt:lpstr>Business Strategies</vt:lpstr>
      <vt:lpstr>Business Strategies cont.</vt:lpstr>
      <vt:lpstr>Threats</vt:lpstr>
      <vt:lpstr>Operation Expenses in %</vt:lpstr>
      <vt:lpstr>Ancillary Revenues</vt:lpstr>
      <vt:lpstr>%Δ in operating expenses</vt:lpstr>
      <vt:lpstr>Acquisition of AerLingus (LSE: AERL)</vt:lpstr>
      <vt:lpstr>Slide 66</vt:lpstr>
      <vt:lpstr>Slide 67</vt:lpstr>
      <vt:lpstr>Loans raised to finance aircrafts</vt:lpstr>
      <vt:lpstr>Slide 69</vt:lpstr>
      <vt:lpstr>Hedging</vt:lpstr>
      <vt:lpstr>Recommendation</vt:lpstr>
      <vt:lpstr>Slide 72</vt:lpstr>
      <vt:lpstr>Company Background</vt:lpstr>
      <vt:lpstr>Slide 74</vt:lpstr>
      <vt:lpstr>Stock Info.</vt:lpstr>
      <vt:lpstr>Slide 76</vt:lpstr>
      <vt:lpstr>Stock price in 1 year &amp; 10 year</vt:lpstr>
      <vt:lpstr>One year stock price vs. Market index (Hang Seng) </vt:lpstr>
      <vt:lpstr>Three year stock price vs. Market index (Hang Seng)</vt:lpstr>
      <vt:lpstr>Slide 80</vt:lpstr>
      <vt:lpstr>Company Management</vt:lpstr>
      <vt:lpstr>Management (Cont.)</vt:lpstr>
      <vt:lpstr>Management (Cont.)</vt:lpstr>
      <vt:lpstr>Passenger services</vt:lpstr>
      <vt:lpstr>Slide 85</vt:lpstr>
      <vt:lpstr>Slide 86</vt:lpstr>
      <vt:lpstr>Slide 87</vt:lpstr>
      <vt:lpstr>Cargo Services</vt:lpstr>
      <vt:lpstr>Financial Review</vt:lpstr>
      <vt:lpstr>Financial Review in 2009 &amp; 2008</vt:lpstr>
      <vt:lpstr>Financial Review in 2008 &amp; 2007</vt:lpstr>
      <vt:lpstr>Turnover (revenue) in 2008 &amp; 2007</vt:lpstr>
      <vt:lpstr>Slide 93</vt:lpstr>
      <vt:lpstr>Operating expense (2008 &amp; 2007)</vt:lpstr>
      <vt:lpstr>Slide 95</vt:lpstr>
      <vt:lpstr>Slide 96</vt:lpstr>
      <vt:lpstr>Breakdown of the Fuel Cost</vt:lpstr>
      <vt:lpstr>Slide 98</vt:lpstr>
      <vt:lpstr>Sensitivity analysis of cash and profit and loss impact of fuel price movements on fuel hedging contracts</vt:lpstr>
      <vt:lpstr>Slide 100</vt:lpstr>
      <vt:lpstr>Slide 101</vt:lpstr>
      <vt:lpstr>Slide 102</vt:lpstr>
      <vt:lpstr>Slide 103</vt:lpstr>
      <vt:lpstr>Slide 104</vt:lpstr>
      <vt:lpstr>Slide 105</vt:lpstr>
      <vt:lpstr>Slide 106</vt:lpstr>
      <vt:lpstr>Recommendation</vt:lpstr>
      <vt:lpstr>Slide 108</vt:lpstr>
      <vt:lpstr>Stock Information</vt:lpstr>
      <vt:lpstr>Earning Per Share</vt:lpstr>
      <vt:lpstr>Equity Per Share</vt:lpstr>
      <vt:lpstr>1 Year Price Chart</vt:lpstr>
      <vt:lpstr>5 Year Price Chart</vt:lpstr>
      <vt:lpstr>10 Year Price Chart</vt:lpstr>
      <vt:lpstr>5 years LUV vs. S&amp;P500</vt:lpstr>
      <vt:lpstr>10 Year LUV vs. S&amp;P500</vt:lpstr>
      <vt:lpstr>10 Year LUV vs. Dow Jones US Total Stock Market</vt:lpstr>
      <vt:lpstr>10 Year LUV vs. OIL Price</vt:lpstr>
      <vt:lpstr>Slide 119</vt:lpstr>
      <vt:lpstr>Historical Timeline:1960-1980</vt:lpstr>
      <vt:lpstr>Historical Timeline:1980-present</vt:lpstr>
      <vt:lpstr>About the Company</vt:lpstr>
      <vt:lpstr>Executive Team</vt:lpstr>
      <vt:lpstr>Executive Team- continued</vt:lpstr>
      <vt:lpstr>Executive Team- continued</vt:lpstr>
      <vt:lpstr>Business Model</vt:lpstr>
      <vt:lpstr>Market Share</vt:lpstr>
      <vt:lpstr>Servicing Map</vt:lpstr>
      <vt:lpstr>Slide 129</vt:lpstr>
      <vt:lpstr>Income Statement—10 years</vt:lpstr>
      <vt:lpstr> CONSOLIDATED STATEMENT OF OPERATIONS in 2009 (unaudited) (in millions, except per share amounts) </vt:lpstr>
      <vt:lpstr>Income Statement (millions)</vt:lpstr>
      <vt:lpstr>Income Statement (millions)</vt:lpstr>
      <vt:lpstr>Consolidated Balance Sheet(in millions) </vt:lpstr>
      <vt:lpstr>Consolidated Balance Sheet(in millions) </vt:lpstr>
      <vt:lpstr>Consolidated Statement of Cash Flows (in millions)</vt:lpstr>
      <vt:lpstr>Consolidated Statement of Cash Flows (in millions)</vt:lpstr>
      <vt:lpstr>RECOMMEDATION </vt:lpstr>
      <vt:lpstr>Slide 139</vt:lpstr>
    </vt:vector>
  </TitlesOfParts>
  <Company>SFU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Airlines</dc:title>
  <dc:creator>hung wayne</dc:creator>
  <cp:lastModifiedBy>poitras</cp:lastModifiedBy>
  <cp:revision>35</cp:revision>
  <dcterms:created xsi:type="dcterms:W3CDTF">2010-03-31T03:15:24Z</dcterms:created>
  <dcterms:modified xsi:type="dcterms:W3CDTF">2010-03-31T22:53:17Z</dcterms:modified>
</cp:coreProperties>
</file>