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70" r:id="rId5"/>
    <p:sldId id="271" r:id="rId6"/>
    <p:sldId id="264" r:id="rId7"/>
    <p:sldId id="265" r:id="rId8"/>
    <p:sldId id="259" r:id="rId9"/>
    <p:sldId id="260" r:id="rId10"/>
    <p:sldId id="261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ECC-F2A9-4F0F-8A3D-7C7E8B08C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2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D2E3-62B5-4E0D-8AC9-EB05CCC2F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51C55A1-5A06-4709-B1B3-127668DFA3DD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8788B9D-8E18-414C-9F05-7789D5C0F4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hyperlink" Target="http://www.kato3.org/chanoy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5743574" cy="13687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Its Direct Effect on the Japanese                          </a:t>
            </a:r>
            <a:r>
              <a:rPr lang="en-US" sz="3200" b="1" dirty="0" err="1" smtClean="0"/>
              <a:t>Religio-Æsthetic</a:t>
            </a:r>
            <a:r>
              <a:rPr lang="en-US" sz="3200" b="1" dirty="0" smtClean="0"/>
              <a:t> Civilisation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BUDDHISM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Japanese Religious-</a:t>
            </a:r>
            <a:r>
              <a:rPr lang="en-US" smtClean="0">
                <a:cs typeface="Arial" charset="0"/>
              </a:rPr>
              <a:t>Æ</a:t>
            </a:r>
            <a:r>
              <a:rPr lang="en-US" smtClean="0"/>
              <a:t>sthetic Concepts</a:t>
            </a:r>
            <a:endParaRPr lang="en-GB" smtClean="0"/>
          </a:p>
        </p:txBody>
      </p:sp>
      <p:pic>
        <p:nvPicPr>
          <p:cNvPr id="38915" name="Content Placeholder 8" descr="AmandaOlson--KodomoMoji--201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05263"/>
            <a:ext cx="1447800" cy="2171700"/>
          </a:xfrm>
        </p:spPr>
      </p:pic>
      <p:pic>
        <p:nvPicPr>
          <p:cNvPr id="38916" name="Picture 12" descr="cursive - gra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038600"/>
            <a:ext cx="1816100" cy="2173287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b="1" i="1" smtClean="0"/>
              <a:t>Shin-Gyo-So</a:t>
            </a:r>
            <a:r>
              <a:rPr lang="en-GB" sz="2000" smtClean="0"/>
              <a:t> (true, moving &amp; grass-like.)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800" smtClean="0"/>
              <a:t>In calligraphy, block-style, kana &amp; cursive; in the </a:t>
            </a:r>
            <a:r>
              <a:rPr lang="en-GB" sz="1800" i="1" smtClean="0">
                <a:hlinkClick r:id="rId4"/>
              </a:rPr>
              <a:t>cha-no-yu</a:t>
            </a:r>
            <a:r>
              <a:rPr lang="en-GB" sz="1800" smtClean="0"/>
              <a:t>, of its implements, </a:t>
            </a:r>
            <a:r>
              <a:rPr lang="en-GB" sz="1800" b="1" smtClean="0"/>
              <a:t>formal</a:t>
            </a:r>
            <a:r>
              <a:rPr lang="en-GB" sz="1800" smtClean="0"/>
              <a:t>, </a:t>
            </a:r>
            <a:r>
              <a:rPr lang="en-GB" sz="1800" b="1" smtClean="0"/>
              <a:t>semi-formal</a:t>
            </a:r>
            <a:r>
              <a:rPr lang="en-GB" sz="1800" smtClean="0"/>
              <a:t>, </a:t>
            </a:r>
            <a:r>
              <a:rPr lang="en-GB" sz="1800" b="1" smtClean="0"/>
              <a:t>informal</a:t>
            </a:r>
            <a:r>
              <a:rPr lang="en-GB" sz="1800" smtClean="0"/>
              <a:t>. </a:t>
            </a:r>
            <a:r>
              <a:rPr lang="en-GB" sz="1800" i="1" smtClean="0"/>
              <a:t>Shin-gyo-so</a:t>
            </a:r>
            <a:r>
              <a:rPr lang="en-GB" sz="1800" smtClean="0"/>
              <a:t> is an effective </a:t>
            </a:r>
            <a:r>
              <a:rPr lang="en-GB" sz="1800" i="1" smtClean="0"/>
              <a:t>schema </a:t>
            </a:r>
            <a:r>
              <a:rPr lang="en-GB" sz="1800" smtClean="0"/>
              <a:t>for mapping the uniquely Japanese manner of reacting to any discrete new foreign encounter. Evident in literature in comparative representations, structural contrasts and developments in character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smtClean="0"/>
          </a:p>
        </p:txBody>
      </p:sp>
      <p:pic>
        <p:nvPicPr>
          <p:cNvPr id="38918" name="Picture 6" descr="C:\Documents and Settings\Stephen Ogden\Desktop\AmandaOlson--KodomoMoji--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419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Japanese Religious-</a:t>
            </a:r>
            <a:r>
              <a:rPr lang="en-US" smtClean="0">
                <a:cs typeface="Arial" charset="0"/>
              </a:rPr>
              <a:t>Æ</a:t>
            </a:r>
            <a:r>
              <a:rPr lang="en-US" smtClean="0"/>
              <a:t>sthetic Concepts</a:t>
            </a:r>
            <a:endParaRPr lang="en-GB" smtClean="0"/>
          </a:p>
        </p:txBody>
      </p:sp>
      <p:pic>
        <p:nvPicPr>
          <p:cNvPr id="39939" name="Picture 6" descr="deerz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8" y="1884363"/>
            <a:ext cx="3175000" cy="3924300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b="1" i="1" smtClean="0"/>
              <a:t>Jo-Ha-Kyu</a:t>
            </a:r>
            <a:r>
              <a:rPr lang="en-GB" sz="2000" smtClean="0"/>
              <a:t> (gathering, break, urgent action)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800" smtClean="0"/>
              <a:t> A concept exemplified by -- &amp; likely originating in contemplation of -- the waterfall. In literature -- notably </a:t>
            </a:r>
            <a:r>
              <a:rPr lang="en-GB" sz="1800" i="1" smtClean="0"/>
              <a:t>haiku </a:t>
            </a:r>
            <a:r>
              <a:rPr lang="en-GB" sz="1800" smtClean="0"/>
              <a:t>-- it signifies introduction, development, action. In music, it has several compounding applications, essentially a </a:t>
            </a:r>
            <a:r>
              <a:rPr lang="en-GB" sz="1800" b="1" smtClean="0"/>
              <a:t>triptych </a:t>
            </a:r>
            <a:r>
              <a:rPr lang="en-GB" sz="1800" smtClean="0"/>
              <a:t>of increasing rapidity &amp; climax. This is accepted as </a:t>
            </a:r>
            <a:r>
              <a:rPr lang="en-GB" sz="1800" i="1" smtClean="0"/>
              <a:t>the</a:t>
            </a:r>
            <a:r>
              <a:rPr lang="en-GB" sz="1800" smtClean="0"/>
              <a:t> natural rhythm -- gestation, birth, life is just one obvious universal triad/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3439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4" descr="kanji_shuhari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263" y="1916113"/>
            <a:ext cx="2276475" cy="3657600"/>
          </a:xfrm>
          <a:prstGeom prst="rect">
            <a:avLst/>
          </a:prstGeom>
        </p:spPr>
      </p:pic>
      <p:sp>
        <p:nvSpPr>
          <p:cNvPr id="40963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481138"/>
            <a:ext cx="4038600" cy="45259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b="1" i="1" smtClean="0"/>
              <a:t>Shu-Ha-Ri</a:t>
            </a:r>
            <a:r>
              <a:rPr lang="en-GB" sz="1800" smtClean="0"/>
              <a:t> (keep the form, lose the form, no form)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the process by which mastery of any art or practice is attained.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GB" sz="1800" smtClean="0"/>
              <a:t>copy and practice the fundamental forms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GB" sz="1800" smtClean="0"/>
              <a:t>Steadily lose reliance on use of fundamental form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GB" sz="1800" smtClean="0"/>
              <a:t>Achieve mastery where the art is natural, personal, and subconscious (</a:t>
            </a:r>
            <a:r>
              <a:rPr lang="en-GB" sz="1800" i="1" smtClean="0"/>
              <a:t>=mushin</a:t>
            </a:r>
            <a:r>
              <a:rPr lang="en-GB" sz="18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1800" smtClean="0"/>
              <a:t>applies to the arts (</a:t>
            </a:r>
            <a:r>
              <a:rPr lang="en-GB" sz="1800" i="1" smtClean="0"/>
              <a:t>e.g. c</a:t>
            </a:r>
            <a:r>
              <a:rPr lang="en-GB" sz="1800" smtClean="0"/>
              <a:t>alligraphy, literature, painting), professions, martial arts, sport, </a:t>
            </a:r>
            <a:r>
              <a:rPr lang="en-GB" sz="1800" i="1" smtClean="0"/>
              <a:t>etc</a:t>
            </a:r>
            <a:r>
              <a:rPr lang="en-GB" sz="1800" smtClean="0"/>
              <a:t>.</a:t>
            </a:r>
            <a:endParaRPr lang="en-US" smtClean="0"/>
          </a:p>
        </p:txBody>
      </p:sp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Japanese Religious-</a:t>
            </a:r>
            <a:r>
              <a:rPr lang="en-US" smtClean="0">
                <a:cs typeface="Arial" charset="0"/>
              </a:rPr>
              <a:t>Æ</a:t>
            </a:r>
            <a:r>
              <a:rPr lang="en-US" smtClean="0"/>
              <a:t>sthetic Concepts</a:t>
            </a:r>
          </a:p>
        </p:txBody>
      </p:sp>
    </p:spTree>
    <p:extLst>
      <p:ext uri="{BB962C8B-B14F-4D97-AF65-F5344CB8AC3E}">
        <p14:creationId xmlns:p14="http://schemas.microsoft.com/office/powerpoint/2010/main" val="39457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223938" cy="428783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3886200" cy="4288536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686 AD</a:t>
            </a:r>
            <a:r>
              <a:rPr lang="en-US" sz="1800" dirty="0"/>
              <a:t> </a:t>
            </a:r>
            <a:r>
              <a:rPr lang="en-US" sz="1800" i="1" dirty="0"/>
              <a:t>haiku</a:t>
            </a:r>
            <a:r>
              <a:rPr lang="en-US" sz="1800" dirty="0"/>
              <a:t> by the great </a:t>
            </a:r>
            <a:r>
              <a:rPr lang="en-US" sz="1800" dirty="0" err="1"/>
              <a:t>b</a:t>
            </a:r>
            <a:r>
              <a:rPr lang="en-US" sz="1800" dirty="0" err="1" smtClean="0"/>
              <a:t>ashō</a:t>
            </a:r>
            <a:r>
              <a:rPr lang="en-US" sz="1800" dirty="0"/>
              <a:t>, which can be translated (insofar as poetry can be translated) as follows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(</a:t>
            </a:r>
            <a:r>
              <a:rPr lang="en-US" sz="1800" b="1" dirty="0" err="1" smtClean="0"/>
              <a:t>nb</a:t>
            </a:r>
            <a:r>
              <a:rPr lang="en-US" sz="1800" dirty="0" smtClean="0"/>
              <a:t>: </a:t>
            </a:r>
            <a:r>
              <a:rPr lang="en-US" sz="1800" i="1" dirty="0" smtClean="0"/>
              <a:t>haiku=3 phrases, 5-7-5 syllables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4400" dirty="0" smtClean="0"/>
          </a:p>
          <a:p>
            <a:r>
              <a:rPr lang="en-US" sz="4400" dirty="0" smtClean="0"/>
              <a:t>old pond!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frog jumps in </a:t>
            </a:r>
            <a:br>
              <a:rPr lang="en-US" sz="4400" dirty="0"/>
            </a:br>
            <a:r>
              <a:rPr lang="en-US" sz="4400" dirty="0"/>
              <a:t>water's sound</a:t>
            </a:r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dirty="0" smtClean="0"/>
              <a:t>haiku</a:t>
            </a:r>
            <a:r>
              <a:rPr lang="en-US" dirty="0" smtClean="0"/>
              <a:t>: complexity in simplicity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7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3629026" cy="50958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 smtClean="0"/>
              <a:t>FOUR NOBLE TRUTHS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</a:pPr>
            <a:endParaRPr lang="en-GB" sz="2400" i="1" dirty="0" smtClean="0"/>
          </a:p>
          <a:p>
            <a:pPr lvl="1" eaLnBrk="1" hangingPunct="1">
              <a:lnSpc>
                <a:spcPct val="90000"/>
              </a:lnSpc>
            </a:pPr>
            <a:endParaRPr lang="en-GB" sz="2400" i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5029200" y="1447800"/>
            <a:ext cx="3481387" cy="509587"/>
          </a:xfrm>
        </p:spPr>
        <p:txBody>
          <a:bodyPr/>
          <a:lstStyle/>
          <a:p>
            <a:pPr marL="0" lvl="1">
              <a:spcBef>
                <a:spcPts val="1200"/>
              </a:spcBef>
              <a:buClr>
                <a:schemeClr val="accent5"/>
              </a:buClr>
            </a:pPr>
            <a:r>
              <a:rPr lang="en-US" sz="2400" b="1" dirty="0" smtClean="0"/>
              <a:t>EIGHT-FOLD PATH</a:t>
            </a:r>
            <a:endParaRPr lang="en-US" sz="2400" b="1" dirty="0"/>
          </a:p>
          <a:p>
            <a:endParaRPr lang="en-US" i="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393852" cy="4183711"/>
          </a:xfrm>
        </p:spPr>
      </p:pic>
      <p:pic>
        <p:nvPicPr>
          <p:cNvPr id="22532" name="Picture 6" descr="4 Noble Truths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011363"/>
            <a:ext cx="3276599" cy="4388175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5400" b="1" dirty="0" smtClean="0"/>
              <a:t>BUDDHISM</a:t>
            </a:r>
            <a:endParaRPr lang="en-GB" sz="5400" dirty="0" smtClean="0"/>
          </a:p>
        </p:txBody>
      </p:sp>
    </p:spTree>
    <p:extLst>
      <p:ext uri="{BB962C8B-B14F-4D97-AF65-F5344CB8AC3E}">
        <p14:creationId xmlns:p14="http://schemas.microsoft.com/office/powerpoint/2010/main" val="269209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1371600"/>
            <a:ext cx="3886200" cy="51054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RATIONALIST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514350" lvl="1" indent="-3429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numerical (=order)</a:t>
            </a:r>
          </a:p>
          <a:p>
            <a:pPr marL="514350" lvl="1" indent="-3429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logical</a:t>
            </a:r>
          </a:p>
          <a:p>
            <a:pPr marL="514350" lvl="1" indent="-3429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coherent &amp; cohesive</a:t>
            </a:r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14350" lvl="1" indent="-3429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programmatic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SIMPLE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MNEMONIC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INDIVIDUAL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marL="514350" lvl="1" indent="-3429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neither  </a:t>
            </a:r>
            <a:r>
              <a:rPr lang="en-US" sz="20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individualist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nor </a:t>
            </a:r>
            <a:r>
              <a:rPr lang="en-US" sz="20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collectivis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PRESCRIPTIVE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DOGMATIC</a:t>
            </a:r>
            <a:endParaRPr lang="en-US" sz="2200" dirty="0" smtClean="0">
              <a:solidFill>
                <a:srgbClr val="FFFF00"/>
              </a:solidFill>
            </a:endParaRPr>
          </a:p>
          <a:p>
            <a:pPr marL="514350" lvl="1" indent="-3429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‘open,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firm,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&amp; honest declaration of a clear and specific set of articles of belief.’</a:t>
            </a:r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LIFE IS SUFFERING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SUFFERING COMES FROM DESIRE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ELIMINATE SUFFERING BY ELIMINATING DESIRE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HOW? FOLLOW THE EIGHT-FOLD PATH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NOBLE TRUTHS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Credo</a:t>
            </a:r>
            <a:r>
              <a:rPr lang="en-US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2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733800" y="1676400"/>
            <a:ext cx="4648200" cy="3962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&gt;</a:t>
            </a:r>
            <a:r>
              <a:rPr lang="en-US" sz="2400" dirty="0" smtClean="0"/>
              <a:t> 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WISDOM</a:t>
            </a:r>
          </a:p>
          <a:p>
            <a:endParaRPr lang="en-US" sz="2400" dirty="0"/>
          </a:p>
          <a:p>
            <a:endParaRPr lang="en-US" sz="1000" dirty="0" smtClean="0"/>
          </a:p>
          <a:p>
            <a:r>
              <a:rPr lang="en-US" sz="2400" b="1" dirty="0"/>
              <a:t>&gt;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FFFF00"/>
                </a:solidFill>
              </a:rPr>
              <a:t>MORALITY</a:t>
            </a:r>
          </a:p>
          <a:p>
            <a:endParaRPr lang="en-US" sz="2400" dirty="0"/>
          </a:p>
          <a:p>
            <a:endParaRPr lang="en-US" sz="2800" dirty="0" smtClean="0"/>
          </a:p>
          <a:p>
            <a:r>
              <a:rPr lang="en-US" sz="2400" b="1" dirty="0" smtClean="0"/>
              <a:t>&gt; 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MEDITATION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Right </a:t>
            </a:r>
            <a:r>
              <a:rPr lang="en-US" sz="2400" dirty="0">
                <a:solidFill>
                  <a:srgbClr val="66FF33"/>
                </a:solidFill>
              </a:rPr>
              <a:t>Understanding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66FF33"/>
                </a:solidFill>
              </a:rPr>
              <a:t>Right Thought </a:t>
            </a:r>
          </a:p>
          <a:p>
            <a:pPr marL="342900" lvl="1" indent="-342900">
              <a:buFont typeface="+mj-lt"/>
              <a:buAutoNum type="arabicPeriod"/>
            </a:pPr>
            <a:endParaRPr lang="en-US" sz="2400" dirty="0" smtClean="0">
              <a:solidFill>
                <a:srgbClr val="66FF33"/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Right </a:t>
            </a:r>
            <a:r>
              <a:rPr lang="en-US" sz="2400" dirty="0">
                <a:solidFill>
                  <a:srgbClr val="66FF33"/>
                </a:solidFill>
              </a:rPr>
              <a:t>Speech--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66FF33"/>
                </a:solidFill>
              </a:rPr>
              <a:t>Right Action-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66FF33"/>
                </a:solidFill>
              </a:rPr>
              <a:t>Right Livelihood </a:t>
            </a:r>
          </a:p>
          <a:p>
            <a:pPr marL="342900" lvl="1" indent="-342900">
              <a:buFont typeface="+mj-lt"/>
              <a:buAutoNum type="arabicPeriod"/>
            </a:pPr>
            <a:endParaRPr lang="en-US" sz="2400" dirty="0" smtClean="0">
              <a:solidFill>
                <a:srgbClr val="66FF33"/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66FF33"/>
                </a:solidFill>
              </a:rPr>
              <a:t>Right </a:t>
            </a:r>
            <a:r>
              <a:rPr lang="en-US" sz="2400" dirty="0">
                <a:solidFill>
                  <a:srgbClr val="66FF33"/>
                </a:solidFill>
              </a:rPr>
              <a:t>Effort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66FF33"/>
                </a:solidFill>
              </a:rPr>
              <a:t>Right Mindfulness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66FF33"/>
                </a:solidFill>
              </a:rPr>
              <a:t>Right </a:t>
            </a:r>
            <a:r>
              <a:rPr lang="en-US" sz="2400" dirty="0" smtClean="0">
                <a:solidFill>
                  <a:srgbClr val="66FF33"/>
                </a:solidFill>
              </a:rPr>
              <a:t>Concentration</a:t>
            </a:r>
            <a:endParaRPr lang="en-US" sz="2400" dirty="0">
              <a:solidFill>
                <a:srgbClr val="66FF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EIGHT-FOLD PATH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Praxis</a:t>
            </a:r>
            <a:r>
              <a:rPr lang="en-US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2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50139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The closer that human thought and action harmonises with the Way that the Universe is going, the happier and more contented the individual (and, by extension, society) will be.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Wide latitude for individual temperaments and personalities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Ultimately a </a:t>
            </a:r>
            <a:r>
              <a:rPr lang="en-US" sz="2000" b="1" dirty="0">
                <a:solidFill>
                  <a:srgbClr val="FFFF00"/>
                </a:solidFill>
              </a:rPr>
              <a:t>MORAL</a:t>
            </a:r>
            <a:r>
              <a:rPr lang="en-US" sz="2000" dirty="0">
                <a:solidFill>
                  <a:srgbClr val="66FF33"/>
                </a:solidFill>
              </a:rPr>
              <a:t> </a:t>
            </a:r>
            <a:r>
              <a:rPr lang="en-US" sz="2000" dirty="0" smtClean="0">
                <a:solidFill>
                  <a:srgbClr val="66FF33"/>
                </a:solidFill>
              </a:rPr>
              <a:t>worldview</a:t>
            </a:r>
          </a:p>
          <a:p>
            <a:pPr marL="457200" lvl="1" indent="-285750"/>
            <a:r>
              <a:rPr lang="en-US" sz="2000" dirty="0" smtClean="0">
                <a:solidFill>
                  <a:srgbClr val="66FF33"/>
                </a:solidFill>
              </a:rPr>
              <a:t>there </a:t>
            </a:r>
            <a:r>
              <a:rPr lang="en-US" sz="2000" dirty="0">
                <a:solidFill>
                  <a:srgbClr val="66FF33"/>
                </a:solidFill>
              </a:rPr>
              <a:t>is a </a:t>
            </a:r>
            <a:r>
              <a:rPr lang="en-US" sz="2000" dirty="0">
                <a:solidFill>
                  <a:srgbClr val="FFFF00"/>
                </a:solidFill>
              </a:rPr>
              <a:t>Right and a Wrong</a:t>
            </a:r>
            <a:r>
              <a:rPr lang="en-US" sz="2000" dirty="0">
                <a:solidFill>
                  <a:srgbClr val="66FF33"/>
                </a:solidFill>
              </a:rPr>
              <a:t> </a:t>
            </a:r>
            <a:endParaRPr lang="en-US" sz="2000" dirty="0" smtClean="0">
              <a:solidFill>
                <a:srgbClr val="66FF33"/>
              </a:solidFill>
            </a:endParaRPr>
          </a:p>
          <a:p>
            <a:pPr marL="630238" lvl="2" indent="-285750"/>
            <a:r>
              <a:rPr lang="en-US" sz="2000" b="1" dirty="0" smtClean="0">
                <a:solidFill>
                  <a:srgbClr val="FFFF00"/>
                </a:solidFill>
              </a:rPr>
              <a:t>RIGHT</a:t>
            </a:r>
            <a:r>
              <a:rPr lang="en-US" sz="2000" dirty="0" smtClean="0">
                <a:solidFill>
                  <a:srgbClr val="66FF33"/>
                </a:solidFill>
              </a:rPr>
              <a:t> is behavior which matches the Way</a:t>
            </a:r>
          </a:p>
          <a:p>
            <a:pPr marL="630238" lvl="2" indent="-285750"/>
            <a:r>
              <a:rPr lang="en-US" sz="2000" b="1" dirty="0" smtClean="0">
                <a:solidFill>
                  <a:srgbClr val="FFFF00"/>
                </a:solidFill>
              </a:rPr>
              <a:t>WRONG</a:t>
            </a:r>
            <a:r>
              <a:rPr lang="en-US" sz="2000" dirty="0" smtClean="0">
                <a:solidFill>
                  <a:srgbClr val="66FF33"/>
                </a:solidFill>
              </a:rPr>
              <a:t> is behavior which does </a:t>
            </a:r>
            <a:r>
              <a:rPr lang="en-US" sz="2000" i="1" dirty="0" smtClean="0">
                <a:solidFill>
                  <a:srgbClr val="66FF33"/>
                </a:solidFill>
              </a:rPr>
              <a:t>not </a:t>
            </a:r>
            <a:r>
              <a:rPr lang="en-US" sz="2000" dirty="0" smtClean="0">
                <a:solidFill>
                  <a:srgbClr val="66FF33"/>
                </a:solidFill>
              </a:rPr>
              <a:t>match the Way.</a:t>
            </a:r>
            <a:endParaRPr lang="en-US" sz="2000" dirty="0">
              <a:solidFill>
                <a:srgbClr val="66FF3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50139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66FF33"/>
                </a:solidFill>
              </a:rPr>
              <a:t>The basic truth of the Universe is that it is has a </a:t>
            </a:r>
            <a:r>
              <a:rPr lang="en-US" sz="2000" b="1" dirty="0" smtClean="0">
                <a:solidFill>
                  <a:srgbClr val="FF0000"/>
                </a:solidFill>
              </a:rPr>
              <a:t>WAY</a:t>
            </a:r>
            <a:r>
              <a:rPr lang="en-US" sz="2000" dirty="0" smtClean="0">
                <a:solidFill>
                  <a:srgbClr val="66FF33"/>
                </a:solidFill>
              </a:rPr>
              <a:t> (‘the Tao’)</a:t>
            </a:r>
          </a:p>
          <a:p>
            <a:pPr marL="457200" lvl="1" indent="-285750"/>
            <a:r>
              <a:rPr lang="en-US" b="1" dirty="0" smtClean="0">
                <a:solidFill>
                  <a:srgbClr val="66FF33"/>
                </a:solidFill>
              </a:rPr>
              <a:t>there is a definite direction to the Universe.</a:t>
            </a:r>
          </a:p>
          <a:p>
            <a:pPr marL="457200" lvl="1" indent="-285750"/>
            <a:r>
              <a:rPr lang="en-US" b="1" smtClean="0">
                <a:solidFill>
                  <a:srgbClr val="66FF33"/>
                </a:solidFill>
              </a:rPr>
              <a:t>Note that the </a:t>
            </a:r>
            <a:r>
              <a:rPr lang="en-US" b="1" dirty="0" smtClean="0">
                <a:solidFill>
                  <a:srgbClr val="66FF33"/>
                </a:solidFill>
              </a:rPr>
              <a:t>Eight-Fold Path is correspondingly a ‘Way’.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66FF33"/>
                </a:solidFill>
              </a:rPr>
              <a:t>The Way is an </a:t>
            </a:r>
            <a:r>
              <a:rPr lang="en-US" sz="2000" b="1" dirty="0" smtClean="0">
                <a:solidFill>
                  <a:srgbClr val="FFFF00"/>
                </a:solidFill>
              </a:rPr>
              <a:t>OBJECTIVE TRUTH</a:t>
            </a:r>
            <a:r>
              <a:rPr lang="en-US" sz="2000" dirty="0" smtClean="0">
                <a:solidFill>
                  <a:srgbClr val="66FF33"/>
                </a:solidFill>
              </a:rPr>
              <a:t>: </a:t>
            </a:r>
          </a:p>
          <a:p>
            <a:pPr marL="457200" lvl="1" indent="-285750"/>
            <a:r>
              <a:rPr lang="en-US" dirty="0" smtClean="0">
                <a:solidFill>
                  <a:srgbClr val="66FF33"/>
                </a:solidFill>
              </a:rPr>
              <a:t>Reality exists independently of what humans think that it is, wish that it were, or  think that it should be.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66FF33"/>
                </a:solidFill>
              </a:rPr>
              <a:t>Thus, the basic fact for human life is to (</a:t>
            </a:r>
            <a:r>
              <a:rPr lang="en-US" sz="2000" i="1" dirty="0" smtClean="0">
                <a:solidFill>
                  <a:srgbClr val="66FF33"/>
                </a:solidFill>
              </a:rPr>
              <a:t>a</a:t>
            </a:r>
            <a:r>
              <a:rPr lang="en-US" sz="2000" dirty="0" smtClean="0">
                <a:solidFill>
                  <a:srgbClr val="66FF33"/>
                </a:solidFill>
              </a:rPr>
              <a:t>.) learn the Way and (</a:t>
            </a:r>
            <a:r>
              <a:rPr lang="en-US" sz="2000" i="1" dirty="0" smtClean="0">
                <a:solidFill>
                  <a:srgbClr val="66FF33"/>
                </a:solidFill>
              </a:rPr>
              <a:t>b</a:t>
            </a:r>
            <a:r>
              <a:rPr lang="en-US" sz="2000" dirty="0" smtClean="0">
                <a:solidFill>
                  <a:srgbClr val="66FF33"/>
                </a:solidFill>
              </a:rPr>
              <a:t>.) harmonise oneself to it as closely as possible</a:t>
            </a:r>
            <a:r>
              <a:rPr lang="en-US" sz="2000" dirty="0" smtClean="0"/>
              <a:t>. </a:t>
            </a:r>
          </a:p>
          <a:p>
            <a:pPr marL="285750" indent="-285750"/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EIGHT-FOLD PATH</a:t>
            </a:r>
            <a:r>
              <a:rPr lang="en-US" dirty="0" smtClean="0"/>
              <a:t>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7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618829" cy="320208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mujokan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mushin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chinmoku</a:t>
            </a:r>
            <a:r>
              <a:rPr lang="en-US" sz="3200" dirty="0" smtClean="0"/>
              <a:t> + </a:t>
            </a:r>
            <a:r>
              <a:rPr lang="en-US" sz="3200" dirty="0" err="1" smtClean="0"/>
              <a:t>seijaku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mono no aware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wabi-sabi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ki</a:t>
            </a:r>
            <a:r>
              <a:rPr lang="en-US" sz="3200" dirty="0" smtClean="0"/>
              <a:t>-</a:t>
            </a:r>
            <a:r>
              <a:rPr lang="en-US" sz="3200" dirty="0" err="1" smtClean="0"/>
              <a:t>sho</a:t>
            </a:r>
            <a:r>
              <a:rPr lang="en-US" sz="3200" dirty="0" smtClean="0"/>
              <a:t>-ten-</a:t>
            </a:r>
            <a:r>
              <a:rPr lang="en-US" sz="3200" dirty="0" err="1" smtClean="0"/>
              <a:t>ketsu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……...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Japanese Civilisation Concepts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86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481138"/>
            <a:ext cx="4038600" cy="45259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Ascerbic good taste: ‘astringency.’</a:t>
            </a:r>
          </a:p>
          <a:p>
            <a:pPr eaLnBrk="1" hangingPunct="1"/>
            <a:r>
              <a:rPr lang="en-US" smtClean="0"/>
              <a:t>Simple, unadorned, subtle, hidden, beauty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taste of </a:t>
            </a:r>
            <a:r>
              <a:rPr lang="en-US" i="1" smtClean="0"/>
              <a:t>umeboshi</a:t>
            </a:r>
          </a:p>
        </p:txBody>
      </p:sp>
      <p:pic>
        <p:nvPicPr>
          <p:cNvPr id="33795" name="Content Placeholder 4" descr="2009_12_17-Umeboshi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98713"/>
            <a:ext cx="4038600" cy="26924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“</a:t>
            </a:r>
            <a:r>
              <a:rPr lang="en-US" i="1" smtClean="0"/>
              <a:t>shibui”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77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Japanese Religious-</a:t>
            </a:r>
            <a:r>
              <a:rPr lang="en-US" smtClean="0">
                <a:cs typeface="Arial" charset="0"/>
              </a:rPr>
              <a:t>Æ</a:t>
            </a:r>
            <a:r>
              <a:rPr lang="en-US" smtClean="0"/>
              <a:t>sthetic Concepts</a:t>
            </a:r>
            <a:endParaRPr lang="en-GB" smtClean="0"/>
          </a:p>
        </p:txBody>
      </p:sp>
      <p:pic>
        <p:nvPicPr>
          <p:cNvPr id="36867" name="Picture 5" descr="rock gard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2492375"/>
            <a:ext cx="3616325" cy="2709863"/>
          </a:xfr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b="1" i="1" smtClean="0"/>
              <a:t>Shichi-Go-San</a:t>
            </a:r>
            <a:r>
              <a:rPr lang="en-GB" sz="2400" smtClean="0"/>
              <a:t>: “7-5-3”</a:t>
            </a:r>
            <a:r>
              <a:rPr lang="en-US" sz="2400" smtClean="0"/>
              <a:t> Celebrate a child's 3</a:t>
            </a:r>
            <a:r>
              <a:rPr lang="en-US" sz="2400" baseline="30000" smtClean="0"/>
              <a:t>rd, </a:t>
            </a:r>
            <a:r>
              <a:rPr lang="en-US" sz="2400" smtClean="0"/>
              <a:t>5</a:t>
            </a:r>
            <a:r>
              <a:rPr lang="en-US" sz="2400" baseline="30000" smtClean="0"/>
              <a:t>th</a:t>
            </a:r>
            <a:r>
              <a:rPr lang="en-US" sz="2400" smtClean="0"/>
              <a:t> &amp; 7</a:t>
            </a:r>
            <a:r>
              <a:rPr lang="en-US" sz="2400" baseline="30000" smtClean="0"/>
              <a:t>th</a:t>
            </a:r>
            <a:r>
              <a:rPr lang="en-US" sz="2400" smtClean="0"/>
              <a:t> birthdays, and a deceased’s 3</a:t>
            </a:r>
            <a:r>
              <a:rPr lang="en-US" sz="2400" baseline="30000" smtClean="0"/>
              <a:t>rd, </a:t>
            </a:r>
            <a:r>
              <a:rPr lang="en-US" sz="2400" smtClean="0"/>
              <a:t>5</a:t>
            </a:r>
            <a:r>
              <a:rPr lang="en-US" sz="2400" baseline="30000" smtClean="0"/>
              <a:t>th</a:t>
            </a:r>
            <a:r>
              <a:rPr lang="en-US" sz="2400" smtClean="0"/>
              <a:t> &amp; 7</a:t>
            </a:r>
            <a:r>
              <a:rPr lang="en-US" sz="2400" baseline="30000" smtClean="0"/>
              <a:t>th</a:t>
            </a:r>
            <a:r>
              <a:rPr lang="en-US" sz="2400" smtClean="0"/>
              <a:t> anniversaries. </a:t>
            </a:r>
            <a:endParaRPr lang="en-GB" sz="240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smtClean="0"/>
              <a:t>Haiku is 5-7-5 syllables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smtClean="0"/>
              <a:t>rock-gardens have odd-numbered - arrangements of stones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smtClean="0"/>
              <a:t>Numbers 4 and 9 are shunned: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smtClean="0"/>
              <a:t>“4” can be “shi” meaning ‘death.’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smtClean="0"/>
              <a:t>9 can be “ku” meaning ‘suffering’	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40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40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22652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7712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Japanese Religious-</a:t>
            </a:r>
            <a:r>
              <a:rPr lang="en-US" smtClean="0">
                <a:cs typeface="Arial" charset="0"/>
              </a:rPr>
              <a:t>Æ</a:t>
            </a:r>
            <a:r>
              <a:rPr lang="en-US" smtClean="0"/>
              <a:t>sthetic Concepts</a:t>
            </a:r>
            <a:endParaRPr lang="en-GB" smtClean="0"/>
          </a:p>
        </p:txBody>
      </p:sp>
      <p:pic>
        <p:nvPicPr>
          <p:cNvPr id="37891" name="Picture 5" descr="Ikeba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2076450"/>
            <a:ext cx="3616325" cy="3541713"/>
          </a:xfrm>
          <a:noFill/>
        </p:spPr>
      </p:pic>
      <p:sp>
        <p:nvSpPr>
          <p:cNvPr id="3789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b="1" i="1" smtClean="0"/>
              <a:t>Ten-Chi-Jin</a:t>
            </a:r>
            <a:r>
              <a:rPr lang="en-US" sz="2400" i="1" smtClean="0"/>
              <a:t>: </a:t>
            </a:r>
            <a:r>
              <a:rPr lang="en-US" sz="2400" smtClean="0"/>
              <a:t>‘</a:t>
            </a:r>
            <a:r>
              <a:rPr lang="en-GB" sz="2400" smtClean="0"/>
              <a:t>heaven-earth-man’</a:t>
            </a:r>
          </a:p>
          <a:p>
            <a:pPr lvl="1" eaLnBrk="1" hangingPunct="1"/>
            <a:r>
              <a:rPr lang="en-GB" sz="2000" b="1" i="1" smtClean="0"/>
              <a:t> </a:t>
            </a:r>
            <a:r>
              <a:rPr lang="en-GB" sz="2000" i="1" smtClean="0"/>
              <a:t>a sense of something high, something low. and an intermediary: the axes are spacial, temporal and human. The middle concept is (explicit in the configuration of the Noh stage) a bridge.</a:t>
            </a:r>
          </a:p>
        </p:txBody>
      </p:sp>
    </p:spTree>
    <p:extLst>
      <p:ext uri="{BB962C8B-B14F-4D97-AF65-F5344CB8AC3E}">
        <p14:creationId xmlns:p14="http://schemas.microsoft.com/office/powerpoint/2010/main" val="32099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126</TotalTime>
  <Words>662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Mylar</vt:lpstr>
      <vt:lpstr>BUDDHISM</vt:lpstr>
      <vt:lpstr>BUDDHISM</vt:lpstr>
      <vt:lpstr>FOUR NOBLE TRUTHS (Credo)</vt:lpstr>
      <vt:lpstr>EIGHT-FOLD PATH (Praxis)</vt:lpstr>
      <vt:lpstr>EIGHT-FOLD PATH con’t</vt:lpstr>
      <vt:lpstr>Japanese Civilisation Concepts</vt:lpstr>
      <vt:lpstr>“shibui”</vt:lpstr>
      <vt:lpstr>Japanese Religious-Æsthetic Concepts</vt:lpstr>
      <vt:lpstr>Japanese Religious-Æsthetic Concepts</vt:lpstr>
      <vt:lpstr>Japanese Religious-Æsthetic Concepts</vt:lpstr>
      <vt:lpstr>Japanese Religious-Æsthetic Concepts</vt:lpstr>
      <vt:lpstr>Japanese Religious-Æsthetic Concepts</vt:lpstr>
      <vt:lpstr>haiku: complexity in simplicity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Lib Stephen</dc:creator>
  <cp:lastModifiedBy>Lib Stephen</cp:lastModifiedBy>
  <cp:revision>9</cp:revision>
  <dcterms:created xsi:type="dcterms:W3CDTF">2013-06-11T20:17:25Z</dcterms:created>
  <dcterms:modified xsi:type="dcterms:W3CDTF">2013-06-12T00:57:22Z</dcterms:modified>
</cp:coreProperties>
</file>