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85" autoAdjust="0"/>
  </p:normalViewPr>
  <p:slideViewPr>
    <p:cSldViewPr>
      <p:cViewPr varScale="1">
        <p:scale>
          <a:sx n="127" d="100"/>
          <a:sy n="127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250A40-79EF-42E9-86B7-2C40F9886C04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ED5D65-BD7D-446E-86F3-0614F31FD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Stephen A. Ogden</a:t>
            </a:r>
          </a:p>
          <a:p>
            <a:r>
              <a:rPr lang="en-US" dirty="0" smtClean="0"/>
              <a:t>LIBS 7023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ATHEISM: A RELIGIOUS STUDY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Keep in mind that,</a:t>
            </a:r>
          </a:p>
          <a:p>
            <a:pPr lvl="1"/>
            <a:r>
              <a:rPr lang="en-CA" dirty="0" smtClean="0"/>
              <a:t>‘God’ is not a necessary component of religion.</a:t>
            </a:r>
          </a:p>
          <a:p>
            <a:pPr lvl="1"/>
            <a:r>
              <a:rPr lang="en-CA" dirty="0" smtClean="0"/>
              <a:t>‘Church ‘ (temple, mosque, </a:t>
            </a:r>
            <a:r>
              <a:rPr lang="en-CA" i="1" dirty="0" smtClean="0"/>
              <a:t>etc.</a:t>
            </a:r>
            <a:r>
              <a:rPr lang="en-CA" dirty="0" smtClean="0"/>
              <a:t>), priests (ministers,  imams, </a:t>
            </a:r>
            <a:r>
              <a:rPr lang="en-CA" i="1" dirty="0" smtClean="0"/>
              <a:t>etc</a:t>
            </a:r>
            <a:r>
              <a:rPr lang="en-CA" dirty="0" smtClean="0"/>
              <a:t>.), written doctrines, services, and all ecclesiastic form, are not a necessary component of religion.</a:t>
            </a:r>
          </a:p>
          <a:p>
            <a:r>
              <a:rPr lang="en-CA" dirty="0" smtClean="0"/>
              <a:t>Quakers (who congregate in meeting halls and wait for God to cause  them to quake</a:t>
            </a:r>
          </a:p>
          <a:p>
            <a:r>
              <a:rPr lang="en-CA" dirty="0" smtClean="0"/>
              <a:t>House Church Protestantism (incl. China)</a:t>
            </a:r>
          </a:p>
          <a:p>
            <a:r>
              <a:rPr lang="en-US" dirty="0" smtClean="0"/>
              <a:t>Nagasaki Roman Catholics  (16</a:t>
            </a:r>
            <a:r>
              <a:rPr lang="en-US" baseline="30000" dirty="0" smtClean="0"/>
              <a:t>th</a:t>
            </a:r>
            <a:r>
              <a:rPr lang="en-US" dirty="0" smtClean="0"/>
              <a:t> C. Japan)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b="1" i="1" dirty="0" smtClean="0"/>
              <a:t>A-Theism</a:t>
            </a:r>
            <a:r>
              <a:rPr lang="en-CA" b="1" dirty="0" smtClean="0"/>
              <a:t> (</a:t>
            </a:r>
            <a:r>
              <a:rPr lang="en-CA" dirty="0" smtClean="0"/>
              <a:t>Gr. </a:t>
            </a:r>
            <a:r>
              <a:rPr lang="en-CA" b="1" i="1" dirty="0" err="1" smtClean="0"/>
              <a:t>θεός</a:t>
            </a:r>
            <a:r>
              <a:rPr lang="en-CA" dirty="0" smtClean="0"/>
              <a:t> = </a:t>
            </a:r>
            <a:r>
              <a:rPr lang="en-CA" dirty="0" smtClean="0"/>
              <a:t>God.)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By its name, Atheism defines itself:</a:t>
            </a:r>
          </a:p>
          <a:p>
            <a:pPr lvl="1"/>
            <a:r>
              <a:rPr lang="en-US" dirty="0" smtClean="0"/>
              <a:t>antagonistically by what it is </a:t>
            </a:r>
            <a:r>
              <a:rPr lang="en-US" i="1" dirty="0" smtClean="0"/>
              <a:t>against</a:t>
            </a:r>
            <a:r>
              <a:rPr lang="en-US" dirty="0" smtClean="0"/>
              <a:t> , or</a:t>
            </a:r>
          </a:p>
          <a:p>
            <a:pPr lvl="1"/>
            <a:r>
              <a:rPr lang="en-US" dirty="0" smtClean="0"/>
              <a:t>negatively, by what it denies.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in an irony, a historically-powerful line of theology exists called ‘negative theology’—a description of God by what He is </a:t>
            </a:r>
            <a:r>
              <a:rPr lang="en-US" i="1" dirty="0" smtClean="0"/>
              <a:t>not.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Leaves open, and questionable, what it is </a:t>
            </a:r>
            <a:r>
              <a:rPr lang="en-US" i="1" dirty="0" smtClean="0"/>
              <a:t>for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u="sng" dirty="0" smtClean="0"/>
              <a:t>MONOTHEISM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CA" dirty="0" smtClean="0"/>
              <a:t>God is an independently existing Being with </a:t>
            </a:r>
            <a:r>
              <a:rPr lang="en-CA" i="1" dirty="0" smtClean="0"/>
              <a:t>person </a:t>
            </a:r>
            <a:r>
              <a:rPr lang="en-CA" dirty="0" smtClean="0"/>
              <a:t>(agency, feelings, cognition, justice): an active party in the life and affairs of the World (</a:t>
            </a:r>
            <a:r>
              <a:rPr lang="en-CA" i="1" dirty="0" smtClean="0"/>
              <a:t>supernatural </a:t>
            </a:r>
            <a:r>
              <a:rPr lang="en-CA" dirty="0" smtClean="0"/>
              <a:t>events) known by </a:t>
            </a:r>
            <a:r>
              <a:rPr lang="en-CA" i="1" dirty="0" smtClean="0"/>
              <a:t>revelation</a:t>
            </a:r>
            <a:r>
              <a:rPr lang="en-CA" dirty="0" smtClean="0"/>
              <a:t>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Monotheistic Religions</a:t>
            </a:r>
            <a:r>
              <a:rPr lang="en-US" dirty="0" smtClean="0"/>
              <a:t>:</a:t>
            </a:r>
          </a:p>
          <a:p>
            <a:pPr lvl="1"/>
            <a:r>
              <a:rPr lang="en-CA" dirty="0" smtClean="0"/>
              <a:t>Islam</a:t>
            </a:r>
            <a:endParaRPr lang="en-US" dirty="0" smtClean="0"/>
          </a:p>
          <a:p>
            <a:pPr lvl="1"/>
            <a:r>
              <a:rPr lang="en-CA" dirty="0" smtClean="0"/>
              <a:t>Judaism</a:t>
            </a:r>
            <a:endParaRPr lang="en-US" dirty="0" smtClean="0"/>
          </a:p>
          <a:p>
            <a:pPr lvl="1"/>
            <a:r>
              <a:rPr lang="en-CA" dirty="0" smtClean="0"/>
              <a:t>Christianity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b="1" dirty="0" smtClean="0"/>
              <a:t>Qualities</a:t>
            </a:r>
            <a:r>
              <a:rPr lang="en-CA" dirty="0" smtClean="0"/>
              <a:t>: </a:t>
            </a:r>
            <a:endParaRPr lang="en-US" dirty="0" smtClean="0"/>
          </a:p>
          <a:p>
            <a:pPr lvl="1"/>
            <a:r>
              <a:rPr lang="en-CA" dirty="0" smtClean="0"/>
              <a:t>Love</a:t>
            </a:r>
            <a:endParaRPr lang="en-US" dirty="0" smtClean="0"/>
          </a:p>
          <a:p>
            <a:pPr lvl="1"/>
            <a:r>
              <a:rPr lang="en-CA" dirty="0" smtClean="0"/>
              <a:t>Justice</a:t>
            </a:r>
            <a:endParaRPr lang="en-US" dirty="0" smtClean="0"/>
          </a:p>
          <a:p>
            <a:pPr lvl="1"/>
            <a:r>
              <a:rPr lang="en-CA" dirty="0" smtClean="0"/>
              <a:t>Creativity</a:t>
            </a:r>
            <a:endParaRPr lang="en-US" dirty="0" smtClean="0"/>
          </a:p>
          <a:p>
            <a:pPr lvl="1"/>
            <a:r>
              <a:rPr lang="en-CA" dirty="0" smtClean="0"/>
              <a:t>Omnipotence</a:t>
            </a:r>
            <a:endParaRPr lang="en-US" dirty="0" smtClean="0"/>
          </a:p>
          <a:p>
            <a:pPr lvl="1"/>
            <a:r>
              <a:rPr lang="en-CA" dirty="0" smtClean="0"/>
              <a:t>Omniscience</a:t>
            </a:r>
            <a:endParaRPr lang="en-US" dirty="0" smtClean="0"/>
          </a:p>
          <a:p>
            <a:pPr lvl="1"/>
            <a:r>
              <a:rPr lang="en-CA" dirty="0" smtClean="0"/>
              <a:t>Omnipresence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sz="4000" dirty="0" smtClean="0"/>
              <a:t>God is an independently existing Being with </a:t>
            </a:r>
            <a:r>
              <a:rPr lang="en-CA" sz="4000" i="1" dirty="0" smtClean="0"/>
              <a:t>person </a:t>
            </a:r>
            <a:r>
              <a:rPr lang="en-CA" sz="4000" dirty="0" smtClean="0"/>
              <a:t>(agency, feelings, cognition, justice) who is </a:t>
            </a:r>
            <a:r>
              <a:rPr lang="en-CA" sz="4000" i="1" u="sng" dirty="0" smtClean="0"/>
              <a:t>not</a:t>
            </a:r>
            <a:r>
              <a:rPr lang="en-CA" sz="4000" dirty="0" smtClean="0"/>
              <a:t> an active party in the life and affairs of the World (</a:t>
            </a:r>
            <a:r>
              <a:rPr lang="en-CA" sz="4000" i="1" dirty="0" smtClean="0"/>
              <a:t>natural </a:t>
            </a:r>
            <a:r>
              <a:rPr lang="en-CA" sz="4000" dirty="0" smtClean="0"/>
              <a:t>events.) Revelation is through Nature and Reason. </a:t>
            </a:r>
            <a:endParaRPr lang="en-US" sz="40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CA" sz="2800" b="1" dirty="0" smtClean="0"/>
              <a:t>Qualities:</a:t>
            </a:r>
            <a:endParaRPr lang="en-US" sz="2800" b="1" dirty="0" smtClean="0"/>
          </a:p>
          <a:p>
            <a:pPr lvl="1"/>
            <a:r>
              <a:rPr lang="en-CA" sz="2600" dirty="0" smtClean="0"/>
              <a:t>Creativity</a:t>
            </a:r>
            <a:endParaRPr lang="en-US" sz="2600" dirty="0" smtClean="0"/>
          </a:p>
          <a:p>
            <a:pPr lvl="1"/>
            <a:r>
              <a:rPr lang="en-CA" sz="2600" dirty="0" smtClean="0"/>
              <a:t>Distant</a:t>
            </a:r>
            <a:endParaRPr lang="en-US" sz="2600" dirty="0" smtClean="0"/>
          </a:p>
          <a:p>
            <a:pPr lvl="1"/>
            <a:r>
              <a:rPr lang="en-CA" sz="2600" dirty="0" smtClean="0"/>
              <a:t>Passive</a:t>
            </a:r>
            <a:endParaRPr lang="en-US" sz="2600" dirty="0" smtClean="0"/>
          </a:p>
          <a:p>
            <a:pPr lvl="1"/>
            <a:r>
              <a:rPr lang="en-CA" sz="2600" dirty="0" smtClean="0"/>
              <a:t>Philosophical</a:t>
            </a:r>
            <a:endParaRPr lang="en-US" sz="2600" dirty="0" smtClean="0"/>
          </a:p>
          <a:p>
            <a:pPr lvl="1"/>
            <a:r>
              <a:rPr lang="en-CA" sz="2600" dirty="0" smtClean="0"/>
              <a:t>Knowable through Scientific study of nature &amp; Reason</a:t>
            </a:r>
            <a:endParaRPr lang="en-US" sz="2600" dirty="0" smtClean="0"/>
          </a:p>
          <a:p>
            <a:pPr lvl="1"/>
            <a:r>
              <a:rPr lang="en-CA" sz="2600" dirty="0" smtClean="0"/>
              <a:t>Knowable though </a:t>
            </a:r>
            <a:r>
              <a:rPr lang="en-CA" sz="2600" i="1" dirty="0" smtClean="0"/>
              <a:t>conscience</a:t>
            </a:r>
            <a:r>
              <a:rPr lang="en-CA" sz="2600" dirty="0" smtClean="0"/>
              <a:t>.</a:t>
            </a:r>
            <a:endParaRPr lang="en-US" sz="2600" dirty="0" smtClean="0"/>
          </a:p>
          <a:p>
            <a:pPr>
              <a:buNone/>
            </a:pPr>
            <a:r>
              <a:rPr lang="en-CA" sz="2800" b="1" dirty="0" smtClean="0"/>
              <a:t>Deistic Religions</a:t>
            </a:r>
            <a:r>
              <a:rPr lang="en-CA" sz="2800" dirty="0" smtClean="0"/>
              <a:t>:</a:t>
            </a:r>
            <a:endParaRPr lang="en-US" sz="2800" dirty="0" smtClean="0"/>
          </a:p>
          <a:p>
            <a:pPr lvl="1"/>
            <a:r>
              <a:rPr lang="en-CA" sz="2600" dirty="0" smtClean="0"/>
              <a:t>Stoicism (Roman)</a:t>
            </a:r>
            <a:endParaRPr lang="en-US" sz="2600" dirty="0" smtClean="0"/>
          </a:p>
          <a:p>
            <a:pPr lvl="1"/>
            <a:r>
              <a:rPr lang="en-CA" sz="2600" dirty="0" smtClean="0"/>
              <a:t>Freemasonry</a:t>
            </a:r>
            <a:endParaRPr lang="en-US" sz="2600" dirty="0" smtClean="0"/>
          </a:p>
          <a:p>
            <a:pPr lvl="1"/>
            <a:r>
              <a:rPr lang="en-CA" sz="2600" dirty="0" smtClean="0"/>
              <a:t>Some lapsed Christians &amp; Jews</a:t>
            </a:r>
            <a:endParaRPr lang="en-US" sz="2600" dirty="0" smtClean="0"/>
          </a:p>
          <a:p>
            <a:pPr lvl="2"/>
            <a:r>
              <a:rPr lang="en-CA" sz="2600" dirty="0" smtClean="0"/>
              <a:t>Voltaire, Rousseau, American Founding Fathers (Thomas Jefferson, Benjamin Franklin), Spinoza</a:t>
            </a:r>
            <a:endParaRPr lang="en-US" sz="2600" dirty="0" smtClean="0"/>
          </a:p>
          <a:p>
            <a:pPr lvl="1"/>
            <a:r>
              <a:rPr lang="en-CA" sz="2600" dirty="0" smtClean="0"/>
              <a:t>Several Philosophers &amp; schools of Philosophy</a:t>
            </a:r>
            <a:endParaRPr lang="en-US" sz="2600" dirty="0" smtClean="0"/>
          </a:p>
          <a:p>
            <a:pPr lvl="2"/>
            <a:r>
              <a:rPr lang="en-CA" sz="2400" dirty="0" smtClean="0"/>
              <a:t>Aristotle, Locke, Hobbes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POLYTHEISM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There</a:t>
            </a:r>
            <a:r>
              <a:rPr lang="en-CA" b="1" dirty="0" smtClean="0"/>
              <a:t> are many Gods, small and great; supernatural Beings who interact with human affairs, and may or may not respond to human appeals. </a:t>
            </a:r>
            <a:endParaRPr lang="en-US" dirty="0" smtClean="0"/>
          </a:p>
          <a:p>
            <a:endParaRPr lang="en-CA" b="1" dirty="0" smtClean="0"/>
          </a:p>
          <a:p>
            <a:r>
              <a:rPr lang="en-CA" b="1" dirty="0" smtClean="0"/>
              <a:t>Polytheistic Religions:</a:t>
            </a:r>
            <a:endParaRPr lang="en-US" dirty="0" smtClean="0"/>
          </a:p>
          <a:p>
            <a:pPr lvl="1"/>
            <a:r>
              <a:rPr lang="en-US" b="1" dirty="0" smtClean="0"/>
              <a:t>Manichaeism</a:t>
            </a:r>
          </a:p>
          <a:p>
            <a:pPr lvl="1"/>
            <a:r>
              <a:rPr lang="en-CA" b="1" dirty="0" smtClean="0"/>
              <a:t>Sikhism ?</a:t>
            </a:r>
            <a:endParaRPr lang="en-US" dirty="0" smtClean="0"/>
          </a:p>
          <a:p>
            <a:pPr lvl="1"/>
            <a:r>
              <a:rPr lang="en-CA" b="1" dirty="0" smtClean="0"/>
              <a:t>Hinduism</a:t>
            </a:r>
            <a:endParaRPr lang="en-US" dirty="0" smtClean="0"/>
          </a:p>
          <a:p>
            <a:pPr lvl="1"/>
            <a:r>
              <a:rPr lang="en-CA" b="1" dirty="0" smtClean="0"/>
              <a:t>Pagan</a:t>
            </a:r>
          </a:p>
          <a:p>
            <a:pPr lvl="2"/>
            <a:r>
              <a:rPr lang="en-CA" b="1" dirty="0" smtClean="0"/>
              <a:t>Greek, Norse, Roman, </a:t>
            </a:r>
            <a:r>
              <a:rPr lang="en-CA" b="1" i="1" dirty="0" smtClean="0"/>
              <a:t>etc</a:t>
            </a:r>
            <a:r>
              <a:rPr lang="en-CA" b="1" dirty="0" smtClean="0"/>
              <a:t>.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b="1" dirty="0" smtClean="0"/>
              <a:t>Qualities:</a:t>
            </a:r>
            <a:endParaRPr lang="en-US" dirty="0" smtClean="0"/>
          </a:p>
          <a:p>
            <a:pPr lvl="1"/>
            <a:r>
              <a:rPr lang="en-CA" b="1" dirty="0" smtClean="0"/>
              <a:t>Individual</a:t>
            </a:r>
            <a:endParaRPr lang="en-US" dirty="0" smtClean="0"/>
          </a:p>
          <a:p>
            <a:pPr lvl="1"/>
            <a:r>
              <a:rPr lang="en-CA" b="1" dirty="0" smtClean="0"/>
              <a:t>Humans enlarged</a:t>
            </a:r>
            <a:endParaRPr lang="en-US" dirty="0" smtClean="0"/>
          </a:p>
          <a:p>
            <a:pPr lvl="1"/>
            <a:r>
              <a:rPr lang="en-CA" b="1" dirty="0" smtClean="0"/>
              <a:t>Personalised</a:t>
            </a:r>
            <a:endParaRPr lang="en-US" dirty="0" smtClean="0"/>
          </a:p>
          <a:p>
            <a:pPr lvl="1"/>
            <a:r>
              <a:rPr lang="en-CA" b="1" dirty="0" smtClean="0"/>
              <a:t>‘superhero’</a:t>
            </a:r>
            <a:endParaRPr lang="en-US" dirty="0" smtClean="0"/>
          </a:p>
          <a:p>
            <a:pPr lvl="1"/>
            <a:r>
              <a:rPr lang="en-CA" b="1" dirty="0" smtClean="0"/>
              <a:t>Capricious (non-static)</a:t>
            </a:r>
            <a:endParaRPr lang="en-US" dirty="0" smtClean="0"/>
          </a:p>
          <a:p>
            <a:pPr lvl="1"/>
            <a:r>
              <a:rPr lang="en-CA" b="1" dirty="0" smtClean="0"/>
              <a:t>Fecund and variable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PANTHEISM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God is everywhere and everything; all is God. God and Nature are indistinguishable, where God-Nature is animate and purposeful. ‘Mind’ is more real than ‘Matter’.</a:t>
            </a:r>
            <a:endParaRPr lang="en-US" dirty="0" smtClean="0"/>
          </a:p>
          <a:p>
            <a:pPr>
              <a:buNone/>
            </a:pPr>
            <a:endParaRPr lang="en-CA" b="1" dirty="0" smtClean="0"/>
          </a:p>
          <a:p>
            <a:pPr>
              <a:buNone/>
            </a:pPr>
            <a:r>
              <a:rPr lang="en-CA" b="1" dirty="0" smtClean="0"/>
              <a:t>Pantheistic Religions:</a:t>
            </a:r>
            <a:endParaRPr lang="en-US" dirty="0" smtClean="0"/>
          </a:p>
          <a:p>
            <a:pPr lvl="1"/>
            <a:r>
              <a:rPr lang="en-CA" b="1" dirty="0" smtClean="0"/>
              <a:t>Buddhism</a:t>
            </a:r>
            <a:endParaRPr lang="en-US" dirty="0" smtClean="0"/>
          </a:p>
          <a:p>
            <a:pPr lvl="1"/>
            <a:r>
              <a:rPr lang="en-CA" b="1" dirty="0" smtClean="0"/>
              <a:t>Daoism (‘</a:t>
            </a:r>
            <a:r>
              <a:rPr lang="en-CA" b="1" i="1" dirty="0" smtClean="0"/>
              <a:t>the Way</a:t>
            </a:r>
            <a:r>
              <a:rPr lang="en-CA" b="1" dirty="0" smtClean="0"/>
              <a:t>’)</a:t>
            </a:r>
            <a:endParaRPr lang="en-US" dirty="0" smtClean="0"/>
          </a:p>
          <a:p>
            <a:pPr lvl="1"/>
            <a:r>
              <a:rPr lang="en-CA" b="1" dirty="0" smtClean="0"/>
              <a:t>Animism (</a:t>
            </a:r>
            <a:r>
              <a:rPr lang="en-CA" b="1" i="1" dirty="0" smtClean="0"/>
              <a:t>e.g.</a:t>
            </a:r>
            <a:r>
              <a:rPr lang="en-CA" b="1" dirty="0" smtClean="0"/>
              <a:t> Shinto, Druidism, Wicca)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CA" b="1" dirty="0" smtClean="0"/>
          </a:p>
          <a:p>
            <a:pPr>
              <a:buNone/>
            </a:pPr>
            <a:endParaRPr lang="en-CA" b="1" dirty="0" smtClean="0"/>
          </a:p>
          <a:p>
            <a:pPr>
              <a:buNone/>
            </a:pPr>
            <a:r>
              <a:rPr lang="en-CA" b="1" dirty="0" smtClean="0"/>
              <a:t>Qualities:</a:t>
            </a:r>
            <a:endParaRPr lang="en-US" dirty="0" smtClean="0"/>
          </a:p>
          <a:p>
            <a:pPr lvl="1"/>
            <a:r>
              <a:rPr lang="en-CA" b="1" dirty="0" smtClean="0"/>
              <a:t>Quiet, calm</a:t>
            </a:r>
            <a:endParaRPr lang="en-US" dirty="0" smtClean="0"/>
          </a:p>
          <a:p>
            <a:pPr lvl="1"/>
            <a:r>
              <a:rPr lang="en-CA" b="1" dirty="0" smtClean="0"/>
              <a:t>Impersonal</a:t>
            </a:r>
            <a:endParaRPr lang="en-US" dirty="0" smtClean="0"/>
          </a:p>
          <a:p>
            <a:pPr lvl="1"/>
            <a:r>
              <a:rPr lang="en-CA" b="1" dirty="0" smtClean="0"/>
              <a:t>Vital</a:t>
            </a:r>
            <a:endParaRPr lang="en-US" dirty="0" smtClean="0"/>
          </a:p>
          <a:p>
            <a:pPr lvl="1"/>
            <a:r>
              <a:rPr lang="en-CA" b="1" dirty="0" smtClean="0"/>
              <a:t>Sacred</a:t>
            </a:r>
            <a:endParaRPr lang="en-US" dirty="0" smtClean="0"/>
          </a:p>
          <a:p>
            <a:pPr lvl="1"/>
            <a:r>
              <a:rPr lang="en-CA" b="1" dirty="0" smtClean="0"/>
              <a:t>Unifying</a:t>
            </a:r>
            <a:endParaRPr lang="en-US" dirty="0" smtClean="0"/>
          </a:p>
          <a:p>
            <a:pPr lvl="1"/>
            <a:r>
              <a:rPr lang="en-CA" b="1" dirty="0" smtClean="0"/>
              <a:t>Spiritual (adds a </a:t>
            </a:r>
            <a:r>
              <a:rPr lang="en-CA" b="1" i="1" dirty="0" err="1" smtClean="0"/>
              <a:t>quiddity</a:t>
            </a:r>
            <a:r>
              <a:rPr lang="en-CA" b="1" i="1" dirty="0" smtClean="0"/>
              <a:t> </a:t>
            </a:r>
            <a:r>
              <a:rPr lang="en-CA" b="1" dirty="0" smtClean="0"/>
              <a:t>to nature)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A-THEISM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sz="3100" dirty="0" smtClean="0"/>
              <a:t>Dogmatic claim that no form of </a:t>
            </a:r>
            <a:r>
              <a:rPr lang="en-CA" sz="3100" i="1" dirty="0" err="1" smtClean="0"/>
              <a:t>theos</a:t>
            </a:r>
            <a:r>
              <a:rPr lang="en-CA" sz="3100" dirty="0" smtClean="0"/>
              <a:t> exists. </a:t>
            </a:r>
          </a:p>
          <a:p>
            <a:pPr lvl="1"/>
            <a:r>
              <a:rPr lang="en-CA" dirty="0" smtClean="0"/>
              <a:t>Atheism at present asserts that only matter exist. </a:t>
            </a:r>
          </a:p>
          <a:p>
            <a:pPr lvl="1"/>
            <a:endParaRPr lang="en-US" sz="3300" dirty="0" smtClean="0"/>
          </a:p>
          <a:p>
            <a:r>
              <a:rPr lang="en-CA" sz="2800" dirty="0" smtClean="0"/>
              <a:t>Effectively, Occam’s razor is Atheism’s Prime Doctrine:</a:t>
            </a:r>
            <a:endParaRPr lang="en-US" sz="3600" dirty="0" smtClean="0"/>
          </a:p>
          <a:p>
            <a:pPr lvl="1"/>
            <a:r>
              <a:rPr lang="en-CA" sz="2300" dirty="0" smtClean="0"/>
              <a:t>William of Ockham (England, 13</a:t>
            </a:r>
            <a:r>
              <a:rPr lang="en-CA" sz="2300" baseline="30000" dirty="0" smtClean="0"/>
              <a:t>th</a:t>
            </a:r>
            <a:r>
              <a:rPr lang="en-CA" sz="2300" dirty="0" smtClean="0"/>
              <a:t> C.): “</a:t>
            </a:r>
            <a:r>
              <a:rPr lang="en-CA" sz="2300" dirty="0" smtClean="0">
                <a:solidFill>
                  <a:srgbClr val="0070C0"/>
                </a:solidFill>
              </a:rPr>
              <a:t>do not multiply theories beyond necessity</a:t>
            </a:r>
            <a:r>
              <a:rPr lang="en-CA" sz="2300" dirty="0" smtClean="0"/>
              <a:t>.”</a:t>
            </a:r>
          </a:p>
          <a:p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In modern Atheism, ‘the simpler theory is the more correct.’</a:t>
            </a:r>
            <a:r>
              <a:rPr lang="en-US" sz="3200" dirty="0" smtClean="0"/>
              <a:t>	</a:t>
            </a:r>
          </a:p>
          <a:p>
            <a:pPr lvl="1"/>
            <a:r>
              <a:rPr lang="en-CA" sz="2100" i="1" dirty="0" smtClean="0"/>
              <a:t>Example</a:t>
            </a:r>
            <a:r>
              <a:rPr lang="en-CA" sz="2100" dirty="0" smtClean="0"/>
              <a:t>: Baron </a:t>
            </a:r>
            <a:r>
              <a:rPr lang="en-CA" sz="2100" dirty="0" err="1" smtClean="0"/>
              <a:t>d'Holbach</a:t>
            </a:r>
            <a:r>
              <a:rPr lang="en-CA" sz="2100" dirty="0" smtClean="0"/>
              <a:t> (1772)  "</a:t>
            </a:r>
            <a:r>
              <a:rPr lang="en-CA" sz="2100" b="1" dirty="0" smtClean="0"/>
              <a:t>All children are born Atheists; they have no idea of God</a:t>
            </a:r>
            <a:r>
              <a:rPr lang="en-CA" sz="2100" dirty="0" smtClean="0"/>
              <a:t>."</a:t>
            </a:r>
            <a:endParaRPr lang="en-US" sz="2900" dirty="0" smtClean="0"/>
          </a:p>
          <a:p>
            <a:pPr lvl="1"/>
            <a:endParaRPr lang="en-US" sz="33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sz="3100" dirty="0" smtClean="0"/>
              <a:t>Qualities:</a:t>
            </a:r>
            <a:r>
              <a:rPr lang="en-CA" dirty="0" smtClean="0"/>
              <a:t>	</a:t>
            </a:r>
            <a:endParaRPr lang="en-US" dirty="0" smtClean="0"/>
          </a:p>
          <a:p>
            <a:pPr lvl="1"/>
            <a:r>
              <a:rPr lang="en-CA" dirty="0" smtClean="0"/>
              <a:t>Science</a:t>
            </a:r>
            <a:endParaRPr lang="en-US" dirty="0" smtClean="0"/>
          </a:p>
          <a:p>
            <a:pPr lvl="1"/>
            <a:r>
              <a:rPr lang="en-CA" dirty="0" smtClean="0"/>
              <a:t>Reason</a:t>
            </a:r>
            <a:endParaRPr lang="en-US" dirty="0" smtClean="0"/>
          </a:p>
          <a:p>
            <a:pPr lvl="1"/>
            <a:r>
              <a:rPr lang="en-CA" dirty="0" smtClean="0"/>
              <a:t>Materialism</a:t>
            </a:r>
            <a:endParaRPr lang="en-US" dirty="0" smtClean="0"/>
          </a:p>
          <a:p>
            <a:pPr lvl="1"/>
            <a:r>
              <a:rPr lang="en-CA" dirty="0" smtClean="0"/>
              <a:t>Phenomena</a:t>
            </a:r>
            <a:endParaRPr lang="en-US" dirty="0" smtClean="0"/>
          </a:p>
          <a:p>
            <a:pPr lvl="1"/>
            <a:r>
              <a:rPr lang="en-CA" dirty="0" smtClean="0"/>
              <a:t>Ontological Minimalism</a:t>
            </a:r>
            <a:endParaRPr lang="en-US" dirty="0" smtClean="0"/>
          </a:p>
          <a:p>
            <a:pPr lvl="1"/>
            <a:r>
              <a:rPr lang="en-CA" dirty="0" smtClean="0"/>
              <a:t>Humanist</a:t>
            </a:r>
            <a:endParaRPr lang="en-US" dirty="0" smtClean="0"/>
          </a:p>
          <a:p>
            <a:pPr>
              <a:buNone/>
            </a:pPr>
            <a:r>
              <a:rPr lang="en-CA" sz="2800" dirty="0" smtClean="0"/>
              <a:t>Atheist Religions:</a:t>
            </a:r>
            <a:endParaRPr lang="en-US" sz="2800" dirty="0" smtClean="0"/>
          </a:p>
          <a:p>
            <a:pPr lvl="1"/>
            <a:r>
              <a:rPr lang="en-CA" sz="2400" dirty="0" smtClean="0"/>
              <a:t>Pre-Socratic Greeks</a:t>
            </a:r>
            <a:endParaRPr lang="en-US" sz="2400" dirty="0" smtClean="0"/>
          </a:p>
          <a:p>
            <a:pPr lvl="2"/>
            <a:r>
              <a:rPr lang="en-CA" dirty="0" smtClean="0"/>
              <a:t>Protagoras, Democritus, </a:t>
            </a:r>
            <a:endParaRPr lang="en-US" dirty="0" smtClean="0"/>
          </a:p>
          <a:p>
            <a:pPr lvl="1"/>
            <a:r>
              <a:rPr lang="en-CA" sz="2400" dirty="0" smtClean="0"/>
              <a:t>Positivism (</a:t>
            </a:r>
            <a:r>
              <a:rPr lang="en-CA" sz="2400" i="1" dirty="0" smtClean="0"/>
              <a:t>e.g.</a:t>
            </a:r>
            <a:r>
              <a:rPr lang="en-CA" sz="2400" dirty="0" smtClean="0"/>
              <a:t> Fr. </a:t>
            </a:r>
            <a:r>
              <a:rPr lang="en-CA" sz="2400" dirty="0" err="1" smtClean="0"/>
              <a:t>Auguste</a:t>
            </a:r>
            <a:r>
              <a:rPr lang="en-CA" sz="2400" dirty="0" smtClean="0"/>
              <a:t> Comte)</a:t>
            </a:r>
            <a:endParaRPr lang="en-US" sz="2400" dirty="0" smtClean="0"/>
          </a:p>
          <a:p>
            <a:pPr lvl="1"/>
            <a:r>
              <a:rPr lang="en-CA" sz="2400" dirty="0" smtClean="0"/>
              <a:t>Confucianism</a:t>
            </a:r>
            <a:endParaRPr lang="en-US" sz="2400" dirty="0" smtClean="0"/>
          </a:p>
          <a:p>
            <a:pPr lvl="1"/>
            <a:r>
              <a:rPr lang="en-CA" sz="2400" dirty="0" smtClean="0"/>
              <a:t>Jainism</a:t>
            </a:r>
            <a:endParaRPr lang="en-US" sz="2400" dirty="0" smtClean="0"/>
          </a:p>
          <a:p>
            <a:pPr lvl="1"/>
            <a:r>
              <a:rPr lang="en-CA" sz="2400" dirty="0" smtClean="0"/>
              <a:t>Western (explicit) Atheism post-19</a:t>
            </a:r>
            <a:r>
              <a:rPr lang="en-CA" sz="2400" baseline="30000" dirty="0" smtClean="0"/>
              <a:t>th</a:t>
            </a:r>
            <a:r>
              <a:rPr lang="en-CA" sz="2400" dirty="0" smtClean="0"/>
              <a:t> C.</a:t>
            </a:r>
            <a:endParaRPr lang="en-US" sz="2400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446</Words>
  <Application>Microsoft Office PowerPoint</Application>
  <PresentationFormat>On-screen Show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ATHEISM: A RELIGIOUS STUDY</vt:lpstr>
      <vt:lpstr>REMINDER</vt:lpstr>
      <vt:lpstr>Atheism</vt:lpstr>
      <vt:lpstr>MONOTHEISM</vt:lpstr>
      <vt:lpstr>DEISM</vt:lpstr>
      <vt:lpstr>POLYTHEISM</vt:lpstr>
      <vt:lpstr>PANTHEISM</vt:lpstr>
      <vt:lpstr>A-THEISM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ATHEISM: A RELIGIOUS STUDY</dc:title>
  <dc:creator>Stephen Ogden</dc:creator>
  <cp:lastModifiedBy>Stephen Ogden</cp:lastModifiedBy>
  <cp:revision>3</cp:revision>
  <dcterms:created xsi:type="dcterms:W3CDTF">2012-07-18T00:36:37Z</dcterms:created>
  <dcterms:modified xsi:type="dcterms:W3CDTF">2013-06-18T03:23:42Z</dcterms:modified>
</cp:coreProperties>
</file>