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3" r:id="rId3"/>
    <p:sldId id="272" r:id="rId4"/>
    <p:sldId id="266" r:id="rId5"/>
    <p:sldId id="273" r:id="rId6"/>
    <p:sldId id="265" r:id="rId7"/>
    <p:sldId id="264" r:id="rId8"/>
    <p:sldId id="267" r:id="rId9"/>
    <p:sldId id="274" r:id="rId10"/>
    <p:sldId id="270" r:id="rId11"/>
    <p:sldId id="271" r:id="rId12"/>
    <p:sldId id="275" r:id="rId13"/>
    <p:sldId id="276" r:id="rId14"/>
    <p:sldId id="277" r:id="rId15"/>
    <p:sldId id="278" r:id="rId16"/>
    <p:sldId id="27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A3E1BC9-01E6-4F74-97A0-CE6ED8CA5E46}" type="datetimeFigureOut">
              <a:rPr lang="en-US" smtClean="0"/>
              <a:t>11/22/2013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DEE96E3-51AB-44CF-AA6D-B8766F4FA75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E1BC9-01E6-4F74-97A0-CE6ED8CA5E46}"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E1BC9-01E6-4F74-97A0-CE6ED8CA5E46}"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E1BC9-01E6-4F74-97A0-CE6ED8CA5E46}"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3E1BC9-01E6-4F74-97A0-CE6ED8CA5E46}" type="datetimeFigureOut">
              <a:rPr lang="en-US" smtClean="0"/>
              <a:t>11/22/2013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6DEE96E3-51AB-44CF-AA6D-B8766F4FA75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E1BC9-01E6-4F74-97A0-CE6ED8CA5E46}" type="datetimeFigureOut">
              <a:rPr lang="en-US" smtClean="0"/>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3E1BC9-01E6-4F74-97A0-CE6ED8CA5E46}" type="datetimeFigureOut">
              <a:rPr lang="en-US" smtClean="0"/>
              <a:t>11/22/2013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3E1BC9-01E6-4F74-97A0-CE6ED8CA5E46}" type="datetimeFigureOut">
              <a:rPr lang="en-US" smtClean="0"/>
              <a:t>11/22/2013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E1BC9-01E6-4F74-97A0-CE6ED8CA5E46}" type="datetimeFigureOut">
              <a:rPr lang="en-US" smtClean="0"/>
              <a:t>11/22/2013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E1BC9-01E6-4F74-97A0-CE6ED8CA5E46}" type="datetimeFigureOut">
              <a:rPr lang="en-US" smtClean="0"/>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3E1BC9-01E6-4F74-97A0-CE6ED8CA5E46}" type="datetimeFigureOut">
              <a:rPr lang="en-US" smtClean="0"/>
              <a:t>11/22/2013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EE96E3-51AB-44CF-AA6D-B8766F4FA75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A3E1BC9-01E6-4F74-97A0-CE6ED8CA5E46}" type="datetimeFigureOut">
              <a:rPr lang="en-US" smtClean="0"/>
              <a:t>11/22/2013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6DEE96E3-51AB-44CF-AA6D-B8766F4FA7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copter.ardupilot.com/wiki/" TargetMode="External"/><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upload.wikimedia.org/wikipedia/commons/6/62/Latitude_and_Longitude_of_the_Earth.svg"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3200" b="1" dirty="0">
                <a:latin typeface="+mn-lt"/>
                <a:ea typeface="+mn-ea"/>
                <a:cs typeface="+mn-cs"/>
              </a:rPr>
              <a:t>Technology and Time</a:t>
            </a:r>
          </a:p>
        </p:txBody>
      </p:sp>
      <p:sp>
        <p:nvSpPr>
          <p:cNvPr id="3" name="Subtitle 2"/>
          <p:cNvSpPr>
            <a:spLocks noGrp="1"/>
          </p:cNvSpPr>
          <p:nvPr>
            <p:ph type="subTitle" idx="1"/>
          </p:nvPr>
        </p:nvSpPr>
        <p:spPr>
          <a:xfrm>
            <a:off x="1295400" y="3048000"/>
            <a:ext cx="6934200" cy="1752600"/>
          </a:xfrm>
        </p:spPr>
        <p:txBody>
          <a:bodyPr>
            <a:normAutofit fontScale="77500" lnSpcReduction="20000"/>
          </a:bodyPr>
          <a:lstStyle/>
          <a:p>
            <a:r>
              <a:rPr lang="en-US" b="1" dirty="0">
                <a:solidFill>
                  <a:schemeClr val="tx1"/>
                </a:solidFill>
              </a:rPr>
              <a:t>Determination of </a:t>
            </a:r>
            <a:r>
              <a:rPr lang="en-US" b="1" dirty="0" smtClean="0">
                <a:solidFill>
                  <a:schemeClr val="tx1"/>
                </a:solidFill>
              </a:rPr>
              <a:t>Position </a:t>
            </a:r>
            <a:r>
              <a:rPr lang="en-US" b="1" dirty="0">
                <a:solidFill>
                  <a:schemeClr val="tx1"/>
                </a:solidFill>
              </a:rPr>
              <a:t>using </a:t>
            </a:r>
            <a:r>
              <a:rPr lang="en-US" b="1" dirty="0" smtClean="0">
                <a:solidFill>
                  <a:schemeClr val="tx1"/>
                </a:solidFill>
              </a:rPr>
              <a:t>Time</a:t>
            </a:r>
            <a:r>
              <a:rPr lang="en-US" b="1" dirty="0" smtClean="0">
                <a:solidFill>
                  <a:schemeClr val="tx1"/>
                </a:solidFill>
              </a:rPr>
              <a:t>:</a:t>
            </a:r>
          </a:p>
          <a:p>
            <a:endParaRPr lang="en-US" b="1" dirty="0">
              <a:solidFill>
                <a:schemeClr val="tx1"/>
              </a:solidFill>
            </a:endParaRPr>
          </a:p>
          <a:p>
            <a:r>
              <a:rPr lang="en-US" b="1" dirty="0">
                <a:solidFill>
                  <a:schemeClr val="tx1"/>
                </a:solidFill>
              </a:rPr>
              <a:t>The Harrison </a:t>
            </a:r>
            <a:r>
              <a:rPr lang="en-US" b="1" dirty="0" smtClean="0">
                <a:solidFill>
                  <a:schemeClr val="tx1"/>
                </a:solidFill>
              </a:rPr>
              <a:t>Clocks and GPS</a:t>
            </a:r>
          </a:p>
          <a:p>
            <a:r>
              <a:rPr lang="en-US" b="1" dirty="0"/>
              <a:t>b</a:t>
            </a:r>
            <a:r>
              <a:rPr lang="en-US" b="1" dirty="0" smtClean="0"/>
              <a:t>y</a:t>
            </a:r>
          </a:p>
          <a:p>
            <a:r>
              <a:rPr lang="en-US" b="1" dirty="0" smtClean="0"/>
              <a:t>Peter Rontu</a:t>
            </a:r>
          </a:p>
          <a:p>
            <a:endParaRPr lang="en-US" b="1" dirty="0">
              <a:solidFill>
                <a:schemeClr val="tx1"/>
              </a:solidFill>
            </a:endParaRPr>
          </a:p>
        </p:txBody>
      </p:sp>
    </p:spTree>
    <p:extLst>
      <p:ext uri="{BB962C8B-B14F-4D97-AF65-F5344CB8AC3E}">
        <p14:creationId xmlns:p14="http://schemas.microsoft.com/office/powerpoint/2010/main" val="1577655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 r="-56247"/>
          <a:stretch/>
        </p:blipFill>
        <p:spPr bwMode="auto">
          <a:xfrm>
            <a:off x="2930235" y="453081"/>
            <a:ext cx="4572000" cy="293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4800600"/>
            <a:ext cx="8610600" cy="2031325"/>
          </a:xfrm>
          <a:prstGeom prst="rect">
            <a:avLst/>
          </a:prstGeom>
          <a:noFill/>
        </p:spPr>
        <p:txBody>
          <a:bodyPr wrap="square" rtlCol="0">
            <a:spAutoFit/>
          </a:bodyPr>
          <a:lstStyle/>
          <a:p>
            <a:pPr marL="285750" lvl="0" indent="-285750">
              <a:buFont typeface="Arial" pitchFamily="34" charset="0"/>
              <a:buChar char="•"/>
            </a:pPr>
            <a:r>
              <a:rPr lang="en-US" dirty="0"/>
              <a:t>You are at an unknown location (X), which is at some point west of Greenwich.</a:t>
            </a:r>
          </a:p>
          <a:p>
            <a:pPr marL="285750" lvl="0" indent="-285750">
              <a:buFont typeface="Arial" pitchFamily="34" charset="0"/>
              <a:buChar char="•"/>
            </a:pPr>
            <a:endParaRPr lang="en-US" dirty="0"/>
          </a:p>
          <a:p>
            <a:pPr marL="285750" lvl="0" indent="-285750">
              <a:buFont typeface="Arial" pitchFamily="34" charset="0"/>
              <a:buChar char="•"/>
            </a:pPr>
            <a:r>
              <a:rPr lang="en-US" dirty="0"/>
              <a:t>At this moment </a:t>
            </a:r>
            <a:r>
              <a:rPr lang="en-US" dirty="0"/>
              <a:t>(12:00 noon</a:t>
            </a:r>
            <a:r>
              <a:rPr lang="en-US" dirty="0"/>
              <a:t>}, the sun is directly over (south of) Greenwich.</a:t>
            </a:r>
          </a:p>
          <a:p>
            <a:pPr marL="285750" lvl="0" indent="-285750">
              <a:buFont typeface="Arial" pitchFamily="34" charset="0"/>
              <a:buChar char="•"/>
            </a:pPr>
            <a:endParaRPr lang="en-US" dirty="0"/>
          </a:p>
          <a:p>
            <a:pPr marL="285750" lvl="0" indent="-285750">
              <a:buFont typeface="Arial" pitchFamily="34" charset="0"/>
              <a:buChar char="•"/>
            </a:pPr>
            <a:r>
              <a:rPr lang="en-US" dirty="0"/>
              <a:t>The Earth is rotating from West to East at a rate of 15 degrees/hour</a:t>
            </a:r>
          </a:p>
          <a:p>
            <a:pPr marL="285750" indent="-285750">
              <a:buFont typeface="Arial" pitchFamily="34" charset="0"/>
              <a:buChar char="•"/>
            </a:pPr>
            <a:endParaRPr lang="en-US" dirty="0"/>
          </a:p>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2561" y="3352800"/>
            <a:ext cx="96361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23584" y="279506"/>
            <a:ext cx="2427433" cy="646331"/>
          </a:xfrm>
          <a:prstGeom prst="rect">
            <a:avLst/>
          </a:prstGeom>
          <a:noFill/>
        </p:spPr>
        <p:txBody>
          <a:bodyPr wrap="square" rtlCol="0">
            <a:spAutoFit/>
          </a:bodyPr>
          <a:lstStyle/>
          <a:p>
            <a:pPr lvl="0"/>
            <a:r>
              <a:rPr lang="en-US" b="1" u="sng" dirty="0" smtClean="0"/>
              <a:t>Sample Calculation</a:t>
            </a:r>
          </a:p>
          <a:p>
            <a:endParaRPr lang="en-US" dirty="0"/>
          </a:p>
        </p:txBody>
      </p:sp>
      <p:sp>
        <p:nvSpPr>
          <p:cNvPr id="2" name="TextBox 1"/>
          <p:cNvSpPr txBox="1"/>
          <p:nvPr/>
        </p:nvSpPr>
        <p:spPr>
          <a:xfrm>
            <a:off x="1600200" y="1676400"/>
            <a:ext cx="1066800" cy="369332"/>
          </a:xfrm>
          <a:prstGeom prst="rect">
            <a:avLst/>
          </a:prstGeom>
          <a:noFill/>
        </p:spPr>
        <p:txBody>
          <a:bodyPr wrap="square" rtlCol="0">
            <a:spAutoFit/>
          </a:bodyPr>
          <a:lstStyle/>
          <a:p>
            <a:r>
              <a:rPr lang="en-US" dirty="0" smtClean="0"/>
              <a:t>     West</a:t>
            </a:r>
            <a:endParaRPr lang="en-US" dirty="0"/>
          </a:p>
        </p:txBody>
      </p:sp>
      <p:sp>
        <p:nvSpPr>
          <p:cNvPr id="3" name="TextBox 2"/>
          <p:cNvSpPr txBox="1"/>
          <p:nvPr/>
        </p:nvSpPr>
        <p:spPr>
          <a:xfrm>
            <a:off x="6248400" y="1676400"/>
            <a:ext cx="914400" cy="369332"/>
          </a:xfrm>
          <a:prstGeom prst="rect">
            <a:avLst/>
          </a:prstGeom>
          <a:noFill/>
        </p:spPr>
        <p:txBody>
          <a:bodyPr wrap="square" rtlCol="0">
            <a:spAutoFit/>
          </a:bodyPr>
          <a:lstStyle/>
          <a:p>
            <a:r>
              <a:rPr lang="en-US" dirty="0" smtClean="0"/>
              <a:t>East</a:t>
            </a:r>
            <a:endParaRPr lang="en-US" dirty="0"/>
          </a:p>
        </p:txBody>
      </p:sp>
    </p:spTree>
    <p:extLst>
      <p:ext uri="{BB962C8B-B14F-4D97-AF65-F5344CB8AC3E}">
        <p14:creationId xmlns:p14="http://schemas.microsoft.com/office/powerpoint/2010/main" val="239735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4685434"/>
            <a:ext cx="8915400" cy="3970318"/>
          </a:xfrm>
          <a:prstGeom prst="rect">
            <a:avLst/>
          </a:prstGeom>
          <a:noFill/>
        </p:spPr>
        <p:txBody>
          <a:bodyPr wrap="square" rtlCol="0">
            <a:spAutoFit/>
          </a:bodyPr>
          <a:lstStyle/>
          <a:p>
            <a:pPr marL="285750" lvl="0" indent="-285750">
              <a:buFont typeface="Arial" pitchFamily="34" charset="0"/>
              <a:buChar char="•"/>
            </a:pPr>
            <a:r>
              <a:rPr lang="en-US" dirty="0" smtClean="0"/>
              <a:t>Using a sextant at point X, you observe that  when the sun is at its highest point (and hence directly South of you), the time shown on your clock (set to Greenwich time) indicates 14:30. </a:t>
            </a:r>
          </a:p>
          <a:p>
            <a:pPr marL="285750" lvl="0" indent="-285750">
              <a:buFont typeface="Arial" pitchFamily="34" charset="0"/>
              <a:buChar char="•"/>
            </a:pPr>
            <a:r>
              <a:rPr lang="en-US" dirty="0" smtClean="0"/>
              <a:t>By subtraction, you calculate that </a:t>
            </a:r>
            <a:r>
              <a:rPr lang="en-US" dirty="0"/>
              <a:t> </a:t>
            </a:r>
            <a:r>
              <a:rPr lang="en-US" dirty="0" smtClean="0"/>
              <a:t>noon is 2.5 hours later at your location than at Greenwich. (14:30-12:00= 2:30, which equal 2.5 hours)</a:t>
            </a:r>
            <a:endParaRPr lang="en-US" dirty="0"/>
          </a:p>
          <a:p>
            <a:pPr marL="285750" lvl="0" indent="-285750">
              <a:buFont typeface="Arial" pitchFamily="34" charset="0"/>
              <a:buChar char="•"/>
            </a:pPr>
            <a:r>
              <a:rPr lang="en-US" dirty="0"/>
              <a:t>Based on the rotation of 15 degrees per hour, your longitude  at X is then:</a:t>
            </a:r>
          </a:p>
          <a:p>
            <a:pPr lvl="0"/>
            <a:r>
              <a:rPr lang="en-US" dirty="0"/>
              <a:t>         15 degrees/hour x 2.5 hours= </a:t>
            </a:r>
            <a:r>
              <a:rPr lang="en-US" b="1" dirty="0"/>
              <a:t>37.5 degrees West of Greenwich</a:t>
            </a:r>
            <a:endParaRPr lang="en-US" b="1" dirty="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36575"/>
            <a:ext cx="2814637"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3510" y="3392199"/>
            <a:ext cx="963613"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475565"/>
            <a:ext cx="2427433" cy="646331"/>
          </a:xfrm>
          <a:prstGeom prst="rect">
            <a:avLst/>
          </a:prstGeom>
          <a:noFill/>
        </p:spPr>
        <p:txBody>
          <a:bodyPr wrap="square" rtlCol="0">
            <a:spAutoFit/>
          </a:bodyPr>
          <a:lstStyle/>
          <a:p>
            <a:pPr lvl="0"/>
            <a:r>
              <a:rPr lang="en-US" b="1" u="sng" dirty="0" smtClean="0"/>
              <a:t>Sample Calculation</a:t>
            </a:r>
          </a:p>
          <a:p>
            <a:endParaRPr lang="en-US" dirty="0"/>
          </a:p>
        </p:txBody>
      </p:sp>
      <p:sp>
        <p:nvSpPr>
          <p:cNvPr id="7" name="TextBox 6"/>
          <p:cNvSpPr txBox="1"/>
          <p:nvPr/>
        </p:nvSpPr>
        <p:spPr>
          <a:xfrm>
            <a:off x="1600200" y="1676400"/>
            <a:ext cx="1066800" cy="369332"/>
          </a:xfrm>
          <a:prstGeom prst="rect">
            <a:avLst/>
          </a:prstGeom>
          <a:noFill/>
        </p:spPr>
        <p:txBody>
          <a:bodyPr wrap="square" rtlCol="0">
            <a:spAutoFit/>
          </a:bodyPr>
          <a:lstStyle/>
          <a:p>
            <a:r>
              <a:rPr lang="en-US" dirty="0" smtClean="0"/>
              <a:t>     West</a:t>
            </a:r>
            <a:endParaRPr lang="en-US" dirty="0"/>
          </a:p>
        </p:txBody>
      </p:sp>
      <p:sp>
        <p:nvSpPr>
          <p:cNvPr id="8" name="TextBox 7"/>
          <p:cNvSpPr txBox="1"/>
          <p:nvPr/>
        </p:nvSpPr>
        <p:spPr>
          <a:xfrm>
            <a:off x="6248400" y="1676400"/>
            <a:ext cx="914400" cy="369332"/>
          </a:xfrm>
          <a:prstGeom prst="rect">
            <a:avLst/>
          </a:prstGeom>
          <a:noFill/>
        </p:spPr>
        <p:txBody>
          <a:bodyPr wrap="square" rtlCol="0">
            <a:spAutoFit/>
          </a:bodyPr>
          <a:lstStyle/>
          <a:p>
            <a:r>
              <a:rPr lang="en-US" dirty="0" smtClean="0"/>
              <a:t>East</a:t>
            </a:r>
            <a:endParaRPr lang="en-US" dirty="0"/>
          </a:p>
        </p:txBody>
      </p:sp>
    </p:spTree>
    <p:extLst>
      <p:ext uri="{BB962C8B-B14F-4D97-AF65-F5344CB8AC3E}">
        <p14:creationId xmlns:p14="http://schemas.microsoft.com/office/powerpoint/2010/main" val="3499130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182" y="1066800"/>
            <a:ext cx="8915400" cy="5078313"/>
          </a:xfrm>
          <a:prstGeom prst="rect">
            <a:avLst/>
          </a:prstGeom>
          <a:noFill/>
        </p:spPr>
        <p:txBody>
          <a:bodyPr wrap="square" rtlCol="0">
            <a:spAutoFit/>
          </a:bodyPr>
          <a:lstStyle/>
          <a:p>
            <a:pPr marL="285750" lvl="0" indent="-285750">
              <a:buFont typeface="Arial" pitchFamily="34" charset="0"/>
              <a:buChar char="•"/>
            </a:pPr>
            <a:r>
              <a:rPr lang="en-US" dirty="0" smtClean="0"/>
              <a:t>Harrison’s clocks were an amazing technological success. </a:t>
            </a:r>
          </a:p>
          <a:p>
            <a:pPr marL="285750" lvl="0" indent="-285750">
              <a:buFont typeface="Arial" pitchFamily="34" charset="0"/>
              <a:buChar char="•"/>
            </a:pPr>
            <a:endParaRPr lang="en-US" dirty="0"/>
          </a:p>
          <a:p>
            <a:pPr marL="285750" lvl="0" indent="-285750">
              <a:buFont typeface="Arial" pitchFamily="34" charset="0"/>
              <a:buChar char="•"/>
            </a:pPr>
            <a:r>
              <a:rPr lang="en-US" dirty="0" smtClean="0"/>
              <a:t>His self gained knowledge and abilities in woodworking and metallurgy were remarkable.</a:t>
            </a:r>
          </a:p>
          <a:p>
            <a:pPr lvl="0"/>
            <a:endParaRPr lang="en-US" dirty="0" smtClean="0"/>
          </a:p>
          <a:p>
            <a:pPr marL="285750" lvl="0" indent="-285750">
              <a:buFont typeface="Arial" pitchFamily="34" charset="0"/>
              <a:buChar char="•"/>
            </a:pPr>
            <a:r>
              <a:rPr lang="en-US" dirty="0" smtClean="0"/>
              <a:t>His  perseverance  resulted in a revolution in navigation, which has aided sailors and discoverers to safely navigate  the world’s oceans for centuries.</a:t>
            </a:r>
          </a:p>
          <a:p>
            <a:pPr marL="285750" lvl="0" indent="-285750">
              <a:buFont typeface="Arial" pitchFamily="34" charset="0"/>
              <a:buChar char="•"/>
            </a:pPr>
            <a:endParaRPr lang="en-US" dirty="0" smtClean="0"/>
          </a:p>
          <a:p>
            <a:pPr marL="285750" lvl="0" indent="-285750">
              <a:buFont typeface="Arial" pitchFamily="34" charset="0"/>
              <a:buChar char="•"/>
            </a:pPr>
            <a:r>
              <a:rPr lang="en-US" dirty="0" smtClean="0"/>
              <a:t> An interesting modern twist to this tale is the use of time in modern navigation methods, specifically in Global Positioning Systems (aka GPS).</a:t>
            </a:r>
            <a:endParaRPr lang="en-US" b="1" dirty="0"/>
          </a:p>
          <a:p>
            <a:pPr marL="285750" indent="-285750">
              <a:buFont typeface="Arial" pitchFamily="34" charset="0"/>
              <a:buChar char="•"/>
            </a:pPr>
            <a:endParaRPr lang="en-US" dirty="0"/>
          </a:p>
          <a:p>
            <a:pPr marL="285750" indent="-285750">
              <a:buFont typeface="Arial" pitchFamily="34" charset="0"/>
              <a:buChar char="•"/>
            </a:pPr>
            <a:r>
              <a:rPr lang="en-US" dirty="0" smtClean="0"/>
              <a:t>Rather than taking measurements of time relative to the sun, GPS systems rely on measurements of time relative to man made Satellites.</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endParaRPr lang="en-US" dirty="0"/>
          </a:p>
        </p:txBody>
      </p:sp>
      <p:sp>
        <p:nvSpPr>
          <p:cNvPr id="9" name="TextBox 8"/>
          <p:cNvSpPr txBox="1"/>
          <p:nvPr/>
        </p:nvSpPr>
        <p:spPr>
          <a:xfrm>
            <a:off x="1981200" y="381000"/>
            <a:ext cx="4876800" cy="369332"/>
          </a:xfrm>
          <a:prstGeom prst="rect">
            <a:avLst/>
          </a:prstGeom>
          <a:noFill/>
        </p:spPr>
        <p:txBody>
          <a:bodyPr wrap="square" rtlCol="0">
            <a:spAutoFit/>
          </a:bodyPr>
          <a:lstStyle/>
          <a:p>
            <a:pPr algn="ctr"/>
            <a:r>
              <a:rPr lang="en-US" b="1" dirty="0" smtClean="0"/>
              <a:t>Time in Navigation: Then and Today  </a:t>
            </a:r>
            <a:endParaRPr lang="en-US" b="1" dirty="0"/>
          </a:p>
        </p:txBody>
      </p:sp>
    </p:spTree>
    <p:extLst>
      <p:ext uri="{BB962C8B-B14F-4D97-AF65-F5344CB8AC3E}">
        <p14:creationId xmlns:p14="http://schemas.microsoft.com/office/powerpoint/2010/main" val="346015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182" y="1066800"/>
            <a:ext cx="8915400" cy="5632311"/>
          </a:xfrm>
          <a:prstGeom prst="rect">
            <a:avLst/>
          </a:prstGeom>
          <a:noFill/>
        </p:spPr>
        <p:txBody>
          <a:bodyPr wrap="square" rtlCol="0">
            <a:spAutoFit/>
          </a:bodyPr>
          <a:lstStyle/>
          <a:p>
            <a:endParaRPr lang="en-US" dirty="0" smtClean="0"/>
          </a:p>
          <a:p>
            <a:endParaRPr lang="en-US" dirty="0"/>
          </a:p>
          <a:p>
            <a:pPr marL="285750" indent="-285750">
              <a:buFont typeface="Arial" pitchFamily="34" charset="0"/>
              <a:buChar char="•"/>
            </a:pPr>
            <a:r>
              <a:rPr lang="en-US" dirty="0" smtClean="0"/>
              <a:t>The GPS system is based on a network of at least 24  satellites that orbit the earth at an altitude of 20,200km.</a:t>
            </a:r>
          </a:p>
          <a:p>
            <a:endParaRPr lang="en-US" dirty="0" smtClean="0"/>
          </a:p>
          <a:p>
            <a:pPr marL="285750" indent="-285750">
              <a:buFont typeface="Arial" pitchFamily="34" charset="0"/>
              <a:buChar char="•"/>
            </a:pPr>
            <a:r>
              <a:rPr lang="en-US" dirty="0" smtClean="0"/>
              <a:t>These satellites orbits are carefully controlled and monitored by 6 radar tracking/communication systems located around the earth.</a:t>
            </a:r>
          </a:p>
          <a:p>
            <a:pPr marL="285750" indent="-285750">
              <a:buFont typeface="Arial" pitchFamily="34" charset="0"/>
              <a:buChar char="•"/>
            </a:pPr>
            <a:endParaRPr lang="en-US" dirty="0" smtClean="0"/>
          </a:p>
          <a:p>
            <a:pPr marL="285750" indent="-285750">
              <a:buFont typeface="Arial" pitchFamily="34" charset="0"/>
              <a:buChar char="•"/>
            </a:pPr>
            <a:r>
              <a:rPr lang="en-US" dirty="0" smtClean="0"/>
              <a:t>By monitoring the orbits of each satellite, accurate predictions (through complex mathematical algorithms) are created that depict where  (exactly) in space a satellite will be at a particular (exact) time.</a:t>
            </a:r>
          </a:p>
          <a:p>
            <a:endParaRPr lang="en-US" dirty="0" smtClean="0"/>
          </a:p>
          <a:p>
            <a:pPr marL="285750" indent="-285750">
              <a:buFont typeface="Arial" pitchFamily="34" charset="0"/>
              <a:buChar char="•"/>
            </a:pPr>
            <a:r>
              <a:rPr lang="en-US" dirty="0" smtClean="0"/>
              <a:t>If your GPS receiver can measure the distance to at least 3 satellites at the same time, it can calculate its position in Space at that time.</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endParaRPr lang="en-US" dirty="0"/>
          </a:p>
        </p:txBody>
      </p:sp>
      <p:sp>
        <p:nvSpPr>
          <p:cNvPr id="9" name="TextBox 8"/>
          <p:cNvSpPr txBox="1"/>
          <p:nvPr/>
        </p:nvSpPr>
        <p:spPr>
          <a:xfrm>
            <a:off x="1981200" y="381000"/>
            <a:ext cx="4876800" cy="369332"/>
          </a:xfrm>
          <a:prstGeom prst="rect">
            <a:avLst/>
          </a:prstGeom>
          <a:noFill/>
        </p:spPr>
        <p:txBody>
          <a:bodyPr wrap="square" rtlCol="0">
            <a:spAutoFit/>
          </a:bodyPr>
          <a:lstStyle/>
          <a:p>
            <a:pPr algn="ctr"/>
            <a:r>
              <a:rPr lang="en-US" b="1" dirty="0" smtClean="0"/>
              <a:t>Time in Navigation: GPS</a:t>
            </a:r>
            <a:endParaRPr lang="en-US" b="1" dirty="0"/>
          </a:p>
        </p:txBody>
      </p:sp>
    </p:spTree>
    <p:extLst>
      <p:ext uri="{BB962C8B-B14F-4D97-AF65-F5344CB8AC3E}">
        <p14:creationId xmlns:p14="http://schemas.microsoft.com/office/powerpoint/2010/main" val="3407384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182" y="838200"/>
            <a:ext cx="8915400" cy="5632311"/>
          </a:xfrm>
          <a:prstGeom prst="rect">
            <a:avLst/>
          </a:prstGeom>
          <a:noFill/>
        </p:spPr>
        <p:txBody>
          <a:bodyPr wrap="square" rtlCol="0">
            <a:spAutoFit/>
          </a:bodyPr>
          <a:lstStyle/>
          <a:p>
            <a:endParaRPr lang="en-US" dirty="0"/>
          </a:p>
          <a:p>
            <a:pPr marL="285750" indent="-285750">
              <a:buFont typeface="Arial" pitchFamily="34" charset="0"/>
              <a:buChar char="•"/>
            </a:pPr>
            <a:r>
              <a:rPr lang="en-US" dirty="0" smtClean="0"/>
              <a:t>GPS receivers don’t actually measure the </a:t>
            </a:r>
            <a:r>
              <a:rPr lang="en-US" i="1" dirty="0" smtClean="0"/>
              <a:t>distance</a:t>
            </a:r>
            <a:r>
              <a:rPr lang="en-US" dirty="0" smtClean="0"/>
              <a:t> to the satellites: Instead</a:t>
            </a:r>
            <a:r>
              <a:rPr lang="en-US" dirty="0" smtClean="0"/>
              <a:t>, they measure the length of </a:t>
            </a:r>
            <a:r>
              <a:rPr lang="en-US" i="1" dirty="0" smtClean="0"/>
              <a:t>time</a:t>
            </a:r>
            <a:r>
              <a:rPr lang="en-US" dirty="0" smtClean="0"/>
              <a:t> it took for the signal to travel from a satellite to its antenna;</a:t>
            </a:r>
            <a:r>
              <a:rPr lang="en-US" dirty="0" smtClean="0"/>
              <a:t> </a:t>
            </a:r>
          </a:p>
          <a:p>
            <a:endParaRPr lang="en-US" dirty="0" smtClean="0"/>
          </a:p>
          <a:p>
            <a:pPr marL="285750" indent="-285750">
              <a:buFont typeface="Arial" pitchFamily="34" charset="0"/>
              <a:buChar char="•"/>
            </a:pPr>
            <a:r>
              <a:rPr lang="en-US" dirty="0" smtClean="0"/>
              <a:t>The GPS receiver has an internal clock that is precisely synchronized to the time system used by the GPS Satellites (atomic “GPS time”)</a:t>
            </a:r>
          </a:p>
          <a:p>
            <a:endParaRPr lang="en-US" dirty="0" smtClean="0"/>
          </a:p>
          <a:p>
            <a:pPr marL="285750" indent="-285750">
              <a:buFont typeface="Arial" pitchFamily="34" charset="0"/>
              <a:buChar char="•"/>
            </a:pPr>
            <a:r>
              <a:rPr lang="en-US" dirty="0" smtClean="0"/>
              <a:t>The Signal being broadcast by a GPS satellite indicates exactly when that message was transmitted.</a:t>
            </a:r>
          </a:p>
          <a:p>
            <a:endParaRPr lang="en-US" dirty="0" smtClean="0"/>
          </a:p>
          <a:p>
            <a:pPr marL="285750" indent="-285750">
              <a:buFont typeface="Arial" pitchFamily="34" charset="0"/>
              <a:buChar char="•"/>
            </a:pPr>
            <a:r>
              <a:rPr lang="en-US" dirty="0" smtClean="0"/>
              <a:t>By comparing (subtracting) the time that the message was transmitted to the time that the message was received,  the GPS receiver determines the “time of travel” of the signal.</a:t>
            </a:r>
          </a:p>
          <a:p>
            <a:pPr marL="285750" indent="-285750">
              <a:buFont typeface="Arial" pitchFamily="34" charset="0"/>
              <a:buChar char="•"/>
            </a:pPr>
            <a:endParaRPr lang="en-US" dirty="0" smtClean="0"/>
          </a:p>
          <a:p>
            <a:r>
              <a:rPr lang="en-US" dirty="0" smtClean="0"/>
              <a:t>     (</a:t>
            </a:r>
            <a:r>
              <a:rPr lang="en-US" dirty="0" err="1" smtClean="0"/>
              <a:t>ie</a:t>
            </a:r>
            <a:r>
              <a:rPr lang="en-US" dirty="0" smtClean="0"/>
              <a:t>  Time of reception – time of transmission =  time of travel)</a:t>
            </a:r>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endParaRPr lang="en-US" dirty="0"/>
          </a:p>
        </p:txBody>
      </p:sp>
      <p:sp>
        <p:nvSpPr>
          <p:cNvPr id="9" name="TextBox 8"/>
          <p:cNvSpPr txBox="1"/>
          <p:nvPr/>
        </p:nvSpPr>
        <p:spPr>
          <a:xfrm>
            <a:off x="1981200" y="381000"/>
            <a:ext cx="4876800" cy="369332"/>
          </a:xfrm>
          <a:prstGeom prst="rect">
            <a:avLst/>
          </a:prstGeom>
          <a:noFill/>
        </p:spPr>
        <p:txBody>
          <a:bodyPr wrap="square" rtlCol="0">
            <a:spAutoFit/>
          </a:bodyPr>
          <a:lstStyle/>
          <a:p>
            <a:pPr algn="ctr"/>
            <a:r>
              <a:rPr lang="en-US" b="1" dirty="0" smtClean="0"/>
              <a:t>Time in Navigation: GPS</a:t>
            </a:r>
            <a:endParaRPr lang="en-US" b="1" dirty="0"/>
          </a:p>
        </p:txBody>
      </p:sp>
    </p:spTree>
    <p:extLst>
      <p:ext uri="{BB962C8B-B14F-4D97-AF65-F5344CB8AC3E}">
        <p14:creationId xmlns:p14="http://schemas.microsoft.com/office/powerpoint/2010/main" val="273748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1200" y="381000"/>
            <a:ext cx="4876800" cy="369332"/>
          </a:xfrm>
          <a:prstGeom prst="rect">
            <a:avLst/>
          </a:prstGeom>
          <a:noFill/>
        </p:spPr>
        <p:txBody>
          <a:bodyPr wrap="square" rtlCol="0">
            <a:spAutoFit/>
          </a:bodyPr>
          <a:lstStyle/>
          <a:p>
            <a:pPr algn="ctr"/>
            <a:r>
              <a:rPr lang="en-US" b="1" dirty="0" smtClean="0"/>
              <a:t>Time in Navigation: GPS</a:t>
            </a:r>
            <a:endParaRPr lang="en-US"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4572" y="1295400"/>
            <a:ext cx="4122728"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8772" y="914400"/>
            <a:ext cx="4495800" cy="5632311"/>
          </a:xfrm>
          <a:prstGeom prst="rect">
            <a:avLst/>
          </a:prstGeom>
        </p:spPr>
        <p:txBody>
          <a:bodyPr wrap="square">
            <a:spAutoFit/>
          </a:bodyPr>
          <a:lstStyle/>
          <a:p>
            <a:pPr marL="285750" indent="-285750">
              <a:buFont typeface="Arial" pitchFamily="34" charset="0"/>
              <a:buChar char="•"/>
            </a:pPr>
            <a:r>
              <a:rPr lang="en-US" dirty="0"/>
              <a:t>The electromagnetic signal being broadcast travels at the speed of light, which is 299 792 458 </a:t>
            </a:r>
            <a:r>
              <a:rPr lang="en-US" dirty="0" smtClean="0"/>
              <a:t>m/</a:t>
            </a:r>
          </a:p>
          <a:p>
            <a:pPr marL="285750" indent="-285750">
              <a:buFont typeface="Arial" pitchFamily="34" charset="0"/>
              <a:buChar char="•"/>
            </a:pPr>
            <a:endParaRPr lang="en-US" dirty="0"/>
          </a:p>
          <a:p>
            <a:pPr marL="285750" indent="-285750">
              <a:buFont typeface="Arial" pitchFamily="34" charset="0"/>
              <a:buChar char="•"/>
            </a:pPr>
            <a:r>
              <a:rPr lang="en-US" dirty="0"/>
              <a:t>Using the formula “distance = speed x time” , the distance to the satellite is determined</a:t>
            </a:r>
            <a:r>
              <a:rPr lang="en-US" dirty="0" smtClean="0"/>
              <a:t>.</a:t>
            </a:r>
          </a:p>
          <a:p>
            <a:endParaRPr lang="en-US" dirty="0"/>
          </a:p>
          <a:p>
            <a:pPr marL="285750" indent="-285750">
              <a:buFont typeface="Arial" pitchFamily="34" charset="0"/>
              <a:buChar char="•"/>
            </a:pPr>
            <a:r>
              <a:rPr lang="en-US" dirty="0"/>
              <a:t>This measurement/calculation procedure is repeated numerous times per second, for each satellite in view</a:t>
            </a:r>
            <a:r>
              <a:rPr lang="en-US" dirty="0" smtClean="0"/>
              <a:t>.</a:t>
            </a:r>
          </a:p>
          <a:p>
            <a:endParaRPr lang="en-US" dirty="0"/>
          </a:p>
          <a:p>
            <a:pPr marL="285750" indent="-285750">
              <a:buFont typeface="Arial" pitchFamily="34" charset="0"/>
              <a:buChar char="•"/>
            </a:pPr>
            <a:r>
              <a:rPr lang="en-US" dirty="0"/>
              <a:t>Based on simultaneous measurements to numerous satellites, GPS accuracy is </a:t>
            </a:r>
            <a:r>
              <a:rPr lang="en-US" dirty="0" smtClean="0"/>
              <a:t>typically better </a:t>
            </a:r>
            <a:r>
              <a:rPr lang="en-US" dirty="0"/>
              <a:t>than +- 10 </a:t>
            </a:r>
            <a:r>
              <a:rPr lang="en-US" dirty="0" err="1"/>
              <a:t>metres</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Like the Harrison clocks, GPS has created a revolution in navigation through the use of time.</a:t>
            </a:r>
            <a:endParaRPr lang="en-US" dirty="0"/>
          </a:p>
          <a:p>
            <a:pPr marL="285750" indent="-285750">
              <a:buFont typeface="Arial" pitchFamily="34" charset="0"/>
              <a:buChar char="•"/>
            </a:pPr>
            <a:endParaRPr lang="en-US" dirty="0"/>
          </a:p>
        </p:txBody>
      </p:sp>
      <p:sp>
        <p:nvSpPr>
          <p:cNvPr id="6" name="Rectangle 5"/>
          <p:cNvSpPr/>
          <p:nvPr/>
        </p:nvSpPr>
        <p:spPr>
          <a:xfrm>
            <a:off x="4754572" y="4572000"/>
            <a:ext cx="4008428" cy="646331"/>
          </a:xfrm>
          <a:prstGeom prst="rect">
            <a:avLst/>
          </a:prstGeom>
        </p:spPr>
        <p:txBody>
          <a:bodyPr wrap="square">
            <a:spAutoFit/>
          </a:bodyPr>
          <a:lstStyle/>
          <a:p>
            <a:r>
              <a:rPr lang="en-US" dirty="0">
                <a:hlinkClick r:id="rId3"/>
              </a:rPr>
              <a:t>http://copter.ardupilot.com/wiki</a:t>
            </a:r>
            <a:r>
              <a:rPr lang="en-US" dirty="0">
                <a:hlinkClick r:id="rId3"/>
              </a:rPr>
              <a:t>/</a:t>
            </a:r>
            <a:endParaRPr lang="en-US" dirty="0"/>
          </a:p>
          <a:p>
            <a:r>
              <a:rPr lang="en-US" dirty="0"/>
              <a:t>common-</a:t>
            </a:r>
            <a:r>
              <a:rPr lang="en-US" dirty="0" err="1"/>
              <a:t>gps</a:t>
            </a:r>
            <a:r>
              <a:rPr lang="en-US" dirty="0"/>
              <a:t>-how-it-works</a:t>
            </a:r>
            <a:r>
              <a:rPr lang="en-US" dirty="0"/>
              <a:t>/</a:t>
            </a:r>
          </a:p>
        </p:txBody>
      </p:sp>
    </p:spTree>
    <p:extLst>
      <p:ext uri="{BB962C8B-B14F-4D97-AF65-F5344CB8AC3E}">
        <p14:creationId xmlns:p14="http://schemas.microsoft.com/office/powerpoint/2010/main" val="4034423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981200" y="381000"/>
            <a:ext cx="4876800" cy="369332"/>
          </a:xfrm>
          <a:prstGeom prst="rect">
            <a:avLst/>
          </a:prstGeom>
          <a:noFill/>
        </p:spPr>
        <p:txBody>
          <a:bodyPr wrap="square" rtlCol="0">
            <a:spAutoFit/>
          </a:bodyPr>
          <a:lstStyle/>
          <a:p>
            <a:pPr algn="ctr"/>
            <a:r>
              <a:rPr lang="en-US" b="1" dirty="0" smtClean="0"/>
              <a:t>Conclusion</a:t>
            </a:r>
            <a:endParaRPr lang="en-US" b="1" dirty="0"/>
          </a:p>
        </p:txBody>
      </p:sp>
      <p:sp>
        <p:nvSpPr>
          <p:cNvPr id="2" name="Rectangle 1"/>
          <p:cNvSpPr/>
          <p:nvPr/>
        </p:nvSpPr>
        <p:spPr>
          <a:xfrm>
            <a:off x="258772" y="805750"/>
            <a:ext cx="8047028" cy="2862322"/>
          </a:xfrm>
          <a:prstGeom prst="rect">
            <a:avLst/>
          </a:prstGeom>
        </p:spPr>
        <p:txBody>
          <a:bodyPr wrap="square">
            <a:spAutoFit/>
          </a:bodyPr>
          <a:lstStyle/>
          <a:p>
            <a:pPr marL="285750" indent="-285750">
              <a:buFont typeface="Arial" pitchFamily="34" charset="0"/>
              <a:buChar char="•"/>
            </a:pPr>
            <a:r>
              <a:rPr lang="en-US" dirty="0" smtClean="0"/>
              <a:t>In the interest of brevity, the content s of this presentation offer  only a brief overview of the topics  mentioned.</a:t>
            </a:r>
          </a:p>
          <a:p>
            <a:pPr marL="285750" indent="-285750">
              <a:buFont typeface="Arial" pitchFamily="34" charset="0"/>
              <a:buChar char="•"/>
            </a:pPr>
            <a:endParaRPr lang="en-US" dirty="0" smtClean="0"/>
          </a:p>
          <a:p>
            <a:pPr marL="285750" indent="-285750">
              <a:buFont typeface="Arial" pitchFamily="34" charset="0"/>
              <a:buChar char="•"/>
            </a:pPr>
            <a:r>
              <a:rPr lang="en-US" dirty="0" smtClean="0"/>
              <a:t>You are encouraged to investigate further to learn details of pronounced interest on both the Harrison clocks and GPS, including:</a:t>
            </a:r>
          </a:p>
          <a:p>
            <a:pPr marL="285750" indent="-285750">
              <a:buFont typeface="Arial" pitchFamily="34" charset="0"/>
              <a:buChar char="•"/>
            </a:pPr>
            <a:endParaRPr lang="en-US" dirty="0" smtClean="0"/>
          </a:p>
          <a:p>
            <a:pPr marL="285750" indent="-285750">
              <a:buFont typeface="Arial" pitchFamily="34" charset="0"/>
              <a:buChar char="•"/>
            </a:pPr>
            <a:r>
              <a:rPr lang="en-US" b="1" i="1" dirty="0"/>
              <a:t>Longitude: The True Story of a Lone Genius Who Solved the Greatest Scientific Problem of His Time</a:t>
            </a:r>
            <a:r>
              <a:rPr lang="en-US" dirty="0"/>
              <a:t> </a:t>
            </a:r>
            <a:r>
              <a:rPr lang="en-US" dirty="0" smtClean="0"/>
              <a:t>, </a:t>
            </a:r>
            <a:r>
              <a:rPr lang="en-US" dirty="0"/>
              <a:t>a best-selling book </a:t>
            </a:r>
            <a:r>
              <a:rPr lang="en-US" dirty="0" smtClean="0"/>
              <a:t>by </a:t>
            </a:r>
            <a:r>
              <a:rPr lang="en-US" dirty="0" err="1" smtClean="0"/>
              <a:t>Dava</a:t>
            </a:r>
            <a:r>
              <a:rPr lang="en-US" dirty="0" smtClean="0"/>
              <a:t> </a:t>
            </a:r>
            <a:r>
              <a:rPr lang="en-US" dirty="0" err="1" smtClean="0"/>
              <a:t>Sobel</a:t>
            </a:r>
            <a:r>
              <a:rPr lang="en-US" dirty="0" smtClean="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http</a:t>
            </a:r>
            <a:r>
              <a:rPr lang="en-US" dirty="0"/>
              <a:t>://</a:t>
            </a:r>
            <a:r>
              <a:rPr lang="en-US" dirty="0" smtClean="0"/>
              <a:t>www.pocketgpsworld.com/howgpsworks.php</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1040" y="3894197"/>
            <a:ext cx="2394760" cy="246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33400" y="4248144"/>
            <a:ext cx="4572000" cy="1754326"/>
          </a:xfrm>
          <a:prstGeom prst="rect">
            <a:avLst/>
          </a:prstGeom>
        </p:spPr>
        <p:txBody>
          <a:bodyPr>
            <a:spAutoFit/>
          </a:bodyPr>
          <a:lstStyle/>
          <a:p>
            <a:r>
              <a:rPr lang="en-US" dirty="0" smtClean="0"/>
              <a:t>About the author:</a:t>
            </a:r>
            <a:endParaRPr lang="en-US" dirty="0"/>
          </a:p>
          <a:p>
            <a:endParaRPr lang="en-US" dirty="0"/>
          </a:p>
          <a:p>
            <a:pPr marL="285750" indent="-285750">
              <a:buFont typeface="Arial" pitchFamily="34" charset="0"/>
              <a:buChar char="•"/>
            </a:pPr>
            <a:r>
              <a:rPr lang="en-US" dirty="0"/>
              <a:t>Peter Rontu is an Instructor in the </a:t>
            </a:r>
            <a:r>
              <a:rPr lang="en-US" dirty="0" err="1"/>
              <a:t>Geomatics</a:t>
            </a:r>
            <a:r>
              <a:rPr lang="en-US" dirty="0"/>
              <a:t> Dept. at the British Columbia Institute of Technology in Burnaby, B.C.</a:t>
            </a:r>
          </a:p>
          <a:p>
            <a:endParaRPr lang="en-US" dirty="0"/>
          </a:p>
        </p:txBody>
      </p:sp>
    </p:spTree>
    <p:extLst>
      <p:ext uri="{BB962C8B-B14F-4D97-AF65-F5344CB8AC3E}">
        <p14:creationId xmlns:p14="http://schemas.microsoft.com/office/powerpoint/2010/main" val="1953756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457200"/>
            <a:ext cx="8839200" cy="7017306"/>
          </a:xfrm>
          <a:prstGeom prst="rect">
            <a:avLst/>
          </a:prstGeom>
          <a:noFill/>
        </p:spPr>
        <p:txBody>
          <a:bodyPr wrap="square" rtlCol="0">
            <a:spAutoFit/>
          </a:bodyPr>
          <a:lstStyle/>
          <a:p>
            <a:pPr algn="ctr"/>
            <a:r>
              <a:rPr lang="en-US" b="1" dirty="0" smtClean="0"/>
              <a:t>Determination of Longitude using Time</a:t>
            </a:r>
          </a:p>
          <a:p>
            <a:endParaRPr lang="en-US" dirty="0" smtClean="0"/>
          </a:p>
          <a:p>
            <a:r>
              <a:rPr lang="en-US" dirty="0"/>
              <a:t>In October 1707, </a:t>
            </a:r>
            <a:r>
              <a:rPr lang="en-US" dirty="0" smtClean="0"/>
              <a:t>a fleet of the British Navy </a:t>
            </a:r>
            <a:r>
              <a:rPr lang="en-US" dirty="0"/>
              <a:t>were wrecked off the </a:t>
            </a:r>
            <a:r>
              <a:rPr lang="en-US" dirty="0" err="1"/>
              <a:t>Scilly</a:t>
            </a:r>
            <a:r>
              <a:rPr lang="en-US" dirty="0"/>
              <a:t> </a:t>
            </a:r>
            <a:r>
              <a:rPr lang="en-US" dirty="0" smtClean="0"/>
              <a:t> Isles through </a:t>
            </a:r>
            <a:r>
              <a:rPr lang="en-US" dirty="0"/>
              <a:t>not being able to </a:t>
            </a:r>
            <a:r>
              <a:rPr lang="en-US" dirty="0" smtClean="0"/>
              <a:t>determine their </a:t>
            </a:r>
            <a:r>
              <a:rPr lang="en-US" dirty="0"/>
              <a:t>correct longitude </a:t>
            </a:r>
            <a:r>
              <a:rPr lang="en-US" dirty="0" smtClean="0"/>
              <a:t>position. </a:t>
            </a:r>
            <a:r>
              <a:rPr lang="en-US" dirty="0"/>
              <a:t>Over two thousand </a:t>
            </a:r>
            <a:r>
              <a:rPr lang="en-US" dirty="0" smtClean="0"/>
              <a:t>men </a:t>
            </a:r>
            <a:r>
              <a:rPr lang="en-US" dirty="0"/>
              <a:t>were lost. </a:t>
            </a:r>
            <a:endParaRPr lang="en-US" dirty="0" smtClean="0"/>
          </a:p>
          <a:p>
            <a:endParaRPr lang="en-US" dirty="0"/>
          </a:p>
          <a:p>
            <a:r>
              <a:rPr lang="en-US" dirty="0" smtClean="0"/>
              <a:t>in </a:t>
            </a:r>
            <a:r>
              <a:rPr lang="en-US" dirty="0"/>
              <a:t>July 1714, </a:t>
            </a:r>
            <a:r>
              <a:rPr lang="en-US" dirty="0" smtClean="0"/>
              <a:t>British Parliament </a:t>
            </a:r>
            <a:r>
              <a:rPr lang="en-US" dirty="0"/>
              <a:t>passed the Longitude </a:t>
            </a:r>
            <a:r>
              <a:rPr lang="en-US" dirty="0" smtClean="0"/>
              <a:t>Act and </a:t>
            </a:r>
            <a:r>
              <a:rPr lang="en-US" dirty="0"/>
              <a:t>set up a £20,000 prize for the person who could invent a means of finding longitude to an accuracy of 30 miles after a six week voyage to the West </a:t>
            </a:r>
            <a:r>
              <a:rPr lang="en-US" dirty="0" smtClean="0"/>
              <a:t>Indies.</a:t>
            </a:r>
          </a:p>
          <a:p>
            <a:endParaRPr lang="en-US" dirty="0" smtClean="0"/>
          </a:p>
          <a:p>
            <a:r>
              <a:rPr lang="en-US" dirty="0" smtClean="0"/>
              <a:t>John </a:t>
            </a:r>
            <a:r>
              <a:rPr lang="en-US" dirty="0"/>
              <a:t>Harrison </a:t>
            </a:r>
            <a:r>
              <a:rPr lang="en-US" dirty="0" smtClean="0"/>
              <a:t>,a carpenter of  </a:t>
            </a:r>
            <a:r>
              <a:rPr lang="en-US" dirty="0"/>
              <a:t>limited </a:t>
            </a:r>
            <a:r>
              <a:rPr lang="en-US" dirty="0" smtClean="0"/>
              <a:t>education, developed a </a:t>
            </a:r>
            <a:r>
              <a:rPr lang="en-US" dirty="0"/>
              <a:t>series of clocks that kept very accurate </a:t>
            </a:r>
            <a:r>
              <a:rPr lang="en-US" dirty="0" smtClean="0"/>
              <a:t>time, built on the premise that </a:t>
            </a:r>
            <a:r>
              <a:rPr lang="en-US" dirty="0"/>
              <a:t>a mechanical </a:t>
            </a:r>
            <a:r>
              <a:rPr lang="en-US" dirty="0" smtClean="0"/>
              <a:t>time device </a:t>
            </a:r>
            <a:r>
              <a:rPr lang="en-US" dirty="0"/>
              <a:t>could </a:t>
            </a:r>
            <a:r>
              <a:rPr lang="en-US" dirty="0" smtClean="0"/>
              <a:t>provide a relatively simple </a:t>
            </a:r>
            <a:r>
              <a:rPr lang="en-US" dirty="0"/>
              <a:t>solution to the longitude problem. </a:t>
            </a:r>
            <a:endParaRPr lang="en-US" dirty="0" smtClean="0"/>
          </a:p>
          <a:p>
            <a:endParaRPr lang="en-US" dirty="0" smtClean="0"/>
          </a:p>
          <a:p>
            <a:r>
              <a:rPr lang="en-US" dirty="0" smtClean="0"/>
              <a:t>To the chagrin of </a:t>
            </a:r>
            <a:r>
              <a:rPr lang="en-US" dirty="0"/>
              <a:t>the English Establishment, </a:t>
            </a:r>
            <a:r>
              <a:rPr lang="en-US" dirty="0" smtClean="0"/>
              <a:t>this premise proved to be true. Due to the unconventional methodology and </a:t>
            </a:r>
            <a:r>
              <a:rPr lang="en-US" dirty="0" smtClean="0"/>
              <a:t>the fact that Harrison was not formally educated, </a:t>
            </a:r>
            <a:r>
              <a:rPr lang="en-US" dirty="0" smtClean="0"/>
              <a:t>a large controversy arose as to the awarding of the large prize. As a result, Harrison </a:t>
            </a:r>
            <a:r>
              <a:rPr lang="en-US" dirty="0" smtClean="0"/>
              <a:t>was not awarded the complete prize until after his death in 1776. </a:t>
            </a:r>
          </a:p>
          <a:p>
            <a:endParaRPr lang="en-US" dirty="0" smtClean="0"/>
          </a:p>
          <a:p>
            <a:r>
              <a:rPr lang="en-US" dirty="0" smtClean="0"/>
              <a:t>The following offers a brief explanation of </a:t>
            </a:r>
            <a:r>
              <a:rPr lang="en-US" dirty="0" smtClean="0"/>
              <a:t>Harrison’s technique of determining longitude using accurate measurements </a:t>
            </a:r>
            <a:r>
              <a:rPr lang="en-US" dirty="0" smtClean="0"/>
              <a:t>of time.</a:t>
            </a:r>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378705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990600"/>
            <a:ext cx="8839200" cy="5632311"/>
          </a:xfrm>
          <a:prstGeom prst="rect">
            <a:avLst/>
          </a:prstGeom>
          <a:noFill/>
        </p:spPr>
        <p:txBody>
          <a:bodyPr wrap="square" rtlCol="0">
            <a:spAutoFit/>
          </a:bodyPr>
          <a:lstStyle/>
          <a:p>
            <a:r>
              <a:rPr lang="en-US" dirty="0" smtClean="0"/>
              <a:t>First, some </a:t>
            </a:r>
            <a:r>
              <a:rPr lang="en-US" dirty="0" smtClean="0"/>
              <a:t>background:</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The Earth rotates (</a:t>
            </a:r>
            <a:r>
              <a:rPr lang="en-US" dirty="0" err="1" smtClean="0"/>
              <a:t>ie</a:t>
            </a:r>
            <a:r>
              <a:rPr lang="en-US" dirty="0" smtClean="0"/>
              <a:t> spins) in a  West to East direction about its </a:t>
            </a:r>
            <a:r>
              <a:rPr lang="en-US" dirty="0" smtClean="0"/>
              <a:t>polar axis</a:t>
            </a:r>
            <a:r>
              <a:rPr lang="en-US" dirty="0" smtClean="0"/>
              <a:t>.</a:t>
            </a:r>
          </a:p>
          <a:p>
            <a:pPr marL="285750" indent="-285750">
              <a:buFont typeface="Arial" pitchFamily="34" charset="0"/>
              <a:buChar char="•"/>
            </a:pPr>
            <a:endParaRPr lang="en-US" dirty="0" smtClean="0"/>
          </a:p>
          <a:p>
            <a:pPr marL="285750" indent="-285750">
              <a:buFont typeface="Arial" pitchFamily="34" charset="0"/>
              <a:buChar char="•"/>
            </a:pPr>
            <a:r>
              <a:rPr lang="en-US" dirty="0" smtClean="0"/>
              <a:t>It completes one spin per day..</a:t>
            </a:r>
            <a:r>
              <a:rPr lang="en-US" dirty="0" err="1" smtClean="0"/>
              <a:t>ie</a:t>
            </a:r>
            <a:r>
              <a:rPr lang="en-US" dirty="0" smtClean="0"/>
              <a:t> it spins 360 degrees in 24 hours.</a:t>
            </a:r>
          </a:p>
          <a:p>
            <a:pPr marL="285750" indent="-285750">
              <a:buFont typeface="Arial" pitchFamily="34" charset="0"/>
              <a:buChar char="•"/>
            </a:pPr>
            <a:endParaRPr lang="en-US" dirty="0" smtClean="0"/>
          </a:p>
          <a:p>
            <a:pPr marL="285750" indent="-285750">
              <a:buFont typeface="Arial" pitchFamily="34" charset="0"/>
              <a:buChar char="•"/>
            </a:pPr>
            <a:r>
              <a:rPr lang="en-US" dirty="0" smtClean="0"/>
              <a:t>To an observer on earth, it appears that the sun is moving  </a:t>
            </a:r>
            <a:r>
              <a:rPr lang="en-US" dirty="0" err="1" smtClean="0"/>
              <a:t>ie</a:t>
            </a:r>
            <a:r>
              <a:rPr lang="en-US" dirty="0" smtClean="0"/>
              <a:t> it rises in the East and sets in the West.</a:t>
            </a:r>
          </a:p>
          <a:p>
            <a:endParaRPr lang="en-US" dirty="0" smtClean="0"/>
          </a:p>
          <a:p>
            <a:pPr marL="285750" indent="-285750">
              <a:buFont typeface="Arial" pitchFamily="34" charset="0"/>
              <a:buChar char="•"/>
            </a:pPr>
            <a:r>
              <a:rPr lang="en-US" dirty="0" smtClean="0"/>
              <a:t>Although the length of daylight hours changes over the year (</a:t>
            </a:r>
            <a:r>
              <a:rPr lang="en-US" dirty="0" err="1" smtClean="0"/>
              <a:t>ie</a:t>
            </a:r>
            <a:r>
              <a:rPr lang="en-US" dirty="0" smtClean="0"/>
              <a:t> longer days in the summer, shorter days in winter), the rotation is still one day (24 hours).</a:t>
            </a:r>
          </a:p>
          <a:p>
            <a:pPr marL="285750" indent="-285750">
              <a:buFont typeface="Arial" pitchFamily="34" charset="0"/>
              <a:buChar char="•"/>
            </a:pPr>
            <a:endParaRPr lang="en-US" dirty="0" smtClean="0"/>
          </a:p>
          <a:p>
            <a:pPr marL="285750" indent="-285750">
              <a:buFont typeface="Arial" pitchFamily="34" charset="0"/>
              <a:buChar char="•"/>
            </a:pPr>
            <a:r>
              <a:rPr lang="en-US" dirty="0" smtClean="0"/>
              <a:t>When the sun is at its highest point in the sky, (</a:t>
            </a:r>
            <a:r>
              <a:rPr lang="en-US" dirty="0" err="1" smtClean="0"/>
              <a:t>ie</a:t>
            </a:r>
            <a:r>
              <a:rPr lang="en-US" dirty="0" smtClean="0"/>
              <a:t> at 12:00 or “noon”), it is exactly South of your position.</a:t>
            </a:r>
          </a:p>
          <a:p>
            <a:pPr marL="285750" indent="-285750">
              <a:buFont typeface="Arial" pitchFamily="34" charset="0"/>
              <a:buChar char="•"/>
            </a:pPr>
            <a:endParaRPr lang="en-US" dirty="0" smtClean="0"/>
          </a:p>
          <a:p>
            <a:pPr marL="285750" indent="-285750">
              <a:buFont typeface="Arial" pitchFamily="34" charset="0"/>
              <a:buChar char="•"/>
            </a:pPr>
            <a:r>
              <a:rPr lang="en-US" dirty="0" smtClean="0"/>
              <a:t>If your position does not change to the East or West, the sun will return to that same location in 24 hours.</a:t>
            </a:r>
          </a:p>
          <a:p>
            <a:endParaRPr lang="en-US" dirty="0" smtClean="0"/>
          </a:p>
          <a:p>
            <a:pPr marL="285750" indent="-285750">
              <a:buFont typeface="Arial" pitchFamily="34" charset="0"/>
              <a:buChar char="•"/>
            </a:pPr>
            <a:endParaRPr lang="en-US" dirty="0" smtClean="0"/>
          </a:p>
          <a:p>
            <a:endParaRPr lang="en-US" dirty="0"/>
          </a:p>
        </p:txBody>
      </p:sp>
      <p:sp>
        <p:nvSpPr>
          <p:cNvPr id="2" name="TextBox 1"/>
          <p:cNvSpPr txBox="1"/>
          <p:nvPr/>
        </p:nvSpPr>
        <p:spPr>
          <a:xfrm>
            <a:off x="1905000" y="381000"/>
            <a:ext cx="4876800" cy="369332"/>
          </a:xfrm>
          <a:prstGeom prst="rect">
            <a:avLst/>
          </a:prstGeom>
          <a:noFill/>
        </p:spPr>
        <p:txBody>
          <a:bodyPr wrap="square" rtlCol="0">
            <a:spAutoFit/>
          </a:bodyPr>
          <a:lstStyle/>
          <a:p>
            <a:r>
              <a:rPr lang="en-US" dirty="0" smtClean="0"/>
              <a:t>               </a:t>
            </a:r>
            <a:r>
              <a:rPr lang="en-US" b="1" dirty="0" smtClean="0"/>
              <a:t>The Earth, Sun and Time</a:t>
            </a:r>
            <a:endParaRPr lang="en-US" b="1" dirty="0"/>
          </a:p>
        </p:txBody>
      </p:sp>
    </p:spTree>
    <p:extLst>
      <p:ext uri="{BB962C8B-B14F-4D97-AF65-F5344CB8AC3E}">
        <p14:creationId xmlns:p14="http://schemas.microsoft.com/office/powerpoint/2010/main" val="4280640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0"/>
            <a:ext cx="8915400" cy="5078313"/>
          </a:xfrm>
          <a:prstGeom prst="rect">
            <a:avLst/>
          </a:prstGeom>
          <a:noFill/>
        </p:spPr>
        <p:txBody>
          <a:bodyPr wrap="square" rtlCol="0">
            <a:spAutoFit/>
          </a:bodyPr>
          <a:lstStyle/>
          <a:p>
            <a:pPr marL="285750" indent="-285750">
              <a:buFont typeface="Arial" pitchFamily="34" charset="0"/>
              <a:buChar char="•"/>
            </a:pPr>
            <a:r>
              <a:rPr lang="en-US" dirty="0" smtClean="0"/>
              <a:t>Knowing then that the earth rotates 360 degrees in 24 hours, we can calculate that the rotation per 1 hour is 1/24</a:t>
            </a:r>
            <a:r>
              <a:rPr lang="en-US" baseline="30000" dirty="0" smtClean="0"/>
              <a:t>th</a:t>
            </a:r>
            <a:r>
              <a:rPr lang="en-US" dirty="0" smtClean="0"/>
              <a:t> of 360 degrees:</a:t>
            </a:r>
          </a:p>
          <a:p>
            <a:pPr marL="285750" indent="-285750">
              <a:buFont typeface="Arial" pitchFamily="34" charset="0"/>
              <a:buChar char="•"/>
            </a:pPr>
            <a:endParaRPr lang="en-US" dirty="0" smtClean="0"/>
          </a:p>
          <a:p>
            <a:r>
              <a:rPr lang="en-US" dirty="0"/>
              <a:t> </a:t>
            </a:r>
            <a:r>
              <a:rPr lang="en-US" dirty="0" smtClean="0"/>
              <a:t>      		360 </a:t>
            </a:r>
            <a:r>
              <a:rPr lang="en-US" dirty="0" smtClean="0"/>
              <a:t>degrees rotation </a:t>
            </a:r>
            <a:r>
              <a:rPr lang="en-US" dirty="0" smtClean="0"/>
              <a:t>/24 hours = 15 </a:t>
            </a:r>
            <a:r>
              <a:rPr lang="en-US" dirty="0" smtClean="0"/>
              <a:t>degrees rotation/1 hour</a:t>
            </a:r>
          </a:p>
          <a:p>
            <a:endParaRPr lang="en-US" dirty="0" smtClean="0"/>
          </a:p>
          <a:p>
            <a:r>
              <a:rPr lang="en-US" dirty="0"/>
              <a:t>	</a:t>
            </a:r>
            <a:r>
              <a:rPr lang="en-US" dirty="0" smtClean="0"/>
              <a:t>	and  calculate then </a:t>
            </a:r>
            <a:endParaRPr lang="en-US" dirty="0" smtClean="0"/>
          </a:p>
          <a:p>
            <a:r>
              <a:rPr lang="en-US" dirty="0"/>
              <a:t>	</a:t>
            </a:r>
            <a:r>
              <a:rPr lang="en-US" dirty="0" smtClean="0"/>
              <a:t>			       = 1 </a:t>
            </a:r>
            <a:r>
              <a:rPr lang="en-US" dirty="0" smtClean="0"/>
              <a:t>degree rotation/  </a:t>
            </a:r>
            <a:r>
              <a:rPr lang="en-US" dirty="0" smtClean="0"/>
              <a:t>1/15</a:t>
            </a:r>
            <a:r>
              <a:rPr lang="en-US" baseline="30000" dirty="0" smtClean="0"/>
              <a:t>th</a:t>
            </a:r>
            <a:r>
              <a:rPr lang="en-US" dirty="0" smtClean="0"/>
              <a:t> of an hour </a:t>
            </a:r>
            <a:endParaRPr lang="en-US" dirty="0" smtClean="0"/>
          </a:p>
          <a:p>
            <a:r>
              <a:rPr lang="en-US" dirty="0"/>
              <a:t>	</a:t>
            </a:r>
            <a:r>
              <a:rPr lang="en-US" dirty="0" smtClean="0"/>
              <a:t>			       = 1 degree /</a:t>
            </a:r>
            <a:r>
              <a:rPr lang="en-US" dirty="0" smtClean="0"/>
              <a:t> </a:t>
            </a:r>
            <a:r>
              <a:rPr lang="en-US" dirty="0" smtClean="0"/>
              <a:t>4 </a:t>
            </a:r>
            <a:r>
              <a:rPr lang="en-US" dirty="0" smtClean="0"/>
              <a:t>minutes</a:t>
            </a:r>
          </a:p>
          <a:p>
            <a:r>
              <a:rPr lang="en-US" dirty="0"/>
              <a:t>	</a:t>
            </a:r>
            <a:r>
              <a:rPr lang="en-US" dirty="0" smtClean="0"/>
              <a:t>	and further   </a:t>
            </a:r>
          </a:p>
          <a:p>
            <a:r>
              <a:rPr lang="en-US" dirty="0"/>
              <a:t> </a:t>
            </a:r>
            <a:r>
              <a:rPr lang="en-US" dirty="0" smtClean="0"/>
              <a:t>                                                                       = 0.25 degree  rotation/ 1 minute</a:t>
            </a:r>
            <a:endParaRPr lang="en-US" dirty="0" smtClean="0"/>
          </a:p>
          <a:p>
            <a:pPr marL="285750" indent="-285750">
              <a:buFont typeface="Arial" pitchFamily="34" charset="0"/>
              <a:buChar char="•"/>
            </a:pPr>
            <a:endParaRPr lang="en-US" dirty="0" smtClean="0"/>
          </a:p>
          <a:p>
            <a:r>
              <a:rPr lang="en-US" dirty="0" smtClean="0"/>
              <a:t>It was stipulated that the Longitude prize would be awarded to the method that could provide an accuracy of 0.5 degrees,” as </a:t>
            </a:r>
            <a:r>
              <a:rPr lang="en-US" dirty="0"/>
              <a:t>tested on a ship, </a:t>
            </a:r>
            <a:r>
              <a:rPr lang="en-US" dirty="0" smtClean="0"/>
              <a:t>sailing over </a:t>
            </a:r>
            <a:r>
              <a:rPr lang="en-US" dirty="0"/>
              <a:t>the ocean, from Great Britain to any such Port in the West Indies as those </a:t>
            </a:r>
            <a:r>
              <a:rPr lang="en-US" dirty="0" smtClean="0"/>
              <a:t>Commissioners  choose</a:t>
            </a:r>
            <a:r>
              <a:rPr lang="en-US" dirty="0"/>
              <a:t>... without losing their Longitude beyond the limits before </a:t>
            </a:r>
            <a:r>
              <a:rPr lang="en-US" dirty="0" smtClean="0"/>
              <a:t>mentioned”.</a:t>
            </a:r>
            <a:endParaRPr lang="en-US" dirty="0"/>
          </a:p>
          <a:p>
            <a:pPr marL="285750" indent="-285750">
              <a:buFont typeface="Arial" pitchFamily="34" charset="0"/>
              <a:buChar char="•"/>
            </a:pPr>
            <a:endParaRPr lang="en-US" dirty="0" smtClean="0"/>
          </a:p>
          <a:p>
            <a:pPr marL="285750" indent="-285750">
              <a:buFont typeface="Arial" pitchFamily="34" charset="0"/>
              <a:buChar char="•"/>
            </a:pPr>
            <a:r>
              <a:rPr lang="en-US" dirty="0" smtClean="0"/>
              <a:t>From the calculations above, we can see this would require a timing accuracy of better than 2 minutes </a:t>
            </a:r>
            <a:r>
              <a:rPr lang="en-US" dirty="0"/>
              <a:t> </a:t>
            </a:r>
            <a:r>
              <a:rPr lang="en-US" dirty="0" smtClean="0"/>
              <a:t>over a period of perhaps 2 months.</a:t>
            </a:r>
            <a:endParaRPr lang="en-US" dirty="0" smtClean="0"/>
          </a:p>
        </p:txBody>
      </p:sp>
      <p:sp>
        <p:nvSpPr>
          <p:cNvPr id="4" name="TextBox 3"/>
          <p:cNvSpPr txBox="1"/>
          <p:nvPr/>
        </p:nvSpPr>
        <p:spPr>
          <a:xfrm>
            <a:off x="1905000" y="381000"/>
            <a:ext cx="4876800" cy="369332"/>
          </a:xfrm>
          <a:prstGeom prst="rect">
            <a:avLst/>
          </a:prstGeom>
          <a:noFill/>
        </p:spPr>
        <p:txBody>
          <a:bodyPr wrap="square" rtlCol="0">
            <a:spAutoFit/>
          </a:bodyPr>
          <a:lstStyle/>
          <a:p>
            <a:r>
              <a:rPr lang="en-US" dirty="0" smtClean="0"/>
              <a:t>               </a:t>
            </a:r>
            <a:r>
              <a:rPr lang="en-US" b="1" dirty="0" smtClean="0"/>
              <a:t>Rate of Rotation/</a:t>
            </a:r>
            <a:endParaRPr lang="en-US" b="1" dirty="0"/>
          </a:p>
        </p:txBody>
      </p:sp>
    </p:spTree>
    <p:extLst>
      <p:ext uri="{BB962C8B-B14F-4D97-AF65-F5344CB8AC3E}">
        <p14:creationId xmlns:p14="http://schemas.microsoft.com/office/powerpoint/2010/main" val="3917974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762000"/>
            <a:ext cx="8915400" cy="4524315"/>
          </a:xfrm>
          <a:prstGeom prst="rect">
            <a:avLst/>
          </a:prstGeom>
          <a:noFill/>
        </p:spPr>
        <p:txBody>
          <a:bodyPr wrap="square" rtlCol="0">
            <a:spAutoFit/>
          </a:bodyPr>
          <a:lstStyle/>
          <a:p>
            <a:r>
              <a:rPr lang="en-US" dirty="0"/>
              <a:t>It was stipulated that the Longitude prize would be awarded to the method that could provide an accuracy of 0.5 degrees,” as tested on a ship, sailing over the ocean, from Great Britain to any such Port in the West Indies as those Commissioners  choose... without losing their Longitude beyond the limits before mentioned”.</a:t>
            </a:r>
          </a:p>
          <a:p>
            <a:pPr marL="285750" indent="-285750">
              <a:buFont typeface="Arial" pitchFamily="34" charset="0"/>
              <a:buChar char="•"/>
            </a:pPr>
            <a:endParaRPr lang="en-US" dirty="0"/>
          </a:p>
          <a:p>
            <a:pPr marL="285750" indent="-285750">
              <a:buFont typeface="Arial" pitchFamily="34" charset="0"/>
              <a:buChar char="•"/>
            </a:pPr>
            <a:r>
              <a:rPr lang="en-US" dirty="0"/>
              <a:t>From </a:t>
            </a:r>
            <a:r>
              <a:rPr lang="en-US" dirty="0" smtClean="0"/>
              <a:t>the previous </a:t>
            </a:r>
            <a:r>
              <a:rPr lang="en-US" dirty="0"/>
              <a:t>calculations </a:t>
            </a:r>
            <a:r>
              <a:rPr lang="en-US" dirty="0" smtClean="0"/>
              <a:t>, </a:t>
            </a:r>
            <a:r>
              <a:rPr lang="en-US" dirty="0"/>
              <a:t>we can see this would require a timing accuracy of better than 2 minutes  over a period of perhaps 2 months.</a:t>
            </a:r>
          </a:p>
          <a:p>
            <a:pPr marL="285750" indent="-285750">
              <a:buFont typeface="Arial" pitchFamily="34" charset="0"/>
              <a:buChar char="•"/>
            </a:pPr>
            <a:endParaRPr lang="en-US" dirty="0" smtClean="0"/>
          </a:p>
          <a:p>
            <a:r>
              <a:rPr lang="en-US" dirty="0" smtClean="0"/>
              <a:t>So how do we relate </a:t>
            </a:r>
            <a:r>
              <a:rPr lang="en-US" dirty="0" smtClean="0"/>
              <a:t>time and rotation </a:t>
            </a:r>
            <a:r>
              <a:rPr lang="en-US" dirty="0" smtClean="0"/>
              <a:t>to where we are on earth? </a:t>
            </a:r>
          </a:p>
          <a:p>
            <a:pPr marL="285750" indent="-285750">
              <a:buFont typeface="Arial" pitchFamily="34" charset="0"/>
              <a:buChar char="•"/>
            </a:pPr>
            <a:endParaRPr lang="en-US" dirty="0"/>
          </a:p>
          <a:p>
            <a:pPr marL="285750" indent="-285750">
              <a:buFont typeface="Arial" pitchFamily="34" charset="0"/>
              <a:buChar char="•"/>
            </a:pPr>
            <a:r>
              <a:rPr lang="en-US" dirty="0" smtClean="0"/>
              <a:t> To represent a location on earth we typically use coordinates of Latitude and Longitude, which use degrees of arc as the unit of </a:t>
            </a:r>
            <a:r>
              <a:rPr lang="en-US" dirty="0" smtClean="0"/>
              <a:t>measure. Recall that:</a:t>
            </a:r>
            <a:endParaRPr lang="en-US" dirty="0" smtClean="0"/>
          </a:p>
          <a:p>
            <a:pPr marL="285750" indent="-285750">
              <a:buFont typeface="Arial" pitchFamily="34" charset="0"/>
              <a:buChar char="•"/>
            </a:pPr>
            <a:endParaRPr lang="en-US" dirty="0"/>
          </a:p>
          <a:p>
            <a:pPr marL="285750" indent="-285750">
              <a:buFont typeface="Arial" pitchFamily="34" charset="0"/>
              <a:buChar char="•"/>
            </a:pPr>
            <a:r>
              <a:rPr lang="en-US" dirty="0" smtClean="0"/>
              <a:t>A </a:t>
            </a:r>
            <a:r>
              <a:rPr lang="en-US" u="sng" dirty="0" smtClean="0"/>
              <a:t>Parallel of Latitude </a:t>
            </a:r>
            <a:r>
              <a:rPr lang="en-US" dirty="0" smtClean="0"/>
              <a:t>is a line joining points of equal latitude.</a:t>
            </a:r>
          </a:p>
          <a:p>
            <a:endParaRPr lang="en-US" dirty="0"/>
          </a:p>
          <a:p>
            <a:pPr marL="285750" indent="-285750">
              <a:buFont typeface="Arial" pitchFamily="34" charset="0"/>
              <a:buChar char="•"/>
            </a:pPr>
            <a:r>
              <a:rPr lang="en-US" dirty="0" smtClean="0"/>
              <a:t>A </a:t>
            </a:r>
            <a:r>
              <a:rPr lang="en-US" u="sng" dirty="0" smtClean="0"/>
              <a:t>Meridian of Longitude </a:t>
            </a:r>
            <a:r>
              <a:rPr lang="en-US" dirty="0" smtClean="0"/>
              <a:t>is a line joining points of equal </a:t>
            </a:r>
            <a:r>
              <a:rPr lang="en-US" dirty="0" smtClean="0"/>
              <a:t>longitude</a:t>
            </a:r>
            <a:endParaRPr lang="en-US" dirty="0"/>
          </a:p>
        </p:txBody>
      </p:sp>
      <p:sp>
        <p:nvSpPr>
          <p:cNvPr id="4" name="TextBox 3"/>
          <p:cNvSpPr txBox="1"/>
          <p:nvPr/>
        </p:nvSpPr>
        <p:spPr>
          <a:xfrm>
            <a:off x="1905000" y="381000"/>
            <a:ext cx="4876800" cy="369332"/>
          </a:xfrm>
          <a:prstGeom prst="rect">
            <a:avLst/>
          </a:prstGeom>
          <a:noFill/>
        </p:spPr>
        <p:txBody>
          <a:bodyPr wrap="square" rtlCol="0">
            <a:spAutoFit/>
          </a:bodyPr>
          <a:lstStyle/>
          <a:p>
            <a:r>
              <a:rPr lang="en-US" dirty="0" smtClean="0"/>
              <a:t>               </a:t>
            </a:r>
            <a:r>
              <a:rPr lang="en-US" b="1" dirty="0" smtClean="0"/>
              <a:t> Rotation and  Longitude</a:t>
            </a:r>
            <a:endParaRPr lang="en-US" b="1" dirty="0"/>
          </a:p>
        </p:txBody>
      </p:sp>
    </p:spTree>
    <p:extLst>
      <p:ext uri="{BB962C8B-B14F-4D97-AF65-F5344CB8AC3E}">
        <p14:creationId xmlns:p14="http://schemas.microsoft.com/office/powerpoint/2010/main" val="3882082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le:Latitude and Longitude of the Earth.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1095" y="1981200"/>
            <a:ext cx="6210300" cy="32385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 y="5594866"/>
            <a:ext cx="8305800" cy="369332"/>
          </a:xfrm>
          <a:prstGeom prst="rect">
            <a:avLst/>
          </a:prstGeom>
          <a:noFill/>
        </p:spPr>
        <p:txBody>
          <a:bodyPr wrap="square" rtlCol="0">
            <a:spAutoFit/>
          </a:bodyPr>
          <a:lstStyle/>
          <a:p>
            <a:r>
              <a:rPr lang="en-US" dirty="0"/>
              <a:t>http://en.wikipedia.org/wiki/File:Latitude_and_Longitude_of_the_Earth.svg</a:t>
            </a:r>
          </a:p>
        </p:txBody>
      </p:sp>
      <p:sp>
        <p:nvSpPr>
          <p:cNvPr id="5" name="TextBox 4"/>
          <p:cNvSpPr txBox="1"/>
          <p:nvPr/>
        </p:nvSpPr>
        <p:spPr>
          <a:xfrm>
            <a:off x="484909" y="918865"/>
            <a:ext cx="8458200" cy="923330"/>
          </a:xfrm>
          <a:prstGeom prst="rect">
            <a:avLst/>
          </a:prstGeom>
          <a:noFill/>
        </p:spPr>
        <p:txBody>
          <a:bodyPr wrap="square" rtlCol="0">
            <a:spAutoFit/>
          </a:bodyPr>
          <a:lstStyle/>
          <a:p>
            <a:pPr marL="285750" indent="-285750">
              <a:buFont typeface="Arial" pitchFamily="34" charset="0"/>
              <a:buChar char="•"/>
            </a:pPr>
            <a:r>
              <a:rPr lang="en-US" dirty="0" smtClean="0"/>
              <a:t>Latitude is measured in degrees North and South of the Equator</a:t>
            </a:r>
          </a:p>
          <a:p>
            <a:pPr marL="285750" indent="-285750">
              <a:buFont typeface="Arial" pitchFamily="34" charset="0"/>
              <a:buChar char="•"/>
            </a:pPr>
            <a:r>
              <a:rPr lang="en-US" dirty="0" smtClean="0"/>
              <a:t>Longitude is measured in degrees East and West of the Prime Meridian </a:t>
            </a:r>
          </a:p>
          <a:p>
            <a:pPr marL="285750" indent="-285750">
              <a:buFont typeface="Arial" pitchFamily="34" charset="0"/>
              <a:buChar char="•"/>
            </a:pPr>
            <a:r>
              <a:rPr lang="en-US" dirty="0" smtClean="0"/>
              <a:t>The Prime Meridian (aka 0° Longitude) is </a:t>
            </a:r>
            <a:r>
              <a:rPr lang="en-US" dirty="0" smtClean="0"/>
              <a:t>located at </a:t>
            </a:r>
            <a:r>
              <a:rPr lang="en-US" dirty="0" smtClean="0"/>
              <a:t>Greenwich, England.</a:t>
            </a:r>
            <a:endParaRPr lang="en-US" dirty="0"/>
          </a:p>
        </p:txBody>
      </p:sp>
      <p:sp>
        <p:nvSpPr>
          <p:cNvPr id="6" name="TextBox 5"/>
          <p:cNvSpPr txBox="1"/>
          <p:nvPr/>
        </p:nvSpPr>
        <p:spPr>
          <a:xfrm>
            <a:off x="1905000" y="381000"/>
            <a:ext cx="4876800" cy="369332"/>
          </a:xfrm>
          <a:prstGeom prst="rect">
            <a:avLst/>
          </a:prstGeom>
          <a:noFill/>
        </p:spPr>
        <p:txBody>
          <a:bodyPr wrap="square" rtlCol="0">
            <a:spAutoFit/>
          </a:bodyPr>
          <a:lstStyle/>
          <a:p>
            <a:r>
              <a:rPr lang="en-US" dirty="0" smtClean="0"/>
              <a:t>               </a:t>
            </a:r>
            <a:r>
              <a:rPr lang="en-US" b="1" dirty="0" smtClean="0"/>
              <a:t> Latitude and  Longitude</a:t>
            </a:r>
            <a:endParaRPr lang="en-US" b="1" dirty="0"/>
          </a:p>
        </p:txBody>
      </p:sp>
    </p:spTree>
    <p:extLst>
      <p:ext uri="{BB962C8B-B14F-4D97-AF65-F5344CB8AC3E}">
        <p14:creationId xmlns:p14="http://schemas.microsoft.com/office/powerpoint/2010/main" val="343019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6459" y="782344"/>
            <a:ext cx="8915400" cy="2585323"/>
          </a:xfrm>
          <a:prstGeom prst="rect">
            <a:avLst/>
          </a:prstGeom>
          <a:noFill/>
        </p:spPr>
        <p:txBody>
          <a:bodyPr wrap="square" rtlCol="0">
            <a:spAutoFit/>
          </a:bodyPr>
          <a:lstStyle/>
          <a:p>
            <a:pPr marL="285750" indent="-285750">
              <a:buFont typeface="Arial" pitchFamily="34" charset="0"/>
              <a:buChar char="•"/>
            </a:pPr>
            <a:r>
              <a:rPr lang="en-US" dirty="0" smtClean="0"/>
              <a:t>If </a:t>
            </a:r>
            <a:r>
              <a:rPr lang="en-US" dirty="0"/>
              <a:t>you measure </a:t>
            </a:r>
            <a:r>
              <a:rPr lang="en-US" dirty="0" smtClean="0"/>
              <a:t> how </a:t>
            </a:r>
            <a:r>
              <a:rPr lang="en-US" dirty="0"/>
              <a:t>high the sun is above the </a:t>
            </a:r>
            <a:r>
              <a:rPr lang="en-US" dirty="0" smtClean="0"/>
              <a:t>horizon (</a:t>
            </a:r>
            <a:r>
              <a:rPr lang="en-US" dirty="0"/>
              <a:t>i</a:t>
            </a:r>
            <a:r>
              <a:rPr lang="en-US" dirty="0" smtClean="0"/>
              <a:t>n degrees) </a:t>
            </a:r>
            <a:r>
              <a:rPr lang="en-US" dirty="0"/>
              <a:t>at </a:t>
            </a:r>
            <a:r>
              <a:rPr lang="en-US" dirty="0" smtClean="0"/>
              <a:t>its highest position (noon), </a:t>
            </a:r>
            <a:r>
              <a:rPr lang="en-US" dirty="0"/>
              <a:t>you can calculate your </a:t>
            </a:r>
            <a:r>
              <a:rPr lang="en-US" dirty="0" smtClean="0"/>
              <a:t>Latitude North or South of the Equator</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To determine the difference in Longitude from  your position to Greenwich, you need to know the difference in time from your position to Greenwich.</a:t>
            </a:r>
          </a:p>
          <a:p>
            <a:pPr marL="285750" indent="-285750">
              <a:buFont typeface="Arial" pitchFamily="34" charset="0"/>
              <a:buChar char="•"/>
            </a:pPr>
            <a:endParaRPr lang="en-US" dirty="0" smtClean="0"/>
          </a:p>
          <a:p>
            <a:pPr marL="285750" indent="-285750">
              <a:buFont typeface="Arial" pitchFamily="34" charset="0"/>
              <a:buChar char="•"/>
            </a:pPr>
            <a:r>
              <a:rPr lang="en-US" dirty="0" smtClean="0"/>
              <a:t>To know what time it is in Greenwich, you must have an accurate clock that was set to 12:00 precisely when the sun crossed the Prime Meridian in England.</a:t>
            </a:r>
          </a:p>
          <a:p>
            <a:pPr marL="285750" indent="-285750">
              <a:buFont typeface="Arial" pitchFamily="34" charset="0"/>
              <a:buChar char="•"/>
            </a:pPr>
            <a:endParaRPr lang="en-US"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161621"/>
            <a:ext cx="2840182" cy="3055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905000" y="381000"/>
            <a:ext cx="4876800" cy="369332"/>
          </a:xfrm>
          <a:prstGeom prst="rect">
            <a:avLst/>
          </a:prstGeom>
          <a:noFill/>
        </p:spPr>
        <p:txBody>
          <a:bodyPr wrap="square" rtlCol="0">
            <a:spAutoFit/>
          </a:bodyPr>
          <a:lstStyle/>
          <a:p>
            <a:r>
              <a:rPr lang="en-US" dirty="0" smtClean="0"/>
              <a:t>               </a:t>
            </a:r>
            <a:r>
              <a:rPr lang="en-US" b="1" dirty="0" smtClean="0"/>
              <a:t> Keeping Greenwich Time</a:t>
            </a:r>
            <a:endParaRPr lang="en-US" b="1" dirty="0"/>
          </a:p>
        </p:txBody>
      </p:sp>
      <p:sp>
        <p:nvSpPr>
          <p:cNvPr id="2" name="TextBox 1"/>
          <p:cNvSpPr txBox="1"/>
          <p:nvPr/>
        </p:nvSpPr>
        <p:spPr>
          <a:xfrm>
            <a:off x="165677" y="3161621"/>
            <a:ext cx="5015923" cy="2862322"/>
          </a:xfrm>
          <a:prstGeom prst="rect">
            <a:avLst/>
          </a:prstGeom>
          <a:noFill/>
        </p:spPr>
        <p:txBody>
          <a:bodyPr wrap="square" rtlCol="0">
            <a:spAutoFit/>
          </a:bodyPr>
          <a:lstStyle/>
          <a:p>
            <a:pPr marL="285750" indent="-285750">
              <a:buFont typeface="Arial" pitchFamily="34" charset="0"/>
              <a:buChar char="•"/>
            </a:pPr>
            <a:r>
              <a:rPr lang="en-US" dirty="0"/>
              <a:t>Harrison’s clocks were precisely set to Greenwich time when a voyage was begun</a:t>
            </a:r>
            <a:r>
              <a:rPr lang="en-US" dirty="0" smtClean="0"/>
              <a:t>.</a:t>
            </a:r>
          </a:p>
          <a:p>
            <a:endParaRPr lang="en-US" dirty="0"/>
          </a:p>
          <a:p>
            <a:pPr marL="285750" indent="-285750">
              <a:buFont typeface="Arial" pitchFamily="34" charset="0"/>
              <a:buChar char="•"/>
            </a:pPr>
            <a:r>
              <a:rPr lang="en-US" dirty="0" smtClean="0"/>
              <a:t>Harrison went through several design changes, ending up with </a:t>
            </a:r>
            <a:r>
              <a:rPr lang="en-US" dirty="0"/>
              <a:t>pocket clocks (models H4 and H5) </a:t>
            </a:r>
            <a:r>
              <a:rPr lang="en-US" dirty="0" smtClean="0"/>
              <a:t>that were </a:t>
            </a:r>
            <a:r>
              <a:rPr lang="en-US" dirty="0"/>
              <a:t>accurate to better than 5 seconds over several months</a:t>
            </a:r>
            <a:r>
              <a:rPr lang="en-US" dirty="0" smtClean="0"/>
              <a:t>.</a:t>
            </a:r>
          </a:p>
          <a:p>
            <a:endParaRPr lang="en-US" dirty="0" smtClean="0"/>
          </a:p>
          <a:p>
            <a:pPr marL="285750" indent="-285750">
              <a:buFont typeface="Arial" pitchFamily="34" charset="0"/>
              <a:buChar char="•"/>
            </a:pPr>
            <a:r>
              <a:rPr lang="en-US" dirty="0" smtClean="0"/>
              <a:t>These clocks cost almost as much as the ships they sailed on!</a:t>
            </a:r>
            <a:endParaRPr lang="en-US" dirty="0"/>
          </a:p>
        </p:txBody>
      </p:sp>
    </p:spTree>
    <p:extLst>
      <p:ext uri="{BB962C8B-B14F-4D97-AF65-F5344CB8AC3E}">
        <p14:creationId xmlns:p14="http://schemas.microsoft.com/office/powerpoint/2010/main" val="41647066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9" y="784968"/>
            <a:ext cx="8660823" cy="6463308"/>
          </a:xfrm>
          <a:prstGeom prst="rect">
            <a:avLst/>
          </a:prstGeom>
          <a:noFill/>
        </p:spPr>
        <p:txBody>
          <a:bodyPr wrap="square" rtlCol="0">
            <a:spAutoFit/>
          </a:bodyPr>
          <a:lstStyle/>
          <a:p>
            <a:pPr marL="285750" indent="-285750">
              <a:buFont typeface="Arial" pitchFamily="34" charset="0"/>
              <a:buChar char="•"/>
            </a:pPr>
            <a:r>
              <a:rPr lang="en-US" dirty="0" smtClean="0"/>
              <a:t>You </a:t>
            </a:r>
            <a:r>
              <a:rPr lang="en-US" dirty="0"/>
              <a:t>know that when the sun is at its highest (noon), it is directly South of you. In other words, at 12:00 noon, the sun is on the same meridian of Longitude as you are. </a:t>
            </a:r>
          </a:p>
          <a:p>
            <a:pPr marL="285750" indent="-285750">
              <a:buFont typeface="Arial" pitchFamily="34" charset="0"/>
              <a:buChar char="•"/>
            </a:pPr>
            <a:endParaRPr lang="en-US" dirty="0"/>
          </a:p>
          <a:p>
            <a:pPr marL="285750" indent="-285750">
              <a:buFont typeface="Arial" pitchFamily="34" charset="0"/>
              <a:buChar char="•"/>
            </a:pPr>
            <a:r>
              <a:rPr lang="en-US" dirty="0" smtClean="0"/>
              <a:t>By </a:t>
            </a:r>
            <a:r>
              <a:rPr lang="en-US" dirty="0"/>
              <a:t>carefully observing the sun </a:t>
            </a:r>
            <a:r>
              <a:rPr lang="en-US" dirty="0" smtClean="0"/>
              <a:t> and </a:t>
            </a:r>
            <a:r>
              <a:rPr lang="en-US" dirty="0"/>
              <a:t>noting </a:t>
            </a:r>
            <a:r>
              <a:rPr lang="en-US" dirty="0" smtClean="0"/>
              <a:t>precisely when </a:t>
            </a:r>
            <a:r>
              <a:rPr lang="en-US" dirty="0"/>
              <a:t>it is at its highest point, you know it is 12:00 local </a:t>
            </a:r>
            <a:r>
              <a:rPr lang="en-US" dirty="0" smtClean="0"/>
              <a:t>time</a:t>
            </a:r>
            <a:r>
              <a:rPr lang="en-US" dirty="0"/>
              <a:t> </a:t>
            </a:r>
            <a:r>
              <a:rPr lang="en-US" dirty="0" smtClean="0"/>
              <a:t>(“high noon”)</a:t>
            </a:r>
            <a:r>
              <a:rPr lang="en-US" dirty="0" smtClean="0"/>
              <a:t> </a:t>
            </a:r>
          </a:p>
          <a:p>
            <a:pPr marL="285750" indent="-285750">
              <a:buFont typeface="Arial" pitchFamily="34" charset="0"/>
              <a:buChar char="•"/>
            </a:pPr>
            <a:endParaRPr lang="en-US" dirty="0" smtClean="0"/>
          </a:p>
          <a:p>
            <a:pPr marL="285750" indent="-285750">
              <a:buFont typeface="Arial" pitchFamily="34" charset="0"/>
              <a:buChar char="•"/>
            </a:pPr>
            <a:r>
              <a:rPr lang="en-US" dirty="0" smtClean="0"/>
              <a:t>This </a:t>
            </a:r>
            <a:r>
              <a:rPr lang="en-US" dirty="0"/>
              <a:t>was undertaken using a Sextant, which allows you to accurately sight the height of the sun relative to the </a:t>
            </a:r>
            <a:r>
              <a:rPr lang="en-US" dirty="0" smtClean="0"/>
              <a:t>horizon.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endParaRPr lang="en-US" dirty="0" smtClean="0"/>
          </a:p>
          <a:p>
            <a:endParaRPr lang="en-US" dirty="0"/>
          </a:p>
          <a:p>
            <a:r>
              <a:rPr lang="en-US" dirty="0" smtClean="0"/>
              <a:t>                                                            A Sextant</a:t>
            </a: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a:p>
        </p:txBody>
      </p:sp>
      <p:sp>
        <p:nvSpPr>
          <p:cNvPr id="4" name="TextBox 3"/>
          <p:cNvSpPr txBox="1"/>
          <p:nvPr/>
        </p:nvSpPr>
        <p:spPr>
          <a:xfrm>
            <a:off x="1981200" y="381000"/>
            <a:ext cx="4876800" cy="369332"/>
          </a:xfrm>
          <a:prstGeom prst="rect">
            <a:avLst/>
          </a:prstGeom>
          <a:noFill/>
        </p:spPr>
        <p:txBody>
          <a:bodyPr wrap="square" rtlCol="0">
            <a:spAutoFit/>
          </a:bodyPr>
          <a:lstStyle/>
          <a:p>
            <a:pPr algn="ctr"/>
            <a:r>
              <a:rPr lang="en-US" dirty="0" smtClean="0"/>
              <a:t>     </a:t>
            </a:r>
            <a:r>
              <a:rPr lang="en-US" b="1" dirty="0" smtClean="0"/>
              <a:t>Determination of  Local time</a:t>
            </a:r>
            <a:endParaRPr lang="en-US"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29000"/>
            <a:ext cx="4114800" cy="27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975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81000"/>
            <a:ext cx="4876800" cy="369332"/>
          </a:xfrm>
          <a:prstGeom prst="rect">
            <a:avLst/>
          </a:prstGeom>
          <a:noFill/>
        </p:spPr>
        <p:txBody>
          <a:bodyPr wrap="square" rtlCol="0">
            <a:spAutoFit/>
          </a:bodyPr>
          <a:lstStyle/>
          <a:p>
            <a:pPr algn="ctr"/>
            <a:r>
              <a:rPr lang="en-US" dirty="0" smtClean="0"/>
              <a:t>               </a:t>
            </a:r>
            <a:r>
              <a:rPr lang="en-US" b="1" dirty="0" smtClean="0"/>
              <a:t> Determination of  Local time </a:t>
            </a:r>
            <a:endParaRPr lang="en-US" b="1" dirty="0"/>
          </a:p>
        </p:txBody>
      </p:sp>
      <p:sp>
        <p:nvSpPr>
          <p:cNvPr id="2" name="TextBox 1"/>
          <p:cNvSpPr txBox="1"/>
          <p:nvPr/>
        </p:nvSpPr>
        <p:spPr>
          <a:xfrm>
            <a:off x="221673" y="1058514"/>
            <a:ext cx="8667750" cy="5078313"/>
          </a:xfrm>
          <a:prstGeom prst="rect">
            <a:avLst/>
          </a:prstGeom>
          <a:noFill/>
        </p:spPr>
        <p:txBody>
          <a:bodyPr wrap="square" rtlCol="0">
            <a:spAutoFit/>
          </a:bodyPr>
          <a:lstStyle/>
          <a:p>
            <a:pPr marL="285750" indent="-285750">
              <a:buFont typeface="Arial" pitchFamily="34" charset="0"/>
              <a:buChar char="•"/>
            </a:pPr>
            <a:r>
              <a:rPr lang="en-US" dirty="0" smtClean="0"/>
              <a:t>Looking through the eyepiece on the sextant, while simultaneously keeping the Horizon sighted at the “bottom” of the view, the navigator would watch as the sun climbed toward its highest point.</a:t>
            </a:r>
          </a:p>
          <a:p>
            <a:pPr marL="285750" indent="-285750">
              <a:buFont typeface="Arial" pitchFamily="34" charset="0"/>
              <a:buChar char="•"/>
            </a:pPr>
            <a:endParaRPr lang="en-US" dirty="0" smtClean="0"/>
          </a:p>
          <a:p>
            <a:pPr marL="285750" indent="-285750">
              <a:buFont typeface="Arial" pitchFamily="34" charset="0"/>
              <a:buChar char="•"/>
            </a:pPr>
            <a:r>
              <a:rPr lang="en-US" dirty="0" smtClean="0"/>
              <a:t>At the precise moment that he would observe the sun beginning its decline, he would yell out “mark”</a:t>
            </a:r>
          </a:p>
          <a:p>
            <a:pPr marL="285750" indent="-285750">
              <a:buFont typeface="Arial" pitchFamily="34" charset="0"/>
              <a:buChar char="•"/>
            </a:pPr>
            <a:endParaRPr lang="en-US" dirty="0"/>
          </a:p>
          <a:p>
            <a:pPr marL="285750" indent="-285750">
              <a:buFont typeface="Arial" pitchFamily="34" charset="0"/>
              <a:buChar char="•"/>
            </a:pPr>
            <a:r>
              <a:rPr lang="en-US" dirty="0"/>
              <a:t>At </a:t>
            </a:r>
            <a:r>
              <a:rPr lang="en-US" dirty="0" smtClean="0"/>
              <a:t>that moment , his assistant would  </a:t>
            </a:r>
            <a:r>
              <a:rPr lang="en-US" dirty="0"/>
              <a:t>observe </a:t>
            </a:r>
            <a:r>
              <a:rPr lang="en-US" dirty="0" smtClean="0"/>
              <a:t>the exact time on the Harrison </a:t>
            </a:r>
            <a:r>
              <a:rPr lang="en-US" dirty="0"/>
              <a:t>clock (set to Greenwich time).</a:t>
            </a:r>
          </a:p>
          <a:p>
            <a:pPr marL="285750" indent="-285750">
              <a:buFont typeface="Arial" pitchFamily="34" charset="0"/>
              <a:buChar char="•"/>
            </a:pPr>
            <a:endParaRPr lang="en-US" dirty="0"/>
          </a:p>
          <a:p>
            <a:pPr marL="285750" indent="-285750">
              <a:buFont typeface="Arial" pitchFamily="34" charset="0"/>
              <a:buChar char="•"/>
            </a:pPr>
            <a:r>
              <a:rPr lang="en-US" dirty="0"/>
              <a:t>By subtracting Greenwich time from Local time </a:t>
            </a:r>
            <a:r>
              <a:rPr lang="en-US" dirty="0" smtClean="0"/>
              <a:t> (12:00), they would know </a:t>
            </a:r>
            <a:r>
              <a:rPr lang="en-US" dirty="0"/>
              <a:t>the difference in hours (and minutes and seconds).</a:t>
            </a:r>
          </a:p>
          <a:p>
            <a:pPr marL="285750" indent="-285750">
              <a:buFont typeface="Arial" pitchFamily="34" charset="0"/>
              <a:buChar char="•"/>
            </a:pPr>
            <a:endParaRPr lang="en-US" dirty="0"/>
          </a:p>
          <a:p>
            <a:pPr marL="285750" indent="-285750">
              <a:buFont typeface="Arial" pitchFamily="34" charset="0"/>
              <a:buChar char="•"/>
            </a:pPr>
            <a:r>
              <a:rPr lang="en-US" dirty="0"/>
              <a:t>Multiplying the difference in hours by the rotation rate of 15 degrees/hour, </a:t>
            </a:r>
            <a:r>
              <a:rPr lang="en-US" dirty="0" smtClean="0"/>
              <a:t>they would </a:t>
            </a:r>
            <a:r>
              <a:rPr lang="en-US" dirty="0"/>
              <a:t>calculate the difference in longitude from Greenwich to better than 1/60</a:t>
            </a:r>
            <a:r>
              <a:rPr lang="en-US" baseline="30000" dirty="0"/>
              <a:t>th</a:t>
            </a:r>
            <a:r>
              <a:rPr lang="en-US" dirty="0"/>
              <a:t> of a degree</a:t>
            </a:r>
            <a:r>
              <a:rPr lang="en-US" dirty="0" smtClean="0"/>
              <a:t>. </a:t>
            </a:r>
          </a:p>
          <a:p>
            <a:pPr marL="285750" indent="-285750">
              <a:buFont typeface="Arial" pitchFamily="34" charset="0"/>
              <a:buChar char="•"/>
            </a:pPr>
            <a:r>
              <a:rPr lang="en-US" dirty="0" smtClean="0"/>
              <a:t>This equates to an accuracy of better than +- 1 mile, far better than the Contest Committee’s requirement of +- 30 miles.</a:t>
            </a:r>
            <a:endParaRPr lang="en-US" dirty="0"/>
          </a:p>
        </p:txBody>
      </p:sp>
    </p:spTree>
    <p:extLst>
      <p:ext uri="{BB962C8B-B14F-4D97-AF65-F5344CB8AC3E}">
        <p14:creationId xmlns:p14="http://schemas.microsoft.com/office/powerpoint/2010/main" val="2080543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420</TotalTime>
  <Words>1730</Words>
  <Application>Microsoft Office PowerPoint</Application>
  <PresentationFormat>On-screen Show (4:3)</PresentationFormat>
  <Paragraphs>188</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Apex</vt:lpstr>
      <vt:lpstr>Technology and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BCIT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and Time</dc:title>
  <dc:creator>Administrator</dc:creator>
  <cp:lastModifiedBy>Administrator</cp:lastModifiedBy>
  <cp:revision>96</cp:revision>
  <dcterms:created xsi:type="dcterms:W3CDTF">2013-11-15T21:01:57Z</dcterms:created>
  <dcterms:modified xsi:type="dcterms:W3CDTF">2013-11-22T20:30:04Z</dcterms:modified>
</cp:coreProperties>
</file>