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67973-D114-4F37-AA02-AA6C70A67A5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92F92-B0BC-48DA-B586-52A7CA3A1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F92-B0BC-48DA-B586-52A7CA3A1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9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7F1-FB7C-4E1A-8E8D-A04FDF0DB92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47E7-3D72-4F82-9870-5B9CD833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7F1-FB7C-4E1A-8E8D-A04FDF0DB92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47E7-3D72-4F82-9870-5B9CD833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3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7F1-FB7C-4E1A-8E8D-A04FDF0DB92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47E7-3D72-4F82-9870-5B9CD833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9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7F1-FB7C-4E1A-8E8D-A04FDF0DB92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47E7-3D72-4F82-9870-5B9CD833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7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7F1-FB7C-4E1A-8E8D-A04FDF0DB92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47E7-3D72-4F82-9870-5B9CD833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2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7F1-FB7C-4E1A-8E8D-A04FDF0DB92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47E7-3D72-4F82-9870-5B9CD833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9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7F1-FB7C-4E1A-8E8D-A04FDF0DB92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47E7-3D72-4F82-9870-5B9CD833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8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7F1-FB7C-4E1A-8E8D-A04FDF0DB92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47E7-3D72-4F82-9870-5B9CD833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0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7F1-FB7C-4E1A-8E8D-A04FDF0DB92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47E7-3D72-4F82-9870-5B9CD833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7F1-FB7C-4E1A-8E8D-A04FDF0DB92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47E7-3D72-4F82-9870-5B9CD833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7F1-FB7C-4E1A-8E8D-A04FDF0DB92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47E7-3D72-4F82-9870-5B9CD833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D7F1-FB7C-4E1A-8E8D-A04FDF0DB92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47E7-3D72-4F82-9870-5B9CD833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5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LIBS 7007: </a:t>
            </a:r>
            <a:br>
              <a:rPr lang="en-US" dirty="0" smtClean="0"/>
            </a:br>
            <a:r>
              <a:rPr lang="en-US" dirty="0" smtClean="0"/>
              <a:t>Technology &amp; Society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19600"/>
            <a:ext cx="6858000" cy="12192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16000" b="1" dirty="0" smtClean="0"/>
              <a:t>TECHNOLOGY &amp; NATIONALISM</a:t>
            </a:r>
            <a:endParaRPr lang="en-US" sz="16000" b="1" dirty="0"/>
          </a:p>
        </p:txBody>
      </p:sp>
    </p:spTree>
    <p:extLst>
      <p:ext uri="{BB962C8B-B14F-4D97-AF65-F5344CB8AC3E}">
        <p14:creationId xmlns:p14="http://schemas.microsoft.com/office/powerpoint/2010/main" val="1138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Orwell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Born India, 1903</a:t>
            </a:r>
          </a:p>
          <a:p>
            <a:r>
              <a:rPr lang="en-US" dirty="0" smtClean="0"/>
              <a:t>Dead of T.B., 1950</a:t>
            </a:r>
          </a:p>
          <a:p>
            <a:r>
              <a:rPr lang="en-US" dirty="0" smtClean="0"/>
              <a:t>Eton  schoolboy</a:t>
            </a:r>
          </a:p>
          <a:p>
            <a:r>
              <a:rPr lang="en-US" dirty="0" smtClean="0"/>
              <a:t>Imperial Policeman</a:t>
            </a:r>
          </a:p>
          <a:p>
            <a:r>
              <a:rPr lang="en-US" dirty="0" smtClean="0"/>
              <a:t>Journalist, Novelist</a:t>
            </a:r>
          </a:p>
          <a:p>
            <a:pPr lvl="1"/>
            <a:r>
              <a:rPr lang="en-US" i="1" dirty="0" smtClean="0"/>
              <a:t>1984</a:t>
            </a:r>
          </a:p>
          <a:p>
            <a:pPr lvl="1"/>
            <a:r>
              <a:rPr lang="en-US" i="1" dirty="0" smtClean="0"/>
              <a:t>Animal Farm</a:t>
            </a:r>
          </a:p>
          <a:p>
            <a:r>
              <a:rPr lang="en-US" dirty="0" smtClean="0"/>
              <a:t>Counter-Spy in WWII</a:t>
            </a:r>
          </a:p>
          <a:p>
            <a:r>
              <a:rPr lang="en-US" dirty="0" smtClean="0"/>
              <a:t>Spanish Civil War soldier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/>
          </a:bodyPr>
          <a:lstStyle/>
          <a:p>
            <a:r>
              <a:rPr lang="en-US" dirty="0" smtClean="0"/>
              <a:t>“Notes on Nationalism”</a:t>
            </a:r>
            <a:br>
              <a:rPr lang="en-US" dirty="0" smtClean="0"/>
            </a:br>
            <a:r>
              <a:rPr lang="en-US" sz="3100" i="1" dirty="0" smtClean="0"/>
              <a:t>Nationalism is not to be confused with patriotism</a:t>
            </a:r>
            <a:r>
              <a:rPr lang="en-US" sz="3100" dirty="0" smtClean="0"/>
              <a:t>. </a:t>
            </a:r>
            <a:endParaRPr lang="en-US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Nationalism is </a:t>
            </a:r>
            <a:r>
              <a:rPr lang="en-US" dirty="0"/>
              <a:t>inseparable from the desire for power. The abiding purpose of every nationalist is to secure more power and more prestige, </a:t>
            </a:r>
            <a:r>
              <a:rPr lang="en-US" i="1" dirty="0"/>
              <a:t>not</a:t>
            </a:r>
            <a:r>
              <a:rPr lang="en-US" dirty="0"/>
              <a:t> for himself but for the nation or other unit in which he has chosen to sink his own individuality.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PATRIOTISM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Devotion to a particular place and a particular way of life, which one believes to be the best in the world but has no wish to force on other people. </a:t>
            </a:r>
          </a:p>
          <a:p>
            <a:r>
              <a:rPr lang="en-US" dirty="0" smtClean="0"/>
              <a:t>Patriotism is of its nature defensive, both militarily and culturally.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Nationalists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Obsessive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nearly as possible, no nationalist ever thinks, talks, or writes about anything except the superiority of his own power unit.</a:t>
            </a:r>
          </a:p>
          <a:p>
            <a:r>
              <a:rPr lang="en-US" dirty="0" smtClean="0"/>
              <a:t>Unstable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remains constant in the nationalist is his state of mind: the object of his feelings is changeable, and may be imaginary.</a:t>
            </a:r>
            <a:endParaRPr lang="en-US" dirty="0" smtClean="0"/>
          </a:p>
          <a:p>
            <a:r>
              <a:rPr lang="en-US" dirty="0" smtClean="0"/>
              <a:t>Indifferent </a:t>
            </a:r>
            <a:r>
              <a:rPr lang="en-US" dirty="0"/>
              <a:t>to </a:t>
            </a:r>
            <a:r>
              <a:rPr lang="en-US" dirty="0" smtClean="0"/>
              <a:t>Reality</a:t>
            </a:r>
          </a:p>
          <a:p>
            <a:pPr lvl="1"/>
            <a:r>
              <a:rPr lang="en-US" dirty="0" smtClean="0"/>
              <a:t>Indifference </a:t>
            </a:r>
            <a:r>
              <a:rPr lang="en-US" dirty="0"/>
              <a:t>to objective truth is encouraged by the sealing-off of one part of the world from another, which makes it harder and harder to discover what is actually happening.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11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Academics &amp;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It </a:t>
            </a:r>
            <a:r>
              <a:rPr lang="en-US" dirty="0"/>
              <a:t>is unusual for anyone describable as an intellectual to feel a very deep attachment to his own country.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of the people surrounding </a:t>
            </a:r>
            <a:r>
              <a:rPr lang="en-US" dirty="0" smtClean="0"/>
              <a:t>the academic are </a:t>
            </a:r>
            <a:r>
              <a:rPr lang="en-US" dirty="0" err="1"/>
              <a:t>sceptical</a:t>
            </a:r>
            <a:r>
              <a:rPr lang="en-US" dirty="0"/>
              <a:t> and disaffected, and </a:t>
            </a:r>
            <a:r>
              <a:rPr lang="en-US" dirty="0" smtClean="0"/>
              <a:t>so he </a:t>
            </a:r>
            <a:r>
              <a:rPr lang="en-US" dirty="0"/>
              <a:t>may adopt the same attitude from imitativeness or sheer </a:t>
            </a:r>
            <a:r>
              <a:rPr lang="en-US" dirty="0" smtClean="0"/>
              <a:t>cowardice.</a:t>
            </a:r>
          </a:p>
          <a:p>
            <a:r>
              <a:rPr lang="en-US" dirty="0" smtClean="0"/>
              <a:t>However, the academic </a:t>
            </a:r>
            <a:r>
              <a:rPr lang="en-US" dirty="0"/>
              <a:t>still feels the need for a </a:t>
            </a:r>
            <a:r>
              <a:rPr lang="en-US" dirty="0" smtClean="0"/>
              <a:t>‘Fatherland’, </a:t>
            </a:r>
            <a:r>
              <a:rPr lang="en-US" dirty="0"/>
              <a:t>and it is natural to look for one </a:t>
            </a:r>
            <a:r>
              <a:rPr lang="en-US" dirty="0" smtClean="0"/>
              <a:t>somewhere so that </a:t>
            </a:r>
            <a:r>
              <a:rPr lang="en-US" dirty="0"/>
              <a:t>he can wallow unrestrainedly in exactly those emotions from which he believes that he has emancipated himself. </a:t>
            </a:r>
            <a:endParaRPr lang="en-US" dirty="0" smtClean="0"/>
          </a:p>
          <a:p>
            <a:r>
              <a:rPr lang="en-US" dirty="0" smtClean="0"/>
              <a:t>God</a:t>
            </a:r>
            <a:r>
              <a:rPr lang="en-US" dirty="0"/>
              <a:t>, the King, the Empire, the Union Jack — all the overthrown idols can reappear under different names, and because they are not </a:t>
            </a:r>
            <a:r>
              <a:rPr lang="en-US" dirty="0" err="1"/>
              <a:t>recognised</a:t>
            </a:r>
            <a:r>
              <a:rPr lang="en-US" dirty="0"/>
              <a:t> for what they are they can be worshipped with a good </a:t>
            </a:r>
            <a:r>
              <a:rPr lang="en-US" dirty="0" smtClean="0"/>
              <a:t>conscience by the academic. </a:t>
            </a:r>
          </a:p>
          <a:p>
            <a:r>
              <a:rPr lang="en-US" dirty="0"/>
              <a:t>T</a:t>
            </a:r>
            <a:r>
              <a:rPr lang="en-US" dirty="0" smtClean="0"/>
              <a:t>ransferred </a:t>
            </a:r>
            <a:r>
              <a:rPr lang="en-US" dirty="0"/>
              <a:t>nationalism, like the use of scapegoats, is a way of </a:t>
            </a:r>
            <a:r>
              <a:rPr lang="en-US" dirty="0" smtClean="0"/>
              <a:t>academics attaining </a:t>
            </a:r>
            <a:r>
              <a:rPr lang="en-US" dirty="0"/>
              <a:t>salvation without altering one's conduct.</a:t>
            </a:r>
          </a:p>
        </p:txBody>
      </p:sp>
    </p:spTree>
    <p:extLst>
      <p:ext uri="{BB962C8B-B14F-4D97-AF65-F5344CB8AC3E}">
        <p14:creationId xmlns:p14="http://schemas.microsoft.com/office/powerpoint/2010/main" val="34176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Transferred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previous century, Western academics turned to Communist countries to fulfill their Nationalist feelings</a:t>
            </a:r>
          </a:p>
          <a:p>
            <a:r>
              <a:rPr lang="en-US" dirty="0" smtClean="0"/>
              <a:t>In this century, academics turn to victim groups and ‘causes’.</a:t>
            </a:r>
          </a:p>
          <a:p>
            <a:r>
              <a:rPr lang="en-US" dirty="0" smtClean="0"/>
              <a:t>Substitution is required for rejection of dislike of Patriotism.</a:t>
            </a:r>
          </a:p>
          <a:p>
            <a:r>
              <a:rPr lang="en-US" dirty="0" smtClean="0"/>
              <a:t>Ahead of Remembrance Day, how does this match </a:t>
            </a:r>
            <a:r>
              <a:rPr lang="en-US" smtClean="0"/>
              <a:t>your own observations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409</Words>
  <Application>Microsoft Office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LIBS 7007:  Technology &amp; Society</vt:lpstr>
      <vt:lpstr>George Orwell</vt:lpstr>
      <vt:lpstr>“Notes on Nationalism” Nationalism is not to be confused with patriotism. </vt:lpstr>
      <vt:lpstr>Characteristics of Nationalists</vt:lpstr>
      <vt:lpstr>Academics &amp; Nationalism</vt:lpstr>
      <vt:lpstr>Transferred Nationalism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LIBS 7007:  Technology &amp; Society</dc:title>
  <dc:creator>Lib Stephen</dc:creator>
  <cp:lastModifiedBy>Lib Stephen</cp:lastModifiedBy>
  <cp:revision>4</cp:revision>
  <dcterms:created xsi:type="dcterms:W3CDTF">2013-11-08T00:22:01Z</dcterms:created>
  <dcterms:modified xsi:type="dcterms:W3CDTF">2013-11-08T01:46:04Z</dcterms:modified>
</cp:coreProperties>
</file>