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64" r:id="rId2"/>
    <p:sldId id="268" r:id="rId3"/>
    <p:sldId id="269" r:id="rId4"/>
    <p:sldId id="267" r:id="rId5"/>
    <p:sldId id="271" r:id="rId6"/>
    <p:sldId id="266" r:id="rId7"/>
    <p:sldId id="272" r:id="rId8"/>
    <p:sldId id="274" r:id="rId9"/>
    <p:sldId id="273" r:id="rId10"/>
    <p:sldId id="276" r:id="rId11"/>
    <p:sldId id="278" r:id="rId12"/>
    <p:sldId id="275" r:id="rId13"/>
    <p:sldId id="277" r:id="rId14"/>
    <p:sldId id="280" r:id="rId15"/>
    <p:sldId id="279"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8D7EF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885" autoAdjust="0"/>
  </p:normalViewPr>
  <p:slideViewPr>
    <p:cSldViewPr>
      <p:cViewPr varScale="1">
        <p:scale>
          <a:sx n="107" d="100"/>
          <a:sy n="107" d="100"/>
        </p:scale>
        <p:origin x="-1098" y="-8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Subtitle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FC250A40-79EF-42E9-86B7-2C40F9886C04}" type="datetimeFigureOut">
              <a:rPr lang="en-US" smtClean="0"/>
              <a:pPr/>
              <a:t>10/2/2013</a:t>
            </a:fld>
            <a:endParaRPr lang="en-US"/>
          </a:p>
        </p:txBody>
      </p:sp>
      <p:sp>
        <p:nvSpPr>
          <p:cNvPr id="17" name="Footer Placeholder 16"/>
          <p:cNvSpPr>
            <a:spLocks noGrp="1"/>
          </p:cNvSpPr>
          <p:nvPr>
            <p:ph type="ftr" sz="quarter" idx="11"/>
          </p:nvPr>
        </p:nvSpPr>
        <p:spPr/>
        <p:txBody>
          <a:bodyPr/>
          <a:lstStyle/>
          <a:p>
            <a:endParaRPr lang="en-US"/>
          </a:p>
        </p:txBody>
      </p:sp>
      <p:sp>
        <p:nvSpPr>
          <p:cNvPr id="7" name="Straight Connector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Oval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Oval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Slide Number Placeholder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93ED5D65-BD7D-446E-86F3-0614F31FD74B}" type="slidenum">
              <a:rPr lang="en-US" smtClean="0"/>
              <a:pPr/>
              <a:t>‹#›</a:t>
            </a:fld>
            <a:endParaRPr lang="en-US"/>
          </a:p>
        </p:txBody>
      </p:sp>
      <p:sp>
        <p:nvSpPr>
          <p:cNvPr id="8" name="Title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transition>
    <p:push/>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C250A40-79EF-42E9-86B7-2C40F9886C04}" type="datetimeFigureOut">
              <a:rPr lang="en-US" smtClean="0"/>
              <a:pPr/>
              <a:t>10/2/2013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3ED5D65-BD7D-446E-86F3-0614F31FD74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transition>
    <p:push/>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2"/>
      </p:bgRef>
    </p:bg>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Straight Connector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Oval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6915912" y="3009901"/>
            <a:ext cx="457200" cy="441325"/>
          </a:xfrm>
        </p:spPr>
        <p:txBody>
          <a:bodyPr/>
          <a:lstStyle/>
          <a:p>
            <a:fld id="{93ED5D65-BD7D-446E-86F3-0614F31FD74B}" type="slidenum">
              <a:rPr lang="en-US" smtClean="0"/>
              <a:pPr/>
              <a:t>‹#›</a:t>
            </a:fld>
            <a:endParaRPr lang="en-US"/>
          </a:p>
        </p:txBody>
      </p:sp>
      <p:sp>
        <p:nvSpPr>
          <p:cNvPr id="3" name="Vertical Text Placeholder 2"/>
          <p:cNvSpPr>
            <a:spLocks noGrp="1"/>
          </p:cNvSpPr>
          <p:nvPr>
            <p:ph type="body" orient="vert" idx="1"/>
          </p:nvPr>
        </p:nvSpPr>
        <p:spPr>
          <a:xfrm>
            <a:off x="304800" y="304800"/>
            <a:ext cx="6553200" cy="5821366"/>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C250A40-79EF-42E9-86B7-2C40F9886C04}" type="datetimeFigureOut">
              <a:rPr lang="en-US" smtClean="0"/>
              <a:pPr/>
              <a:t>10/2/2013</a:t>
            </a:fld>
            <a:endParaRPr lang="en-US"/>
          </a:p>
        </p:txBody>
      </p:sp>
      <p:sp>
        <p:nvSpPr>
          <p:cNvPr id="5" name="Footer Placeholder 4"/>
          <p:cNvSpPr>
            <a:spLocks noGrp="1"/>
          </p:cNvSpPr>
          <p:nvPr>
            <p:ph type="ftr" sz="quarter" idx="11"/>
          </p:nvPr>
        </p:nvSpPr>
        <p:spPr/>
        <p:txBody>
          <a:bodyPr/>
          <a:lstStyle/>
          <a:p>
            <a:endParaRPr lang="en-US"/>
          </a:p>
        </p:txBody>
      </p:sp>
      <p:sp>
        <p:nvSpPr>
          <p:cNvPr id="2" name="Vertical Title 1"/>
          <p:cNvSpPr>
            <a:spLocks noGrp="1"/>
          </p:cNvSpPr>
          <p:nvPr>
            <p:ph type="title" orient="vert"/>
          </p:nvPr>
        </p:nvSpPr>
        <p:spPr>
          <a:xfrm>
            <a:off x="7391400" y="304801"/>
            <a:ext cx="1447800" cy="5851525"/>
          </a:xfrm>
        </p:spPr>
        <p:txBody>
          <a:bodyPr vert="eaVert"/>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transition>
    <p:push/>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3">
                    <a:shade val="75000"/>
                  </a:schemeClr>
                </a:solidFill>
              </a:defRPr>
            </a:lvl1p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FC250A40-79EF-42E9-86B7-2C40F9886C04}" type="datetimeFigureOut">
              <a:rPr lang="en-US" smtClean="0"/>
              <a:pPr/>
              <a:t>10/2/2013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4361688" y="1026372"/>
            <a:ext cx="457200" cy="441325"/>
          </a:xfrm>
        </p:spPr>
        <p:txBody>
          <a:bodyPr/>
          <a:lstStyle/>
          <a:p>
            <a:fld id="{93ED5D65-BD7D-446E-86F3-0614F31FD74B}" type="slidenum">
              <a:rPr lang="en-US" smtClean="0"/>
              <a:pPr/>
              <a:t>‹#›</a:t>
            </a:fld>
            <a:endParaRPr lang="en-US"/>
          </a:p>
        </p:txBody>
      </p:sp>
      <p:sp>
        <p:nvSpPr>
          <p:cNvPr id="8" name="Content Placeholder 7"/>
          <p:cNvSpPr>
            <a:spLocks noGrp="1"/>
          </p:cNvSpPr>
          <p:nvPr>
            <p:ph sz="quarter" idx="1"/>
          </p:nvPr>
        </p:nvSpPr>
        <p:spPr>
          <a:xfrm>
            <a:off x="301752" y="1527048"/>
            <a:ext cx="850392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transition>
    <p:push/>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3" name="Rectangle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Rectangle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Footer Placeholder 4"/>
          <p:cNvSpPr>
            <a:spLocks noGrp="1"/>
          </p:cNvSpPr>
          <p:nvPr>
            <p:ph type="ftr" sz="quarter" idx="11"/>
          </p:nvPr>
        </p:nvSpPr>
        <p:spPr/>
        <p:txBody>
          <a:bodyPr/>
          <a:lstStyle/>
          <a:p>
            <a:endParaRPr lang="en-US"/>
          </a:p>
        </p:txBody>
      </p:sp>
      <p:sp>
        <p:nvSpPr>
          <p:cNvPr id="4" name="Date Placeholder 3"/>
          <p:cNvSpPr>
            <a:spLocks noGrp="1"/>
          </p:cNvSpPr>
          <p:nvPr>
            <p:ph type="dt" sz="half" idx="10"/>
          </p:nvPr>
        </p:nvSpPr>
        <p:spPr/>
        <p:txBody>
          <a:bodyPr/>
          <a:lstStyle/>
          <a:p>
            <a:fld id="{FC250A40-79EF-42E9-86B7-2C40F9886C04}" type="datetimeFigureOut">
              <a:rPr lang="en-US" smtClean="0"/>
              <a:pPr/>
              <a:t>10/2/2013</a:t>
            </a:fld>
            <a:endParaRPr lang="en-US"/>
          </a:p>
        </p:txBody>
      </p:sp>
      <p:sp>
        <p:nvSpPr>
          <p:cNvPr id="8" name="Straight Connector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Oval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93ED5D65-BD7D-446E-86F3-0614F31FD74B}" type="slidenum">
              <a:rPr lang="en-US" smtClean="0"/>
              <a:pPr/>
              <a:t>‹#›</a:t>
            </a:fld>
            <a:endParaRPr lang="en-US"/>
          </a:p>
        </p:txBody>
      </p:sp>
      <p:sp>
        <p:nvSpPr>
          <p:cNvPr id="2" name="Title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transition>
    <p:push/>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758952"/>
          </a:xfrm>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a:xfrm>
            <a:off x="5791200" y="6409944"/>
            <a:ext cx="3044952" cy="365760"/>
          </a:xfrm>
        </p:spPr>
        <p:txBody>
          <a:bodyPr/>
          <a:lstStyle/>
          <a:p>
            <a:fld id="{FC250A40-79EF-42E9-86B7-2C40F9886C04}" type="datetimeFigureOut">
              <a:rPr lang="en-US" smtClean="0"/>
              <a:pPr/>
              <a:t>10/2/2013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3ED5D65-BD7D-446E-86F3-0614F31FD74B}" type="slidenum">
              <a:rPr lang="en-US" smtClean="0"/>
              <a:pPr/>
              <a:t>‹#›</a:t>
            </a:fld>
            <a:endParaRPr lang="en-US"/>
          </a:p>
        </p:txBody>
      </p:sp>
      <p:sp>
        <p:nvSpPr>
          <p:cNvPr id="8" name="Straight Connector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Content Placeholder 9"/>
          <p:cNvSpPr>
            <a:spLocks noGrp="1"/>
          </p:cNvSpPr>
          <p:nvPr>
            <p:ph sz="half" idx="1"/>
          </p:nvPr>
        </p:nvSpPr>
        <p:spPr>
          <a:xfrm>
            <a:off x="301752"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Content Placeholder 11"/>
          <p:cNvSpPr>
            <a:spLocks noGrp="1"/>
          </p:cNvSpPr>
          <p:nvPr>
            <p:ph sz="half" idx="2"/>
          </p:nvPr>
        </p:nvSpPr>
        <p:spPr>
          <a:xfrm>
            <a:off x="4800600"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transition>
    <p:push/>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1">
        <a:schemeClr val="bg2"/>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Rectangle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Rectangle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Rectangle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FC250A40-79EF-42E9-86B7-2C40F9886C04}" type="datetimeFigureOut">
              <a:rPr lang="en-US" smtClean="0"/>
              <a:pPr/>
              <a:t>10/2/2013</a:t>
            </a:fld>
            <a:endParaRPr lang="en-US"/>
          </a:p>
        </p:txBody>
      </p:sp>
      <p:sp>
        <p:nvSpPr>
          <p:cNvPr id="8" name="Footer Placeholder 7"/>
          <p:cNvSpPr>
            <a:spLocks noGrp="1"/>
          </p:cNvSpPr>
          <p:nvPr>
            <p:ph type="ftr" sz="quarter" idx="11"/>
          </p:nvPr>
        </p:nvSpPr>
        <p:spPr>
          <a:xfrm>
            <a:off x="304800" y="6409944"/>
            <a:ext cx="3581400" cy="365760"/>
          </a:xfrm>
        </p:spPr>
        <p:txBody>
          <a:bodyPr/>
          <a:lstStyle/>
          <a:p>
            <a:endParaRPr lang="en-US"/>
          </a:p>
        </p:txBody>
      </p:sp>
      <p:sp>
        <p:nvSpPr>
          <p:cNvPr id="15" name="Straight Connector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Content Placeholder 23"/>
          <p:cNvSpPr>
            <a:spLocks noGrp="1"/>
          </p:cNvSpPr>
          <p:nvPr>
            <p:ph sz="quarter" idx="2"/>
          </p:nvPr>
        </p:nvSpPr>
        <p:spPr>
          <a:xfrm>
            <a:off x="301752" y="2471383"/>
            <a:ext cx="4041648" cy="3818404"/>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Content Placeholder 25"/>
          <p:cNvSpPr>
            <a:spLocks noGrp="1"/>
          </p:cNvSpPr>
          <p:nvPr>
            <p:ph sz="quarter" idx="4"/>
          </p:nvPr>
        </p:nvSpPr>
        <p:spPr>
          <a:xfrm>
            <a:off x="4800600" y="2471383"/>
            <a:ext cx="4038600" cy="382219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Oval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Oval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lide Number Placeholder 8"/>
          <p:cNvSpPr>
            <a:spLocks noGrp="1"/>
          </p:cNvSpPr>
          <p:nvPr>
            <p:ph type="sldNum" sz="quarter" idx="12"/>
          </p:nvPr>
        </p:nvSpPr>
        <p:spPr>
          <a:xfrm>
            <a:off x="4343400" y="1042416"/>
            <a:ext cx="457200" cy="441325"/>
          </a:xfrm>
        </p:spPr>
        <p:txBody>
          <a:bodyPr/>
          <a:lstStyle>
            <a:lvl1pPr algn="ctr">
              <a:defRPr/>
            </a:lvl1pPr>
          </a:lstStyle>
          <a:p>
            <a:fld id="{93ED5D65-BD7D-446E-86F3-0614F31FD74B}" type="slidenum">
              <a:rPr lang="en-US" smtClean="0"/>
              <a:pPr/>
              <a:t>‹#›</a:t>
            </a:fld>
            <a:endParaRPr lang="en-US"/>
          </a:p>
        </p:txBody>
      </p:sp>
      <p:sp>
        <p:nvSpPr>
          <p:cNvPr id="23" name="Title 22"/>
          <p:cNvSpPr>
            <a:spLocks noGrp="1"/>
          </p:cNvSpPr>
          <p:nvPr>
            <p:ph type="title"/>
          </p:nvPr>
        </p:nvSpPr>
        <p:spPr/>
        <p:txBody>
          <a:bodyPr rtlCol="0" anchor="b" anchorCtr="0"/>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transition>
    <p:push/>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FC250A40-79EF-42E9-86B7-2C40F9886C04}" type="datetimeFigureOut">
              <a:rPr lang="en-US" smtClean="0"/>
              <a:pPr/>
              <a:t>10/2/2013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a:xfrm>
            <a:off x="4343400" y="1036020"/>
            <a:ext cx="457200" cy="441325"/>
          </a:xfrm>
        </p:spPr>
        <p:txBody>
          <a:bodyPr/>
          <a:lstStyle/>
          <a:p>
            <a:fld id="{93ED5D65-BD7D-446E-86F3-0614F31FD74B}" type="slidenum">
              <a:rPr lang="en-US" smtClean="0"/>
              <a:pPr/>
              <a:t>‹#›</a:t>
            </a:fld>
            <a:endParaRPr lang="en-US"/>
          </a:p>
        </p:txBody>
      </p:sp>
    </p:spTree>
  </p:cSld>
  <p:clrMapOvr>
    <a:masterClrMapping/>
  </p:clrMapOvr>
  <p:transition>
    <p:push/>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Rectangle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Rectangle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Date Placeholder 1"/>
          <p:cNvSpPr>
            <a:spLocks noGrp="1"/>
          </p:cNvSpPr>
          <p:nvPr>
            <p:ph type="dt" sz="half" idx="10"/>
          </p:nvPr>
        </p:nvSpPr>
        <p:spPr/>
        <p:txBody>
          <a:bodyPr/>
          <a:lstStyle/>
          <a:p>
            <a:fld id="{FC250A40-79EF-42E9-86B7-2C40F9886C04}" type="datetimeFigureOut">
              <a:rPr lang="en-US" smtClean="0"/>
              <a:pPr/>
              <a:t>10/2/2013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a:xfrm>
            <a:off x="4267200" y="6324600"/>
            <a:ext cx="609600" cy="441324"/>
          </a:xfrm>
        </p:spPr>
        <p:txBody>
          <a:bodyPr/>
          <a:lstStyle>
            <a:lvl1pPr>
              <a:defRPr>
                <a:solidFill>
                  <a:srgbClr val="FFFFFF"/>
                </a:solidFill>
              </a:defRPr>
            </a:lvl1pPr>
          </a:lstStyle>
          <a:p>
            <a:fld id="{93ED5D65-BD7D-446E-86F3-0614F31FD74B}" type="slidenum">
              <a:rPr lang="en-US" smtClean="0"/>
              <a:pPr/>
              <a:t>‹#›</a:t>
            </a:fld>
            <a:endParaRPr lang="en-US"/>
          </a:p>
        </p:txBody>
      </p:sp>
    </p:spTree>
  </p:cSld>
  <p:clrMapOvr>
    <a:masterClrMapping/>
  </p:clrMapOvr>
  <p:transition>
    <p:push/>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9" name="Rectangle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Rectangle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Rectangle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Straight Connector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Content Placeholder 19"/>
          <p:cNvSpPr>
            <a:spLocks noGrp="1"/>
          </p:cNvSpPr>
          <p:nvPr>
            <p:ph sz="quarter" idx="1"/>
          </p:nvPr>
        </p:nvSpPr>
        <p:spPr>
          <a:xfrm>
            <a:off x="3124200" y="685800"/>
            <a:ext cx="5638800" cy="5410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Oval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93ED5D65-BD7D-446E-86F3-0614F31FD74B}" type="slidenum">
              <a:rPr lang="en-US" smtClean="0"/>
              <a:pPr/>
              <a:t>‹#›</a:t>
            </a:fld>
            <a:endParaRPr lang="en-US"/>
          </a:p>
        </p:txBody>
      </p:sp>
      <p:sp>
        <p:nvSpPr>
          <p:cNvPr id="21" name="Rectangle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p:txBody>
          <a:bodyPr/>
          <a:lstStyle/>
          <a:p>
            <a:fld id="{FC250A40-79EF-42E9-86B7-2C40F9886C04}" type="datetimeFigureOut">
              <a:rPr lang="en-US" smtClean="0"/>
              <a:pPr/>
              <a:t>10/2/2013</a:t>
            </a:fld>
            <a:endParaRPr lang="en-US"/>
          </a:p>
        </p:txBody>
      </p:sp>
      <p:sp>
        <p:nvSpPr>
          <p:cNvPr id="6" name="Footer Placeholder 5"/>
          <p:cNvSpPr>
            <a:spLocks noGrp="1"/>
          </p:cNvSpPr>
          <p:nvPr>
            <p:ph type="ftr" sz="quarter" idx="11"/>
          </p:nvPr>
        </p:nvSpPr>
        <p:spPr>
          <a:xfrm>
            <a:off x="301752" y="6410848"/>
            <a:ext cx="3383280" cy="365760"/>
          </a:xfrm>
        </p:spPr>
        <p:txBody>
          <a:bodyPr/>
          <a:lstStyle/>
          <a:p>
            <a:endParaRPr lang="en-US"/>
          </a:p>
        </p:txBody>
      </p:sp>
    </p:spTree>
  </p:cSld>
  <p:clrMapOvr>
    <a:overrideClrMapping bg1="lt1" tx1="dk1" bg2="lt2" tx2="dk2" accent1="accent1" accent2="accent2" accent3="accent3" accent4="accent4" accent5="accent5" accent6="accent6" hlink="hlink" folHlink="folHlink"/>
  </p:clrMapOvr>
  <p:transition>
    <p:push/>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1" name="Straight Connector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Rectangle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Rectangle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Oval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Oval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p>
            <a:fld id="{93ED5D65-BD7D-446E-86F3-0614F31FD74B}" type="slidenum">
              <a:rPr lang="en-US" smtClean="0"/>
              <a:pPr/>
              <a:t>‹#›</a:t>
            </a:fld>
            <a:endParaRPr lang="en-US"/>
          </a:p>
        </p:txBody>
      </p:sp>
      <p:sp>
        <p:nvSpPr>
          <p:cNvPr id="2" name="Title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3000375" y="609600"/>
            <a:ext cx="5867400" cy="4267200"/>
          </a:xfrm>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22" name="Rectangle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a:xfrm>
            <a:off x="5788152" y="6404984"/>
            <a:ext cx="3044952" cy="365760"/>
          </a:xfrm>
        </p:spPr>
        <p:txBody>
          <a:bodyPr/>
          <a:lstStyle/>
          <a:p>
            <a:fld id="{FC250A40-79EF-42E9-86B7-2C40F9886C04}" type="datetimeFigureOut">
              <a:rPr lang="en-US" smtClean="0"/>
              <a:pPr/>
              <a:t>10/2/2013</a:t>
            </a:fld>
            <a:endParaRPr lang="en-US"/>
          </a:p>
        </p:txBody>
      </p:sp>
      <p:sp>
        <p:nvSpPr>
          <p:cNvPr id="6" name="Footer Placeholder 5"/>
          <p:cNvSpPr>
            <a:spLocks noGrp="1"/>
          </p:cNvSpPr>
          <p:nvPr>
            <p:ph type="ftr" sz="quarter" idx="11"/>
          </p:nvPr>
        </p:nvSpPr>
        <p:spPr>
          <a:xfrm>
            <a:off x="301752" y="6410848"/>
            <a:ext cx="3584448" cy="365760"/>
          </a:xfrm>
        </p:spPr>
        <p:txBody>
          <a:bodyPr/>
          <a:lstStyle/>
          <a:p>
            <a:endParaRPr lang="en-US"/>
          </a:p>
        </p:txBody>
      </p:sp>
    </p:spTree>
  </p:cSld>
  <p:clrMapOvr>
    <a:masterClrMapping/>
  </p:clrMapOvr>
  <p:transition>
    <p:push/>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Date Placeholder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FC250A40-79EF-42E9-86B7-2C40F9886C04}" type="datetimeFigureOut">
              <a:rPr lang="en-US" smtClean="0"/>
              <a:pPr/>
              <a:t>10/2/2013</a:t>
            </a:fld>
            <a:endParaRPr lang="en-US"/>
          </a:p>
        </p:txBody>
      </p:sp>
      <p:sp>
        <p:nvSpPr>
          <p:cNvPr id="3" name="Footer Placeholder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en-US"/>
          </a:p>
        </p:txBody>
      </p:sp>
      <p:sp>
        <p:nvSpPr>
          <p:cNvPr id="8" name="Rectangle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Straight Connector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Oval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93ED5D65-BD7D-446E-86F3-0614F31FD74B}" type="slidenum">
              <a:rPr lang="en-US" smtClean="0"/>
              <a:pPr/>
              <a:t>‹#›</a:t>
            </a:fld>
            <a:endParaRPr lang="en-US"/>
          </a:p>
        </p:txBody>
      </p:sp>
      <p:sp>
        <p:nvSpPr>
          <p:cNvPr id="22" name="Title Placeholder 21"/>
          <p:cNvSpPr>
            <a:spLocks noGrp="1"/>
          </p:cNvSpPr>
          <p:nvPr>
            <p:ph type="title"/>
          </p:nvPr>
        </p:nvSpPr>
        <p:spPr>
          <a:xfrm>
            <a:off x="301752" y="228600"/>
            <a:ext cx="8534400" cy="758952"/>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ransition>
    <p:push/>
  </p:transition>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pjmedia.com/instapundit/176843/?&amp;show-at-comment=284251#comment-284251"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a:xfrm>
            <a:off x="1371600" y="2819400"/>
            <a:ext cx="6400800" cy="2819400"/>
          </a:xfrm>
        </p:spPr>
        <p:txBody>
          <a:bodyPr>
            <a:normAutofit fontScale="77500" lnSpcReduction="20000"/>
          </a:bodyPr>
          <a:lstStyle/>
          <a:p>
            <a:r>
              <a:rPr lang="en-US" sz="5200" dirty="0" smtClean="0"/>
              <a:t>Society:</a:t>
            </a:r>
          </a:p>
          <a:p>
            <a:r>
              <a:rPr lang="en-US" sz="3400" dirty="0" smtClean="0"/>
              <a:t>How to define it and how, and how </a:t>
            </a:r>
            <a:r>
              <a:rPr lang="en-US" sz="3400" i="1" dirty="0" smtClean="0"/>
              <a:t>not</a:t>
            </a:r>
            <a:r>
              <a:rPr lang="en-US" sz="3400" dirty="0" smtClean="0"/>
              <a:t> to, study &amp; understand it</a:t>
            </a:r>
            <a:r>
              <a:rPr lang="en-US" sz="4300" dirty="0" smtClean="0"/>
              <a:t> </a:t>
            </a:r>
          </a:p>
          <a:p>
            <a:endParaRPr lang="en-US" dirty="0"/>
          </a:p>
          <a:p>
            <a:endParaRPr lang="en-US" dirty="0" smtClean="0"/>
          </a:p>
          <a:p>
            <a:endParaRPr lang="en-US" dirty="0"/>
          </a:p>
          <a:p>
            <a:endParaRPr lang="en-US" dirty="0" smtClean="0"/>
          </a:p>
          <a:p>
            <a:pPr algn="r"/>
            <a:r>
              <a:rPr lang="en-US" sz="2500" dirty="0" smtClean="0"/>
              <a:t>DR. </a:t>
            </a:r>
            <a:r>
              <a:rPr lang="en-US" sz="2500" dirty="0" err="1" smtClean="0"/>
              <a:t>StEpHEN</a:t>
            </a:r>
            <a:r>
              <a:rPr lang="en-US" sz="2500" dirty="0" smtClean="0"/>
              <a:t> A. OGDEN</a:t>
            </a:r>
            <a:endParaRPr lang="en-US" sz="2500" dirty="0"/>
          </a:p>
        </p:txBody>
      </p:sp>
      <p:sp>
        <p:nvSpPr>
          <p:cNvPr id="3" name="Title 2"/>
          <p:cNvSpPr>
            <a:spLocks noGrp="1"/>
          </p:cNvSpPr>
          <p:nvPr>
            <p:ph type="ctrTitle"/>
          </p:nvPr>
        </p:nvSpPr>
        <p:spPr/>
        <p:txBody>
          <a:bodyPr/>
          <a:lstStyle/>
          <a:p>
            <a:r>
              <a:rPr lang="en-US" dirty="0" smtClean="0"/>
              <a:t>LIBS </a:t>
            </a:r>
            <a:r>
              <a:rPr lang="en-US" sz="4800" dirty="0" smtClean="0"/>
              <a:t>7007</a:t>
            </a:r>
            <a:r>
              <a:rPr lang="en-US" dirty="0" smtClean="0"/>
              <a:t>	</a:t>
            </a:r>
            <a:br>
              <a:rPr lang="en-US" dirty="0" smtClean="0"/>
            </a:br>
            <a:r>
              <a:rPr lang="en-US" dirty="0" smtClean="0"/>
              <a:t>“TECHNOLOGY &amp; SOCIETY”</a:t>
            </a:r>
            <a:endParaRPr lang="en-US" dirty="0"/>
          </a:p>
        </p:txBody>
      </p:sp>
    </p:spTree>
    <p:extLst>
      <p:ext uri="{BB962C8B-B14F-4D97-AF65-F5344CB8AC3E}">
        <p14:creationId xmlns:p14="http://schemas.microsoft.com/office/powerpoint/2010/main" val="1692757449"/>
      </p:ext>
    </p:extLst>
  </p:cSld>
  <p:clrMapOvr>
    <a:masterClrMapping/>
  </p:clrMapOvr>
  <p:transition>
    <p:push/>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990600"/>
          </a:xfrm>
        </p:spPr>
        <p:txBody>
          <a:bodyPr>
            <a:normAutofit fontScale="90000"/>
          </a:bodyPr>
          <a:lstStyle/>
          <a:p>
            <a:r>
              <a:rPr lang="en-CA" b="1" dirty="0" smtClean="0"/>
              <a:t>CHARLES DARWIN</a:t>
            </a:r>
            <a:r>
              <a:rPr lang="en-CA" dirty="0" smtClean="0"/>
              <a:t> (19</a:t>
            </a:r>
            <a:r>
              <a:rPr lang="en-CA" baseline="30000" dirty="0" smtClean="0"/>
              <a:t>th</a:t>
            </a:r>
            <a:r>
              <a:rPr lang="en-CA" dirty="0" smtClean="0"/>
              <a:t> C.):</a:t>
            </a:r>
            <a:br>
              <a:rPr lang="en-CA" dirty="0" smtClean="0"/>
            </a:br>
            <a:r>
              <a:rPr lang="en-CA" cap="small" dirty="0" smtClean="0"/>
              <a:t>Social Darwinism</a:t>
            </a:r>
            <a:endParaRPr lang="en-CA" cap="small" dirty="0"/>
          </a:p>
        </p:txBody>
      </p:sp>
      <p:sp>
        <p:nvSpPr>
          <p:cNvPr id="3" name="Content Placeholder 2"/>
          <p:cNvSpPr>
            <a:spLocks noGrp="1"/>
          </p:cNvSpPr>
          <p:nvPr>
            <p:ph sz="quarter" idx="1"/>
          </p:nvPr>
        </p:nvSpPr>
        <p:spPr/>
        <p:txBody>
          <a:bodyPr>
            <a:normAutofit fontScale="92500" lnSpcReduction="10000"/>
          </a:bodyPr>
          <a:lstStyle/>
          <a:p>
            <a:r>
              <a:rPr lang="en-CA" dirty="0" smtClean="0"/>
              <a:t>Agrees with Aristotle &amp; with the Church: Man is a social animal.</a:t>
            </a:r>
          </a:p>
          <a:p>
            <a:pPr lvl="1"/>
            <a:r>
              <a:rPr lang="en-US" dirty="0" smtClean="0"/>
              <a:t>“Every one will admit that man is a </a:t>
            </a:r>
            <a:r>
              <a:rPr lang="en-US" b="1" dirty="0" smtClean="0"/>
              <a:t>social</a:t>
            </a:r>
            <a:r>
              <a:rPr lang="en-US" dirty="0" smtClean="0"/>
              <a:t> being.  We see this in his dislike of solitude, and in his wish for </a:t>
            </a:r>
            <a:r>
              <a:rPr lang="en-US" b="1" dirty="0" smtClean="0"/>
              <a:t>society</a:t>
            </a:r>
            <a:r>
              <a:rPr lang="en-US" dirty="0" smtClean="0"/>
              <a:t> beyond that of his own family.  Solitary confinement is one of the severest punishments which can be inflicted.”</a:t>
            </a:r>
          </a:p>
          <a:p>
            <a:r>
              <a:rPr lang="en-US" dirty="0" smtClean="0"/>
              <a:t>But also agrees with Hobbes that society is a method by which an original solitary condition in Nature is improved on by development of </a:t>
            </a:r>
            <a:r>
              <a:rPr lang="en-US" b="1" dirty="0" smtClean="0"/>
              <a:t>society</a:t>
            </a:r>
            <a:r>
              <a:rPr lang="en-US" dirty="0" smtClean="0"/>
              <a:t>: in Darwin, the development of a </a:t>
            </a:r>
            <a:r>
              <a:rPr lang="en-US" b="1" dirty="0" smtClean="0"/>
              <a:t>social instinct</a:t>
            </a:r>
            <a:r>
              <a:rPr lang="en-US" dirty="0" smtClean="0"/>
              <a:t> which gave a survival benefit to individuals grouped into a society</a:t>
            </a:r>
          </a:p>
          <a:p>
            <a:r>
              <a:rPr lang="en-US" dirty="0" smtClean="0"/>
              <a:t>Society then becomes itself a unit of selection: </a:t>
            </a:r>
          </a:p>
          <a:p>
            <a:pPr lvl="1"/>
            <a:r>
              <a:rPr lang="en-US" sz="2600" dirty="0" smtClean="0"/>
              <a:t>‘</a:t>
            </a:r>
            <a:r>
              <a:rPr lang="en-US" sz="2600" b="1" dirty="0" smtClean="0"/>
              <a:t>the survival of the fittest </a:t>
            </a:r>
            <a:r>
              <a:rPr lang="en-US" sz="2600" b="1" i="1" dirty="0" smtClean="0"/>
              <a:t>society</a:t>
            </a:r>
            <a:r>
              <a:rPr lang="en-US" sz="2600" b="1" dirty="0" smtClean="0"/>
              <a:t>’</a:t>
            </a:r>
            <a:endParaRPr lang="en-CA" sz="2600" b="1" dirty="0"/>
          </a:p>
        </p:txBody>
      </p:sp>
    </p:spTree>
  </p:cSld>
  <p:clrMapOvr>
    <a:masterClrMapping/>
  </p:clrMapOvr>
  <p:transition>
    <p:push/>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2000"/>
                                        <p:tgtEl>
                                          <p:spTgt spid="3">
                                            <p:txEl>
                                              <p:pRg st="1" end="1"/>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fade">
                                      <p:cBhvr>
                                        <p:cTn id="13" dur="2000"/>
                                        <p:tgtEl>
                                          <p:spTgt spid="3">
                                            <p:txEl>
                                              <p:pRg st="2" end="2"/>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fade">
                                      <p:cBhvr>
                                        <p:cTn id="16" dur="2000"/>
                                        <p:tgtEl>
                                          <p:spTgt spid="3">
                                            <p:txEl>
                                              <p:pRg st="3" end="3"/>
                                            </p:txEl>
                                          </p:spTgt>
                                        </p:tgtEl>
                                      </p:cBhvr>
                                    </p:animEffect>
                                  </p:childTnLst>
                                </p:cTn>
                              </p:par>
                              <p:par>
                                <p:cTn id="17" presetID="10" presetClass="entr" presetSubtype="0" fill="hold"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Effect transition="in" filter="fade">
                                      <p:cBhvr>
                                        <p:cTn id="19" dur="2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DYSTOPIA, UTOPIA, OR EUTOPIA</a:t>
            </a:r>
            <a:endParaRPr lang="en-CA" dirty="0"/>
          </a:p>
        </p:txBody>
      </p:sp>
      <p:sp>
        <p:nvSpPr>
          <p:cNvPr id="3" name="Content Placeholder 2"/>
          <p:cNvSpPr>
            <a:spLocks noGrp="1"/>
          </p:cNvSpPr>
          <p:nvPr>
            <p:ph sz="quarter" idx="1"/>
          </p:nvPr>
        </p:nvSpPr>
        <p:spPr/>
        <p:txBody>
          <a:bodyPr/>
          <a:lstStyle/>
          <a:p>
            <a:pPr>
              <a:buNone/>
            </a:pPr>
            <a:r>
              <a:rPr lang="en-CA" dirty="0" smtClean="0"/>
              <a:t>Views of ‘society’ take one of three forms:</a:t>
            </a:r>
          </a:p>
          <a:p>
            <a:endParaRPr lang="en-CA" b="1" dirty="0" smtClean="0"/>
          </a:p>
          <a:p>
            <a:r>
              <a:rPr lang="en-CA" b="1" dirty="0" smtClean="0"/>
              <a:t>Utopia</a:t>
            </a:r>
            <a:r>
              <a:rPr lang="en-CA" dirty="0" smtClean="0"/>
              <a:t> (lit. ‘No-Place): society is planned &amp; constructed. </a:t>
            </a:r>
            <a:r>
              <a:rPr lang="en-CA" i="1" dirty="0" smtClean="0"/>
              <a:t>E.g. </a:t>
            </a:r>
            <a:r>
              <a:rPr lang="en-CA" dirty="0" smtClean="0"/>
              <a:t>Technocracy.</a:t>
            </a:r>
          </a:p>
          <a:p>
            <a:r>
              <a:rPr lang="en-CA" b="1" dirty="0" smtClean="0"/>
              <a:t>Eutopia</a:t>
            </a:r>
            <a:r>
              <a:rPr lang="en-CA" dirty="0" smtClean="0"/>
              <a:t> (lit. ‘Good-Place’): an ideal society can exist and be developed. </a:t>
            </a:r>
            <a:r>
              <a:rPr lang="en-CA" i="1" dirty="0" smtClean="0"/>
              <a:t>E.g. </a:t>
            </a:r>
            <a:r>
              <a:rPr lang="en-CA" dirty="0" smtClean="0"/>
              <a:t>Socialism-Communism</a:t>
            </a:r>
          </a:p>
          <a:p>
            <a:r>
              <a:rPr lang="en-CA" b="1" dirty="0" smtClean="0"/>
              <a:t>Dystopia </a:t>
            </a:r>
            <a:r>
              <a:rPr lang="en-CA" dirty="0" smtClean="0"/>
              <a:t>or </a:t>
            </a:r>
            <a:r>
              <a:rPr lang="en-CA" b="1" dirty="0" smtClean="0"/>
              <a:t>Cacatopia</a:t>
            </a:r>
            <a:r>
              <a:rPr lang="en-CA" dirty="0" smtClean="0"/>
              <a:t> (lit. ‘Broken-Place’ or ‘Evil Place’). </a:t>
            </a:r>
            <a:r>
              <a:rPr lang="en-CA" i="1" dirty="0" smtClean="0"/>
              <a:t>E.g.</a:t>
            </a:r>
            <a:r>
              <a:rPr lang="en-CA" dirty="0" smtClean="0"/>
              <a:t> The Occupy movement, Al-Gore-ism, Anarchism</a:t>
            </a:r>
            <a:endParaRPr lang="en-CA" dirty="0"/>
          </a:p>
        </p:txBody>
      </p:sp>
    </p:spTree>
  </p:cSld>
  <p:clrMapOvr>
    <a:masterClrMapping/>
  </p:clrMapOvr>
  <p:transition>
    <p:push/>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2" end="2"/>
                                            </p:txEl>
                                          </p:spTgt>
                                        </p:tgtEl>
                                        <p:attrNameLst>
                                          <p:attrName>style.visibility</p:attrName>
                                        </p:attrNameLst>
                                      </p:cBhvr>
                                      <p:to>
                                        <p:strVal val="visible"/>
                                      </p:to>
                                    </p:set>
                                    <p:animEffect transition="in" filter="fade">
                                      <p:cBhvr>
                                        <p:cTn id="10" dur="2000"/>
                                        <p:tgtEl>
                                          <p:spTgt spid="3">
                                            <p:txEl>
                                              <p:pRg st="2" end="2"/>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Effect transition="in" filter="fade">
                                      <p:cBhvr>
                                        <p:cTn id="13" dur="2000"/>
                                        <p:tgtEl>
                                          <p:spTgt spid="3">
                                            <p:txEl>
                                              <p:pRg st="3" end="3"/>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3">
                                            <p:txEl>
                                              <p:pRg st="4" end="4"/>
                                            </p:txEl>
                                          </p:spTgt>
                                        </p:tgtEl>
                                        <p:attrNameLst>
                                          <p:attrName>style.visibility</p:attrName>
                                        </p:attrNameLst>
                                      </p:cBhvr>
                                      <p:to>
                                        <p:strVal val="visible"/>
                                      </p:to>
                                    </p:set>
                                    <p:animEffect transition="in" filter="fade">
                                      <p:cBhvr>
                                        <p:cTn id="16" dur="2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“SOCIETY”: ETYMOLOGY (OED)</a:t>
            </a:r>
            <a:endParaRPr lang="en-US" dirty="0"/>
          </a:p>
        </p:txBody>
      </p:sp>
      <p:sp>
        <p:nvSpPr>
          <p:cNvPr id="3" name="Content Placeholder 2"/>
          <p:cNvSpPr>
            <a:spLocks noGrp="1"/>
          </p:cNvSpPr>
          <p:nvPr>
            <p:ph sz="quarter" idx="1"/>
          </p:nvPr>
        </p:nvSpPr>
        <p:spPr/>
        <p:txBody>
          <a:bodyPr>
            <a:normAutofit fontScale="92500"/>
          </a:bodyPr>
          <a:lstStyle/>
          <a:p>
            <a:r>
              <a:rPr lang="en-US" dirty="0" smtClean="0"/>
              <a:t>To understand </a:t>
            </a:r>
            <a:r>
              <a:rPr lang="en-US" dirty="0"/>
              <a:t>‘society’, we must begin with the science of the meaning of the word:</a:t>
            </a:r>
          </a:p>
          <a:p>
            <a:pPr lvl="1"/>
            <a:r>
              <a:rPr lang="en-US" dirty="0"/>
              <a:t>"</a:t>
            </a:r>
            <a:r>
              <a:rPr lang="en-US" b="1" i="1" dirty="0"/>
              <a:t>society" expresses a human sense of "fellowship, communion, joint pursuit, joint enjoyment, close relationship, connection, affinity</a:t>
            </a:r>
            <a:r>
              <a:rPr lang="en-US" dirty="0"/>
              <a:t>".</a:t>
            </a:r>
          </a:p>
          <a:p>
            <a:r>
              <a:rPr lang="en-US" dirty="0" smtClean="0"/>
              <a:t>Darwin’s use in </a:t>
            </a:r>
            <a:r>
              <a:rPr lang="en-US" i="1" dirty="0" smtClean="0"/>
              <a:t>The Origin of Species</a:t>
            </a:r>
            <a:r>
              <a:rPr lang="en-US" dirty="0" smtClean="0"/>
              <a:t> of the word “society” is over half in terms of ‘scientific societies’</a:t>
            </a:r>
          </a:p>
          <a:p>
            <a:r>
              <a:rPr lang="en-US" dirty="0" smtClean="0"/>
              <a:t>The adjectival form—”Social”—is the aspect of what we call “society”: society is merely an abstract term  describing the manifestation of people’s social nature.</a:t>
            </a:r>
          </a:p>
          <a:p>
            <a:r>
              <a:rPr lang="en-US" dirty="0" smtClean="0"/>
              <a:t>(</a:t>
            </a:r>
            <a:r>
              <a:rPr lang="en-US" i="1" dirty="0" smtClean="0"/>
              <a:t>Cf.</a:t>
            </a:r>
            <a:r>
              <a:rPr lang="en-US" dirty="0" smtClean="0"/>
              <a:t> P.J. O’Rourke’s debunking of ‘overpopulation’…)</a:t>
            </a:r>
            <a:endParaRPr lang="en-US" dirty="0"/>
          </a:p>
        </p:txBody>
      </p:sp>
    </p:spTree>
    <p:extLst>
      <p:ext uri="{BB962C8B-B14F-4D97-AF65-F5344CB8AC3E}">
        <p14:creationId xmlns:p14="http://schemas.microsoft.com/office/powerpoint/2010/main" val="4242171134"/>
      </p:ext>
    </p:extLst>
  </p:cSld>
  <p:clrMapOvr>
    <a:masterClrMapping/>
  </p:clrMapOvr>
  <p:transition>
    <p:push/>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2000"/>
                                        <p:tgtEl>
                                          <p:spTgt spid="3">
                                            <p:txEl>
                                              <p:pRg st="1" end="1"/>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fade">
                                      <p:cBhvr>
                                        <p:cTn id="13" dur="2000"/>
                                        <p:tgtEl>
                                          <p:spTgt spid="3">
                                            <p:txEl>
                                              <p:pRg st="2" end="2"/>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fade">
                                      <p:cBhvr>
                                        <p:cTn id="16" dur="2000"/>
                                        <p:tgtEl>
                                          <p:spTgt spid="3">
                                            <p:txEl>
                                              <p:pRg st="3" end="3"/>
                                            </p:txEl>
                                          </p:spTgt>
                                        </p:tgtEl>
                                      </p:cBhvr>
                                    </p:animEffect>
                                  </p:childTnLst>
                                </p:cTn>
                              </p:par>
                              <p:par>
                                <p:cTn id="17" presetID="10" presetClass="entr" presetSubtype="0" fill="hold"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Effect transition="in" filter="fade">
                                      <p:cBhvr>
                                        <p:cTn id="19" dur="2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990600"/>
          </a:xfrm>
        </p:spPr>
        <p:txBody>
          <a:bodyPr>
            <a:normAutofit/>
          </a:bodyPr>
          <a:lstStyle/>
          <a:p>
            <a:r>
              <a:rPr lang="en-CA" dirty="0" smtClean="0"/>
              <a:t>CIVILISATION, SOCIETY , CULTURE</a:t>
            </a:r>
            <a:endParaRPr lang="en-CA" dirty="0"/>
          </a:p>
        </p:txBody>
      </p:sp>
      <p:sp>
        <p:nvSpPr>
          <p:cNvPr id="3" name="Content Placeholder 2"/>
          <p:cNvSpPr>
            <a:spLocks noGrp="1"/>
          </p:cNvSpPr>
          <p:nvPr>
            <p:ph sz="quarter" idx="1"/>
          </p:nvPr>
        </p:nvSpPr>
        <p:spPr/>
        <p:txBody>
          <a:bodyPr>
            <a:normAutofit fontScale="77500" lnSpcReduction="20000"/>
          </a:bodyPr>
          <a:lstStyle/>
          <a:p>
            <a:pPr lvl="1"/>
            <a:r>
              <a:rPr lang="en-CA" dirty="0" smtClean="0"/>
              <a:t>The social character of Man, then, manifests in three different levels of distinct organisation, starting with an enduring and invisible base through to changing &amp; visible outer expressions.</a:t>
            </a:r>
          </a:p>
          <a:p>
            <a:r>
              <a:rPr lang="en-CA" b="1" dirty="0" smtClean="0"/>
              <a:t>Civilisation</a:t>
            </a:r>
            <a:r>
              <a:rPr lang="en-CA" dirty="0" smtClean="0"/>
              <a:t>: the broadest level, measured in millennia:</a:t>
            </a:r>
          </a:p>
          <a:p>
            <a:pPr lvl="1"/>
            <a:r>
              <a:rPr lang="en-CA" b="1" dirty="0" smtClean="0"/>
              <a:t>subconscious assumptions, values, </a:t>
            </a:r>
            <a:r>
              <a:rPr lang="en-CA" b="1" dirty="0" smtClean="0"/>
              <a:t>systems, plastic arts, framing ideas and charters: the organising </a:t>
            </a:r>
            <a:r>
              <a:rPr lang="en-CA" b="1" i="1" dirty="0" smtClean="0"/>
              <a:t>character</a:t>
            </a:r>
            <a:r>
              <a:rPr lang="en-CA" b="1" dirty="0" smtClean="0"/>
              <a:t>.</a:t>
            </a:r>
            <a:endParaRPr lang="en-CA" b="1" dirty="0" smtClean="0"/>
          </a:p>
          <a:p>
            <a:r>
              <a:rPr lang="en-CA" b="1" dirty="0" smtClean="0"/>
              <a:t>Society</a:t>
            </a:r>
            <a:r>
              <a:rPr lang="en-CA" dirty="0" smtClean="0"/>
              <a:t>: the </a:t>
            </a:r>
            <a:r>
              <a:rPr lang="en-CA" i="1" dirty="0" smtClean="0"/>
              <a:t>specific</a:t>
            </a:r>
            <a:r>
              <a:rPr lang="en-CA" dirty="0" smtClean="0"/>
              <a:t> organisations and </a:t>
            </a:r>
            <a:r>
              <a:rPr lang="en-CA" i="1" dirty="0" smtClean="0"/>
              <a:t>particular body of </a:t>
            </a:r>
            <a:r>
              <a:rPr lang="en-CA" dirty="0" smtClean="0"/>
              <a:t>laws and rules which secure and perpetuate the safe conduct that social life brings.</a:t>
            </a:r>
          </a:p>
          <a:p>
            <a:pPr lvl="1"/>
            <a:r>
              <a:rPr lang="en-CA" b="1" dirty="0" smtClean="0"/>
              <a:t>jurisprudence, education, sport, </a:t>
            </a:r>
            <a:r>
              <a:rPr lang="en-CA" b="1" dirty="0" smtClean="0"/>
              <a:t>church, military </a:t>
            </a:r>
            <a:r>
              <a:rPr lang="en-CA" b="1" dirty="0" smtClean="0"/>
              <a:t>&amp; police, </a:t>
            </a:r>
            <a:r>
              <a:rPr lang="en-CA" b="1" dirty="0" smtClean="0"/>
              <a:t>schools.</a:t>
            </a:r>
            <a:endParaRPr lang="en-CA" b="1" dirty="0" smtClean="0"/>
          </a:p>
          <a:p>
            <a:r>
              <a:rPr lang="en-CA" b="1" dirty="0" smtClean="0"/>
              <a:t>Culture</a:t>
            </a:r>
            <a:r>
              <a:rPr lang="en-CA" dirty="0" smtClean="0"/>
              <a:t>: from L. </a:t>
            </a:r>
            <a:r>
              <a:rPr lang="en-CA" i="1" dirty="0" err="1" smtClean="0"/>
              <a:t>cultus</a:t>
            </a:r>
            <a:r>
              <a:rPr lang="en-CA" dirty="0" smtClean="0"/>
              <a:t>, ‘worship’: the forms, artifacts, and practices, and displays that are the tangible expressions of devotion to the cult of the underlying deity or group of deities. (These can be entirely unknown, mythological, or transmuted.)  </a:t>
            </a:r>
          </a:p>
          <a:p>
            <a:pPr lvl="1"/>
            <a:r>
              <a:rPr lang="en-CA" b="1" i="1" dirty="0" smtClean="0"/>
              <a:t>Cf. </a:t>
            </a:r>
            <a:r>
              <a:rPr lang="en-CA" b="1" dirty="0" err="1" smtClean="0"/>
              <a:t>Ara</a:t>
            </a:r>
            <a:r>
              <a:rPr lang="en-CA" b="1" dirty="0" smtClean="0"/>
              <a:t> </a:t>
            </a:r>
            <a:r>
              <a:rPr lang="en-CA" b="1" dirty="0" err="1" smtClean="0"/>
              <a:t>Norenzayan</a:t>
            </a:r>
            <a:r>
              <a:rPr lang="en-CA" b="1" dirty="0" smtClean="0"/>
              <a:t> (UBC), </a:t>
            </a:r>
            <a:r>
              <a:rPr lang="en-CA" b="1" i="1" dirty="0" smtClean="0"/>
              <a:t>Big Gods</a:t>
            </a:r>
            <a:endParaRPr lang="en-CA" b="1" dirty="0"/>
          </a:p>
        </p:txBody>
      </p:sp>
    </p:spTree>
  </p:cSld>
  <p:clrMapOvr>
    <a:masterClrMapping/>
  </p:clrMapOvr>
  <p:transition>
    <p:push/>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fade">
                                      <p:cBhvr>
                                        <p:cTn id="15" dur="2000"/>
                                        <p:tgtEl>
                                          <p:spTgt spid="3">
                                            <p:txEl>
                                              <p:pRg st="2" end="2"/>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3">
                                            <p:txEl>
                                              <p:pRg st="3" end="3"/>
                                            </p:txEl>
                                          </p:spTgt>
                                        </p:tgtEl>
                                        <p:attrNameLst>
                                          <p:attrName>style.visibility</p:attrName>
                                        </p:attrNameLst>
                                      </p:cBhvr>
                                      <p:to>
                                        <p:strVal val="visible"/>
                                      </p:to>
                                    </p:set>
                                    <p:animEffect transition="in" filter="fade">
                                      <p:cBhvr>
                                        <p:cTn id="20" dur="2000"/>
                                        <p:tgtEl>
                                          <p:spTgt spid="3">
                                            <p:txEl>
                                              <p:pRg st="3" end="3"/>
                                            </p:txEl>
                                          </p:spTgt>
                                        </p:tgtEl>
                                      </p:cBhvr>
                                    </p:animEffect>
                                  </p:childTnLst>
                                </p:cTn>
                              </p:par>
                              <p:par>
                                <p:cTn id="21" presetID="10" presetClass="entr" presetSubtype="0" fill="hold" grpId="0" nodeType="with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fade">
                                      <p:cBhvr>
                                        <p:cTn id="23" dur="2000"/>
                                        <p:tgtEl>
                                          <p:spTgt spid="3">
                                            <p:txEl>
                                              <p:pRg st="4" end="4"/>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10" presetClass="entr" presetSubtype="0" fill="hold" grpId="0" nodeType="clickEffect">
                                  <p:stCondLst>
                                    <p:cond delay="0"/>
                                  </p:stCondLst>
                                  <p:childTnLst>
                                    <p:set>
                                      <p:cBhvr>
                                        <p:cTn id="27" dur="1" fill="hold">
                                          <p:stCondLst>
                                            <p:cond delay="0"/>
                                          </p:stCondLst>
                                        </p:cTn>
                                        <p:tgtEl>
                                          <p:spTgt spid="3">
                                            <p:txEl>
                                              <p:pRg st="5" end="5"/>
                                            </p:txEl>
                                          </p:spTgt>
                                        </p:tgtEl>
                                        <p:attrNameLst>
                                          <p:attrName>style.visibility</p:attrName>
                                        </p:attrNameLst>
                                      </p:cBhvr>
                                      <p:to>
                                        <p:strVal val="visible"/>
                                      </p:to>
                                    </p:set>
                                    <p:animEffect transition="in" filter="fade">
                                      <p:cBhvr>
                                        <p:cTn id="28" dur="2000"/>
                                        <p:tgtEl>
                                          <p:spTgt spid="3">
                                            <p:txEl>
                                              <p:pRg st="5" end="5"/>
                                            </p:txEl>
                                          </p:spTgt>
                                        </p:tgtEl>
                                      </p:cBhvr>
                                    </p:animEffect>
                                  </p:childTnLst>
                                </p:cTn>
                              </p:par>
                              <p:par>
                                <p:cTn id="29" presetID="10" presetClass="entr" presetSubtype="0" fill="hold" grpId="0" nodeType="with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animEffect transition="in" filter="fade">
                                      <p:cBhvr>
                                        <p:cTn id="31" dur="20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990600"/>
          </a:xfrm>
        </p:spPr>
        <p:txBody>
          <a:bodyPr>
            <a:normAutofit fontScale="90000"/>
          </a:bodyPr>
          <a:lstStyle/>
          <a:p>
            <a:r>
              <a:rPr lang="en-US" dirty="0" smtClean="0"/>
              <a:t>Example of “society” in language use, in a comparative context</a:t>
            </a:r>
            <a:endParaRPr lang="en-US" dirty="0"/>
          </a:p>
        </p:txBody>
      </p:sp>
      <p:sp>
        <p:nvSpPr>
          <p:cNvPr id="3" name="Content Placeholder 2"/>
          <p:cNvSpPr>
            <a:spLocks noGrp="1"/>
          </p:cNvSpPr>
          <p:nvPr>
            <p:ph sz="quarter" idx="1"/>
          </p:nvPr>
        </p:nvSpPr>
        <p:spPr/>
        <p:txBody>
          <a:bodyPr>
            <a:normAutofit/>
          </a:bodyPr>
          <a:lstStyle/>
          <a:p>
            <a:r>
              <a:rPr lang="en-US" dirty="0" smtClean="0"/>
              <a:t>From “</a:t>
            </a:r>
            <a:r>
              <a:rPr lang="en-US" b="1" dirty="0" smtClean="0">
                <a:hlinkClick r:id="rId2"/>
              </a:rPr>
              <a:t>Instapundit.com</a:t>
            </a:r>
            <a:r>
              <a:rPr lang="en-US" dirty="0" smtClean="0"/>
              <a:t>”, a libertarian blog:</a:t>
            </a:r>
          </a:p>
          <a:p>
            <a:pPr marL="548640" lvl="2" indent="0">
              <a:buNone/>
            </a:pPr>
            <a:r>
              <a:rPr lang="en-US" dirty="0" smtClean="0">
                <a:solidFill>
                  <a:srgbClr val="002060"/>
                </a:solidFill>
              </a:rPr>
              <a:t>The long-term goal of the </a:t>
            </a:r>
            <a:r>
              <a:rPr lang="en-US" b="1" dirty="0" smtClean="0">
                <a:solidFill>
                  <a:srgbClr val="002060"/>
                </a:solidFill>
              </a:rPr>
              <a:t>government's </a:t>
            </a:r>
            <a:r>
              <a:rPr lang="en-US" b="1" u="sng" dirty="0" smtClean="0">
                <a:solidFill>
                  <a:srgbClr val="002060"/>
                </a:solidFill>
              </a:rPr>
              <a:t>social</a:t>
            </a:r>
            <a:r>
              <a:rPr lang="en-US" b="1" dirty="0" smtClean="0">
                <a:solidFill>
                  <a:srgbClr val="002060"/>
                </a:solidFill>
              </a:rPr>
              <a:t> policies</a:t>
            </a:r>
            <a:r>
              <a:rPr lang="en-US" dirty="0" smtClean="0">
                <a:solidFill>
                  <a:srgbClr val="002060"/>
                </a:solidFill>
              </a:rPr>
              <a:t> are to flatten </a:t>
            </a:r>
            <a:r>
              <a:rPr lang="en-US" b="1" u="sng" dirty="0" smtClean="0">
                <a:solidFill>
                  <a:srgbClr val="002060"/>
                </a:solidFill>
              </a:rPr>
              <a:t>society</a:t>
            </a:r>
            <a:r>
              <a:rPr lang="en-US" dirty="0" smtClean="0">
                <a:solidFill>
                  <a:srgbClr val="002060"/>
                </a:solidFill>
              </a:rPr>
              <a:t> out into one atomized mass. There will be only </a:t>
            </a:r>
            <a:r>
              <a:rPr lang="en-US" b="1" dirty="0" smtClean="0">
                <a:solidFill>
                  <a:srgbClr val="002060"/>
                </a:solidFill>
              </a:rPr>
              <a:t>the state</a:t>
            </a:r>
            <a:r>
              <a:rPr lang="en-US" dirty="0" smtClean="0">
                <a:solidFill>
                  <a:srgbClr val="002060"/>
                </a:solidFill>
              </a:rPr>
              <a:t> and </a:t>
            </a:r>
            <a:r>
              <a:rPr lang="en-US" b="1" dirty="0" smtClean="0">
                <a:solidFill>
                  <a:srgbClr val="002060"/>
                </a:solidFill>
              </a:rPr>
              <a:t>the individual</a:t>
            </a:r>
            <a:r>
              <a:rPr lang="en-US" dirty="0" smtClean="0">
                <a:solidFill>
                  <a:srgbClr val="002060"/>
                </a:solidFill>
              </a:rPr>
              <a:t>, and the individual will have no protection, no </a:t>
            </a:r>
            <a:r>
              <a:rPr lang="en-US" b="1" dirty="0" smtClean="0">
                <a:solidFill>
                  <a:srgbClr val="002060"/>
                </a:solidFill>
              </a:rPr>
              <a:t>mediating institutions</a:t>
            </a:r>
            <a:r>
              <a:rPr lang="en-US" dirty="0" smtClean="0">
                <a:solidFill>
                  <a:srgbClr val="002060"/>
                </a:solidFill>
              </a:rPr>
              <a:t>, between itself and the state. Antipathy towards a wide variety of actors--the </a:t>
            </a:r>
            <a:r>
              <a:rPr lang="en-US" b="1" dirty="0" smtClean="0">
                <a:solidFill>
                  <a:srgbClr val="002060"/>
                </a:solidFill>
              </a:rPr>
              <a:t>Catholic Church</a:t>
            </a:r>
            <a:r>
              <a:rPr lang="en-US" dirty="0" smtClean="0">
                <a:solidFill>
                  <a:srgbClr val="002060"/>
                </a:solidFill>
              </a:rPr>
              <a:t>, the </a:t>
            </a:r>
            <a:r>
              <a:rPr lang="en-US" b="1" dirty="0" smtClean="0">
                <a:solidFill>
                  <a:srgbClr val="002060"/>
                </a:solidFill>
              </a:rPr>
              <a:t>Boy Scouts</a:t>
            </a:r>
            <a:r>
              <a:rPr lang="en-US" dirty="0" smtClean="0">
                <a:solidFill>
                  <a:srgbClr val="002060"/>
                </a:solidFill>
              </a:rPr>
              <a:t>, "special interests" of all types, </a:t>
            </a:r>
            <a:r>
              <a:rPr lang="en-US" b="1" dirty="0" smtClean="0">
                <a:solidFill>
                  <a:srgbClr val="002060"/>
                </a:solidFill>
              </a:rPr>
              <a:t>political parties</a:t>
            </a:r>
            <a:r>
              <a:rPr lang="en-US" dirty="0" smtClean="0">
                <a:solidFill>
                  <a:srgbClr val="002060"/>
                </a:solidFill>
              </a:rPr>
              <a:t>, </a:t>
            </a:r>
            <a:r>
              <a:rPr lang="en-US" b="1" dirty="0" smtClean="0">
                <a:solidFill>
                  <a:srgbClr val="002060"/>
                </a:solidFill>
              </a:rPr>
              <a:t>private universities</a:t>
            </a:r>
            <a:r>
              <a:rPr lang="en-US" dirty="0" smtClean="0">
                <a:solidFill>
                  <a:srgbClr val="002060"/>
                </a:solidFill>
              </a:rPr>
              <a:t>--can all be understood in light of this fact. The </a:t>
            </a:r>
            <a:r>
              <a:rPr lang="en-US" b="1" dirty="0" smtClean="0">
                <a:solidFill>
                  <a:srgbClr val="002060"/>
                </a:solidFill>
              </a:rPr>
              <a:t>government</a:t>
            </a:r>
            <a:r>
              <a:rPr lang="en-US" dirty="0" smtClean="0">
                <a:solidFill>
                  <a:srgbClr val="002060"/>
                </a:solidFill>
              </a:rPr>
              <a:t> reserves special hatred for the family, because </a:t>
            </a:r>
            <a:r>
              <a:rPr lang="en-US" b="1" dirty="0" smtClean="0">
                <a:solidFill>
                  <a:srgbClr val="002060"/>
                </a:solidFill>
              </a:rPr>
              <a:t>the family is older than the state</a:t>
            </a:r>
            <a:r>
              <a:rPr lang="en-US" dirty="0" smtClean="0">
                <a:solidFill>
                  <a:srgbClr val="002060"/>
                </a:solidFill>
              </a:rPr>
              <a:t> and, unless steps are taken, will outlast it. It gives the individual a locus of attention besides the state, and therefore, must be crushed….leaving only mere </a:t>
            </a:r>
            <a:r>
              <a:rPr lang="en-US" b="1" dirty="0" smtClean="0">
                <a:solidFill>
                  <a:srgbClr val="002060"/>
                </a:solidFill>
              </a:rPr>
              <a:t>biological relationships</a:t>
            </a:r>
            <a:r>
              <a:rPr lang="en-US" dirty="0" smtClean="0">
                <a:solidFill>
                  <a:srgbClr val="002060"/>
                </a:solidFill>
              </a:rPr>
              <a:t>, which are not enough to inspire resistance to the state</a:t>
            </a:r>
            <a:r>
              <a:rPr lang="en-US" dirty="0" smtClean="0"/>
              <a:t>.</a:t>
            </a:r>
            <a:endParaRPr lang="en-US" dirty="0"/>
          </a:p>
        </p:txBody>
      </p:sp>
    </p:spTree>
    <p:extLst>
      <p:ext uri="{BB962C8B-B14F-4D97-AF65-F5344CB8AC3E}">
        <p14:creationId xmlns:p14="http://schemas.microsoft.com/office/powerpoint/2010/main" val="1350468115"/>
      </p:ext>
    </p:extLst>
  </p:cSld>
  <p:clrMapOvr>
    <a:masterClrMapping/>
  </p:clrMapOvr>
  <p:transition>
    <p:push/>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THE CONCLUSION IS....	</a:t>
            </a:r>
            <a:endParaRPr lang="en-CA" dirty="0"/>
          </a:p>
        </p:txBody>
      </p:sp>
      <p:sp>
        <p:nvSpPr>
          <p:cNvPr id="3" name="Content Placeholder 2"/>
          <p:cNvSpPr>
            <a:spLocks noGrp="1"/>
          </p:cNvSpPr>
          <p:nvPr>
            <p:ph sz="quarter" idx="1"/>
          </p:nvPr>
        </p:nvSpPr>
        <p:spPr/>
        <p:txBody>
          <a:bodyPr>
            <a:normAutofit/>
          </a:bodyPr>
          <a:lstStyle/>
          <a:p>
            <a:pPr>
              <a:buNone/>
            </a:pPr>
            <a:r>
              <a:rPr lang="en-CA" sz="3600" dirty="0" smtClean="0"/>
              <a:t>THAT SOCIETY IS A TECHNOLOGY....</a:t>
            </a:r>
          </a:p>
          <a:p>
            <a:pPr>
              <a:buNone/>
            </a:pPr>
            <a:endParaRPr lang="en-CA" sz="3600" dirty="0" smtClean="0"/>
          </a:p>
          <a:p>
            <a:pPr>
              <a:buNone/>
            </a:pPr>
            <a:r>
              <a:rPr lang="en-CA" sz="3600" dirty="0" smtClean="0"/>
              <a:t>...an </a:t>
            </a:r>
            <a:r>
              <a:rPr lang="en-CA" sz="3600" b="1" dirty="0" smtClean="0"/>
              <a:t>Extension of Man</a:t>
            </a:r>
            <a:r>
              <a:rPr lang="en-CA" sz="3600" dirty="0" smtClean="0"/>
              <a:t>,</a:t>
            </a:r>
          </a:p>
          <a:p>
            <a:pPr>
              <a:buNone/>
            </a:pPr>
            <a:endParaRPr lang="en-CA" sz="3600" dirty="0" smtClean="0"/>
          </a:p>
          <a:p>
            <a:pPr>
              <a:buNone/>
            </a:pPr>
            <a:r>
              <a:rPr lang="en-CA" sz="3600" dirty="0" smtClean="0"/>
              <a:t>AND THAT MARSHALL </a:t>
            </a:r>
            <a:r>
              <a:rPr lang="en-CA" sz="3600" dirty="0" err="1" smtClean="0"/>
              <a:t>McLUHAN</a:t>
            </a:r>
            <a:r>
              <a:rPr lang="en-CA" sz="3600" dirty="0" smtClean="0"/>
              <a:t> IS A </a:t>
            </a:r>
            <a:r>
              <a:rPr lang="en-CA" sz="3600" b="1" i="1" smtClean="0"/>
              <a:t>VERY</a:t>
            </a:r>
            <a:r>
              <a:rPr lang="en-CA" sz="3600" smtClean="0"/>
              <a:t> INTELLIGENT MAN.</a:t>
            </a:r>
            <a:endParaRPr lang="en-CA" sz="3600" b="1" dirty="0"/>
          </a:p>
        </p:txBody>
      </p:sp>
    </p:spTree>
  </p:cSld>
  <p:clrMapOvr>
    <a:masterClrMapping/>
  </p:clrMapOvr>
  <p:transition>
    <p:push/>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20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2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914400"/>
          </a:xfrm>
        </p:spPr>
        <p:txBody>
          <a:bodyPr>
            <a:normAutofit fontScale="90000"/>
          </a:bodyPr>
          <a:lstStyle/>
          <a:p>
            <a:r>
              <a:rPr lang="en-US" dirty="0" smtClean="0"/>
              <a:t>“SOCIETY”:</a:t>
            </a:r>
            <a:br>
              <a:rPr lang="en-US" dirty="0" smtClean="0"/>
            </a:br>
            <a:r>
              <a:rPr lang="en-US" dirty="0" smtClean="0"/>
              <a:t>A VAGUE &amp; IMPRECISE TERM</a:t>
            </a:r>
            <a:endParaRPr lang="en-US" dirty="0"/>
          </a:p>
        </p:txBody>
      </p:sp>
      <p:sp>
        <p:nvSpPr>
          <p:cNvPr id="3" name="Content Placeholder 2"/>
          <p:cNvSpPr>
            <a:spLocks noGrp="1"/>
          </p:cNvSpPr>
          <p:nvPr>
            <p:ph sz="quarter" idx="1"/>
          </p:nvPr>
        </p:nvSpPr>
        <p:spPr/>
        <p:txBody>
          <a:bodyPr>
            <a:normAutofit lnSpcReduction="10000"/>
          </a:bodyPr>
          <a:lstStyle/>
          <a:p>
            <a:r>
              <a:rPr lang="en-US" dirty="0" smtClean="0"/>
              <a:t>Is there a more vague term, in its ordinary usage, than ‘society’?	</a:t>
            </a:r>
          </a:p>
          <a:p>
            <a:pPr lvl="1"/>
            <a:r>
              <a:rPr lang="en-US" i="1" dirty="0" smtClean="0"/>
              <a:t>E.g.</a:t>
            </a:r>
            <a:r>
              <a:rPr lang="en-US" dirty="0" smtClean="0"/>
              <a:t>, a title ‘Technology &amp; Society’ covers everything and (therefore) nothing.</a:t>
            </a:r>
          </a:p>
          <a:p>
            <a:r>
              <a:rPr lang="en-US" dirty="0"/>
              <a:t>V</a:t>
            </a:r>
            <a:r>
              <a:rPr lang="en-US" dirty="0" smtClean="0"/>
              <a:t>ery generally, it is ‘a grouping of people’.</a:t>
            </a:r>
          </a:p>
          <a:p>
            <a:r>
              <a:rPr lang="en-US" dirty="0" smtClean="0"/>
              <a:t>Distinctly, however, we hear that “immigrants should fit into Canadian </a:t>
            </a:r>
            <a:r>
              <a:rPr lang="en-US" b="1" dirty="0" smtClean="0"/>
              <a:t>society</a:t>
            </a:r>
            <a:r>
              <a:rPr lang="en-US" dirty="0" smtClean="0"/>
              <a:t>.”</a:t>
            </a:r>
          </a:p>
          <a:p>
            <a:pPr lvl="1"/>
            <a:r>
              <a:rPr lang="en-US" dirty="0" smtClean="0"/>
              <a:t>But since immigrants live, work, and procreate in the nation of Canada, ‘society’ in this phrase seems to mean ‘culture’.</a:t>
            </a:r>
          </a:p>
          <a:p>
            <a:r>
              <a:rPr lang="en-US" dirty="0" smtClean="0"/>
              <a:t>So, what is the difference (if any) between ‘society’ and ‘culture’ and ‘nation’?</a:t>
            </a:r>
          </a:p>
        </p:txBody>
      </p:sp>
    </p:spTree>
    <p:extLst>
      <p:ext uri="{BB962C8B-B14F-4D97-AF65-F5344CB8AC3E}">
        <p14:creationId xmlns:p14="http://schemas.microsoft.com/office/powerpoint/2010/main" val="3713473738"/>
      </p:ext>
    </p:extLst>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additive="base">
                                        <p:cTn id="1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nodeType="clickEffect">
                                  <p:stCondLst>
                                    <p:cond delay="0"/>
                                  </p:stCondLst>
                                  <p:childTnLst>
                                    <p:set>
                                      <p:cBhvr>
                                        <p:cTn id="20" dur="1" fill="hold">
                                          <p:stCondLst>
                                            <p:cond delay="0"/>
                                          </p:stCondLst>
                                        </p:cTn>
                                        <p:tgtEl>
                                          <p:spTgt spid="3">
                                            <p:txEl>
                                              <p:pRg st="0" end="0"/>
                                            </p:txEl>
                                          </p:spTgt>
                                        </p:tgtEl>
                                        <p:attrNameLst>
                                          <p:attrName>style.visibility</p:attrName>
                                        </p:attrNameLst>
                                      </p:cBhvr>
                                      <p:to>
                                        <p:strVal val="visible"/>
                                      </p:to>
                                    </p:set>
                                    <p:animEffect transition="in" filter="fade">
                                      <p:cBhvr>
                                        <p:cTn id="21" dur="2000"/>
                                        <p:tgtEl>
                                          <p:spTgt spid="3">
                                            <p:txEl>
                                              <p:pRg st="0" end="0"/>
                                            </p:txEl>
                                          </p:spTgt>
                                        </p:tgtEl>
                                      </p:cBhvr>
                                    </p:animEffect>
                                  </p:childTnLst>
                                </p:cTn>
                              </p:par>
                              <p:par>
                                <p:cTn id="22" presetID="10" presetClass="entr" presetSubtype="0" fill="hold" nodeType="withEffect">
                                  <p:stCondLst>
                                    <p:cond delay="0"/>
                                  </p:stCondLst>
                                  <p:childTnLst>
                                    <p:set>
                                      <p:cBhvr>
                                        <p:cTn id="23" dur="1" fill="hold">
                                          <p:stCondLst>
                                            <p:cond delay="0"/>
                                          </p:stCondLst>
                                        </p:cTn>
                                        <p:tgtEl>
                                          <p:spTgt spid="3">
                                            <p:txEl>
                                              <p:pRg st="1" end="1"/>
                                            </p:txEl>
                                          </p:spTgt>
                                        </p:tgtEl>
                                        <p:attrNameLst>
                                          <p:attrName>style.visibility</p:attrName>
                                        </p:attrNameLst>
                                      </p:cBhvr>
                                      <p:to>
                                        <p:strVal val="visible"/>
                                      </p:to>
                                    </p:set>
                                    <p:animEffect transition="in" filter="fade">
                                      <p:cBhvr>
                                        <p:cTn id="24" dur="2000"/>
                                        <p:tgtEl>
                                          <p:spTgt spid="3">
                                            <p:txEl>
                                              <p:pRg st="1" end="1"/>
                                            </p:txEl>
                                          </p:spTgt>
                                        </p:tgtEl>
                                      </p:cBhvr>
                                    </p:animEffect>
                                  </p:childTnLst>
                                </p:cTn>
                              </p:par>
                              <p:par>
                                <p:cTn id="25" presetID="10" presetClass="entr" presetSubtype="0" fill="hold" nodeType="withEffect">
                                  <p:stCondLst>
                                    <p:cond delay="0"/>
                                  </p:stCondLst>
                                  <p:childTnLst>
                                    <p:set>
                                      <p:cBhvr>
                                        <p:cTn id="26" dur="1" fill="hold">
                                          <p:stCondLst>
                                            <p:cond delay="0"/>
                                          </p:stCondLst>
                                        </p:cTn>
                                        <p:tgtEl>
                                          <p:spTgt spid="3">
                                            <p:txEl>
                                              <p:pRg st="2" end="2"/>
                                            </p:txEl>
                                          </p:spTgt>
                                        </p:tgtEl>
                                        <p:attrNameLst>
                                          <p:attrName>style.visibility</p:attrName>
                                        </p:attrNameLst>
                                      </p:cBhvr>
                                      <p:to>
                                        <p:strVal val="visible"/>
                                      </p:to>
                                    </p:set>
                                    <p:animEffect transition="in" filter="fade">
                                      <p:cBhvr>
                                        <p:cTn id="27" dur="2000"/>
                                        <p:tgtEl>
                                          <p:spTgt spid="3">
                                            <p:txEl>
                                              <p:pRg st="2" end="2"/>
                                            </p:txEl>
                                          </p:spTgt>
                                        </p:tgtEl>
                                      </p:cBhvr>
                                    </p:animEffect>
                                  </p:childTnLst>
                                </p:cTn>
                              </p:par>
                              <p:par>
                                <p:cTn id="28" presetID="10" presetClass="entr" presetSubtype="0" fill="hold" nodeType="withEffect">
                                  <p:stCondLst>
                                    <p:cond delay="0"/>
                                  </p:stCondLst>
                                  <p:childTnLst>
                                    <p:set>
                                      <p:cBhvr>
                                        <p:cTn id="29" dur="1" fill="hold">
                                          <p:stCondLst>
                                            <p:cond delay="0"/>
                                          </p:stCondLst>
                                        </p:cTn>
                                        <p:tgtEl>
                                          <p:spTgt spid="3">
                                            <p:txEl>
                                              <p:pRg st="3" end="3"/>
                                            </p:txEl>
                                          </p:spTgt>
                                        </p:tgtEl>
                                        <p:attrNameLst>
                                          <p:attrName>style.visibility</p:attrName>
                                        </p:attrNameLst>
                                      </p:cBhvr>
                                      <p:to>
                                        <p:strVal val="visible"/>
                                      </p:to>
                                    </p:set>
                                    <p:animEffect transition="in" filter="fade">
                                      <p:cBhvr>
                                        <p:cTn id="30" dur="2000"/>
                                        <p:tgtEl>
                                          <p:spTgt spid="3">
                                            <p:txEl>
                                              <p:pRg st="3" end="3"/>
                                            </p:txEl>
                                          </p:spTgt>
                                        </p:tgtEl>
                                      </p:cBhvr>
                                    </p:animEffect>
                                  </p:childTnLst>
                                </p:cTn>
                              </p:par>
                              <p:par>
                                <p:cTn id="31" presetID="10" presetClass="entr" presetSubtype="0" fill="hold" nodeType="withEffect">
                                  <p:stCondLst>
                                    <p:cond delay="0"/>
                                  </p:stCondLst>
                                  <p:childTnLst>
                                    <p:set>
                                      <p:cBhvr>
                                        <p:cTn id="32" dur="1" fill="hold">
                                          <p:stCondLst>
                                            <p:cond delay="0"/>
                                          </p:stCondLst>
                                        </p:cTn>
                                        <p:tgtEl>
                                          <p:spTgt spid="3">
                                            <p:txEl>
                                              <p:pRg st="4" end="4"/>
                                            </p:txEl>
                                          </p:spTgt>
                                        </p:tgtEl>
                                        <p:attrNameLst>
                                          <p:attrName>style.visibility</p:attrName>
                                        </p:attrNameLst>
                                      </p:cBhvr>
                                      <p:to>
                                        <p:strVal val="visible"/>
                                      </p:to>
                                    </p:set>
                                    <p:animEffect transition="in" filter="fade">
                                      <p:cBhvr>
                                        <p:cTn id="33" dur="2000"/>
                                        <p:tgtEl>
                                          <p:spTgt spid="3">
                                            <p:txEl>
                                              <p:pRg st="4" end="4"/>
                                            </p:txEl>
                                          </p:spTgt>
                                        </p:tgtEl>
                                      </p:cBhvr>
                                    </p:animEffect>
                                  </p:childTnLst>
                                </p:cTn>
                              </p:par>
                              <p:par>
                                <p:cTn id="34" presetID="10" presetClass="entr" presetSubtype="0" fill="hold" nodeType="withEffect">
                                  <p:stCondLst>
                                    <p:cond delay="0"/>
                                  </p:stCondLst>
                                  <p:childTnLst>
                                    <p:set>
                                      <p:cBhvr>
                                        <p:cTn id="35" dur="1" fill="hold">
                                          <p:stCondLst>
                                            <p:cond delay="0"/>
                                          </p:stCondLst>
                                        </p:cTn>
                                        <p:tgtEl>
                                          <p:spTgt spid="3">
                                            <p:txEl>
                                              <p:pRg st="5" end="5"/>
                                            </p:txEl>
                                          </p:spTgt>
                                        </p:tgtEl>
                                        <p:attrNameLst>
                                          <p:attrName>style.visibility</p:attrName>
                                        </p:attrNameLst>
                                      </p:cBhvr>
                                      <p:to>
                                        <p:strVal val="visible"/>
                                      </p:to>
                                    </p:set>
                                    <p:animEffect transition="in" filter="fade">
                                      <p:cBhvr>
                                        <p:cTn id="36" dur="20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914400"/>
          </a:xfrm>
        </p:spPr>
        <p:txBody>
          <a:bodyPr>
            <a:normAutofit fontScale="90000"/>
          </a:bodyPr>
          <a:lstStyle/>
          <a:p>
            <a:r>
              <a:rPr lang="en-US" dirty="0"/>
              <a:t>“SOCIETY”:</a:t>
            </a:r>
            <a:br>
              <a:rPr lang="en-US" dirty="0"/>
            </a:br>
            <a:r>
              <a:rPr lang="en-US" dirty="0"/>
              <a:t>A VAGUE &amp; IMPRECISE </a:t>
            </a:r>
            <a:r>
              <a:rPr lang="en-US" dirty="0" smtClean="0"/>
              <a:t>TERM, </a:t>
            </a:r>
            <a:r>
              <a:rPr lang="en-US" dirty="0" err="1" smtClean="0"/>
              <a:t>Con’t</a:t>
            </a:r>
            <a:endParaRPr lang="en-US" dirty="0"/>
          </a:p>
        </p:txBody>
      </p:sp>
      <p:sp>
        <p:nvSpPr>
          <p:cNvPr id="3" name="Content Placeholder 2"/>
          <p:cNvSpPr>
            <a:spLocks noGrp="1"/>
          </p:cNvSpPr>
          <p:nvPr>
            <p:ph sz="quarter" idx="1"/>
          </p:nvPr>
        </p:nvSpPr>
        <p:spPr/>
        <p:txBody>
          <a:bodyPr>
            <a:normAutofit lnSpcReduction="10000"/>
          </a:bodyPr>
          <a:lstStyle/>
          <a:p>
            <a:r>
              <a:rPr lang="en-US" dirty="0" smtClean="0"/>
              <a:t>If ‘</a:t>
            </a:r>
            <a:r>
              <a:rPr lang="en-US" b="1" dirty="0" smtClean="0"/>
              <a:t>nation</a:t>
            </a:r>
            <a:r>
              <a:rPr lang="en-US" dirty="0" smtClean="0"/>
              <a:t>’ is politics, and ‘</a:t>
            </a:r>
            <a:r>
              <a:rPr lang="en-US" b="1" dirty="0" smtClean="0"/>
              <a:t>culture</a:t>
            </a:r>
            <a:r>
              <a:rPr lang="en-US" dirty="0" smtClean="0"/>
              <a:t>’ is artifacts and practices, what is left for ‘society’?</a:t>
            </a:r>
          </a:p>
          <a:p>
            <a:pPr lvl="1"/>
            <a:r>
              <a:rPr lang="en-US" dirty="0" smtClean="0"/>
              <a:t>If ‘society’ is more fundamental or formal than ‘culture’, then what is the difference between ‘society’ and ‘civilisation’?</a:t>
            </a:r>
          </a:p>
          <a:p>
            <a:r>
              <a:rPr lang="en-US" dirty="0" smtClean="0"/>
              <a:t>And if ‘society’ is a vague and imprecise concept, what on Earth does ‘sociology’—the scientific study of society—actually study?</a:t>
            </a:r>
          </a:p>
          <a:p>
            <a:r>
              <a:rPr lang="en-US" dirty="0" smtClean="0"/>
              <a:t>To understand ‘society’, we must look from two directions:</a:t>
            </a:r>
          </a:p>
          <a:p>
            <a:pPr marL="731520" lvl="1" indent="-457200">
              <a:buFont typeface="+mj-lt"/>
              <a:buAutoNum type="arabicPeriod"/>
            </a:pPr>
            <a:r>
              <a:rPr lang="en-US" dirty="0" smtClean="0"/>
              <a:t>Historically-valid  authoritative theories of ‘society’</a:t>
            </a:r>
          </a:p>
          <a:p>
            <a:pPr marL="731520" lvl="1" indent="-457200">
              <a:buFont typeface="+mj-lt"/>
              <a:buAutoNum type="arabicPeriod"/>
            </a:pPr>
            <a:r>
              <a:rPr lang="en-US" dirty="0" smtClean="0"/>
              <a:t>The science of the meaning of the word:</a:t>
            </a:r>
          </a:p>
        </p:txBody>
      </p:sp>
    </p:spTree>
    <p:extLst>
      <p:ext uri="{BB962C8B-B14F-4D97-AF65-F5344CB8AC3E}">
        <p14:creationId xmlns:p14="http://schemas.microsoft.com/office/powerpoint/2010/main" val="3056866627"/>
      </p:ext>
    </p:extLst>
  </p:cSld>
  <p:clrMapOvr>
    <a:masterClrMapping/>
  </p:clrMapOvr>
  <p:transition>
    <p:push/>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2000"/>
                                        <p:tgtEl>
                                          <p:spTgt spid="3">
                                            <p:txEl>
                                              <p:pRg st="1" end="1"/>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fade">
                                      <p:cBhvr>
                                        <p:cTn id="13" dur="2000"/>
                                        <p:tgtEl>
                                          <p:spTgt spid="3">
                                            <p:txEl>
                                              <p:pRg st="2" end="2"/>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fade">
                                      <p:cBhvr>
                                        <p:cTn id="16" dur="2000"/>
                                        <p:tgtEl>
                                          <p:spTgt spid="3">
                                            <p:txEl>
                                              <p:pRg st="3" end="3"/>
                                            </p:txEl>
                                          </p:spTgt>
                                        </p:tgtEl>
                                      </p:cBhvr>
                                    </p:animEffect>
                                  </p:childTnLst>
                                </p:cTn>
                              </p:par>
                              <p:par>
                                <p:cTn id="17" presetID="10" presetClass="entr" presetSubtype="0" fill="hold"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Effect transition="in" filter="fade">
                                      <p:cBhvr>
                                        <p:cTn id="19" dur="2000"/>
                                        <p:tgtEl>
                                          <p:spTgt spid="3">
                                            <p:txEl>
                                              <p:pRg st="4" end="4"/>
                                            </p:txEl>
                                          </p:spTgt>
                                        </p:tgtEl>
                                      </p:cBhvr>
                                    </p:animEffect>
                                  </p:childTnLst>
                                </p:cTn>
                              </p:par>
                              <p:par>
                                <p:cTn id="20" presetID="10" presetClass="entr" presetSubtype="0" fill="hold" nodeType="with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fade">
                                      <p:cBhvr>
                                        <p:cTn id="22" dur="20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914400"/>
          </a:xfrm>
        </p:spPr>
        <p:txBody>
          <a:bodyPr>
            <a:normAutofit fontScale="90000"/>
          </a:bodyPr>
          <a:lstStyle/>
          <a:p>
            <a:r>
              <a:rPr lang="en-US" b="1" dirty="0" smtClean="0"/>
              <a:t>PLATO</a:t>
            </a:r>
            <a:r>
              <a:rPr lang="en-US" dirty="0" smtClean="0"/>
              <a:t> (4</a:t>
            </a:r>
            <a:r>
              <a:rPr lang="en-US" baseline="30000" dirty="0" smtClean="0"/>
              <a:t>th</a:t>
            </a:r>
            <a:r>
              <a:rPr lang="en-US" dirty="0" smtClean="0"/>
              <a:t> C. BC):</a:t>
            </a:r>
            <a:br>
              <a:rPr lang="en-US" dirty="0" smtClean="0"/>
            </a:br>
            <a:r>
              <a:rPr lang="en-US" cap="small" dirty="0" smtClean="0"/>
              <a:t>Society is a Rational Ordering</a:t>
            </a:r>
            <a:endParaRPr lang="en-US" cap="small" dirty="0"/>
          </a:p>
        </p:txBody>
      </p:sp>
      <p:sp>
        <p:nvSpPr>
          <p:cNvPr id="3" name="Content Placeholder 2"/>
          <p:cNvSpPr>
            <a:spLocks noGrp="1"/>
          </p:cNvSpPr>
          <p:nvPr>
            <p:ph sz="quarter" idx="1"/>
          </p:nvPr>
        </p:nvSpPr>
        <p:spPr/>
        <p:txBody>
          <a:bodyPr>
            <a:normAutofit lnSpcReduction="10000"/>
          </a:bodyPr>
          <a:lstStyle/>
          <a:p>
            <a:r>
              <a:rPr lang="en-US" i="1" dirty="0" smtClean="0"/>
              <a:t>The Republic</a:t>
            </a:r>
            <a:r>
              <a:rPr lang="en-US" dirty="0" smtClean="0"/>
              <a:t>: Society is an </a:t>
            </a:r>
            <a:r>
              <a:rPr lang="en-US" b="1" dirty="0" smtClean="0"/>
              <a:t>ordering</a:t>
            </a:r>
            <a:r>
              <a:rPr lang="en-US" dirty="0" smtClean="0"/>
              <a:t> of people that matches the manner of order in the individual. </a:t>
            </a:r>
          </a:p>
          <a:p>
            <a:pPr lvl="1"/>
            <a:r>
              <a:rPr lang="en-US" b="1" u="sng" dirty="0" smtClean="0"/>
              <a:t>Individual</a:t>
            </a:r>
            <a:r>
              <a:rPr lang="en-US" dirty="0" smtClean="0"/>
              <a:t>: the </a:t>
            </a:r>
            <a:r>
              <a:rPr lang="en-US" i="1" dirty="0" smtClean="0"/>
              <a:t>head</a:t>
            </a:r>
            <a:r>
              <a:rPr lang="en-US" dirty="0" smtClean="0"/>
              <a:t> rules the </a:t>
            </a:r>
            <a:r>
              <a:rPr lang="en-US" i="1" dirty="0" smtClean="0"/>
              <a:t>body</a:t>
            </a:r>
            <a:r>
              <a:rPr lang="en-US" dirty="0" smtClean="0"/>
              <a:t> through the </a:t>
            </a:r>
            <a:r>
              <a:rPr lang="en-US" i="1" dirty="0" smtClean="0"/>
              <a:t>chest</a:t>
            </a:r>
          </a:p>
          <a:p>
            <a:pPr lvl="2"/>
            <a:r>
              <a:rPr lang="en-US" i="1" dirty="0" smtClean="0"/>
              <a:t>(</a:t>
            </a:r>
            <a:r>
              <a:rPr lang="en-US" i="1" dirty="0" err="1" smtClean="0"/>
              <a:t>i</a:t>
            </a:r>
            <a:r>
              <a:rPr lang="en-US" i="1" dirty="0" smtClean="0"/>
              <a:t>.) logical, (ii.) spirited, (iii.) appetitive aspects of the person</a:t>
            </a:r>
          </a:p>
          <a:p>
            <a:pPr lvl="1"/>
            <a:r>
              <a:rPr lang="en-US" b="1" u="sng" dirty="0" smtClean="0"/>
              <a:t>Society</a:t>
            </a:r>
            <a:r>
              <a:rPr lang="en-US" dirty="0" smtClean="0"/>
              <a:t>: </a:t>
            </a:r>
            <a:r>
              <a:rPr lang="en-US" i="1" dirty="0" smtClean="0"/>
              <a:t>government</a:t>
            </a:r>
            <a:r>
              <a:rPr lang="en-US" dirty="0" smtClean="0"/>
              <a:t> rules the </a:t>
            </a:r>
            <a:r>
              <a:rPr lang="en-US" i="1" dirty="0" smtClean="0"/>
              <a:t>many</a:t>
            </a:r>
            <a:r>
              <a:rPr lang="en-US" dirty="0" smtClean="0"/>
              <a:t> through the </a:t>
            </a:r>
            <a:r>
              <a:rPr lang="en-US" i="1" dirty="0" smtClean="0"/>
              <a:t>military</a:t>
            </a:r>
          </a:p>
          <a:p>
            <a:r>
              <a:rPr lang="en-US" dirty="0" smtClean="0"/>
              <a:t>Thus, ‘society’ for Plato is a </a:t>
            </a:r>
            <a:r>
              <a:rPr lang="en-US" b="1" dirty="0" smtClean="0"/>
              <a:t>State</a:t>
            </a:r>
            <a:r>
              <a:rPr lang="en-US" dirty="0" smtClean="0"/>
              <a:t>: a political order of government planning, administration, &amp; control.</a:t>
            </a:r>
          </a:p>
          <a:p>
            <a:r>
              <a:rPr lang="en-US" dirty="0" smtClean="0"/>
              <a:t>Rational and idealist:</a:t>
            </a:r>
          </a:p>
          <a:p>
            <a:pPr lvl="1"/>
            <a:r>
              <a:rPr lang="en-US" dirty="0" smtClean="0"/>
              <a:t>‘</a:t>
            </a:r>
            <a:r>
              <a:rPr lang="en-US" b="1" dirty="0" smtClean="0"/>
              <a:t>Philosopher-Kings</a:t>
            </a:r>
            <a:r>
              <a:rPr lang="en-US" dirty="0" smtClean="0"/>
              <a:t>’ rule</a:t>
            </a:r>
          </a:p>
          <a:p>
            <a:pPr lvl="1"/>
            <a:r>
              <a:rPr lang="en-US" b="1" dirty="0" smtClean="0"/>
              <a:t>Auxiliary Guardians</a:t>
            </a:r>
            <a:r>
              <a:rPr lang="en-US" dirty="0" smtClean="0"/>
              <a:t> guard and police</a:t>
            </a:r>
          </a:p>
          <a:p>
            <a:pPr lvl="1"/>
            <a:r>
              <a:rPr lang="en-US" b="1" dirty="0" smtClean="0"/>
              <a:t>The </a:t>
            </a:r>
            <a:r>
              <a:rPr lang="en-US" b="1" i="1" dirty="0" smtClean="0"/>
              <a:t>Polis</a:t>
            </a:r>
            <a:r>
              <a:rPr lang="en-US" dirty="0" smtClean="0"/>
              <a:t> labour and produce</a:t>
            </a:r>
          </a:p>
          <a:p>
            <a:pPr lvl="1"/>
            <a:endParaRPr lang="en-US" dirty="0" smtClean="0"/>
          </a:p>
          <a:p>
            <a:pPr lvl="1"/>
            <a:endParaRPr lang="en-US" dirty="0"/>
          </a:p>
        </p:txBody>
      </p:sp>
    </p:spTree>
    <p:extLst>
      <p:ext uri="{BB962C8B-B14F-4D97-AF65-F5344CB8AC3E}">
        <p14:creationId xmlns:p14="http://schemas.microsoft.com/office/powerpoint/2010/main" val="1914710625"/>
      </p:ext>
    </p:extLst>
  </p:cSld>
  <p:clrMapOvr>
    <a:masterClrMapping/>
  </p:clrMapOvr>
  <p:transition>
    <p:push/>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2000"/>
                                        <p:tgtEl>
                                          <p:spTgt spid="3">
                                            <p:txEl>
                                              <p:pRg st="1" end="1"/>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fade">
                                      <p:cBhvr>
                                        <p:cTn id="13" dur="2000"/>
                                        <p:tgtEl>
                                          <p:spTgt spid="3">
                                            <p:txEl>
                                              <p:pRg st="2" end="2"/>
                                            </p:txEl>
                                          </p:spTgt>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fade">
                                      <p:cBhvr>
                                        <p:cTn id="16" dur="2000"/>
                                        <p:tgtEl>
                                          <p:spTgt spid="3">
                                            <p:txEl>
                                              <p:pRg st="3" end="3"/>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grpId="0"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fade">
                                      <p:cBhvr>
                                        <p:cTn id="21" dur="2000"/>
                                        <p:tgtEl>
                                          <p:spTgt spid="3">
                                            <p:txEl>
                                              <p:pRg st="4" end="4"/>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10" presetClass="entr" presetSubtype="0" fill="hold" grpId="0" nodeType="clickEffect">
                                  <p:stCondLst>
                                    <p:cond delay="0"/>
                                  </p:stCondLst>
                                  <p:childTnLst>
                                    <p:set>
                                      <p:cBhvr>
                                        <p:cTn id="25" dur="1" fill="hold">
                                          <p:stCondLst>
                                            <p:cond delay="0"/>
                                          </p:stCondLst>
                                        </p:cTn>
                                        <p:tgtEl>
                                          <p:spTgt spid="3">
                                            <p:txEl>
                                              <p:pRg st="5" end="5"/>
                                            </p:txEl>
                                          </p:spTgt>
                                        </p:tgtEl>
                                        <p:attrNameLst>
                                          <p:attrName>style.visibility</p:attrName>
                                        </p:attrNameLst>
                                      </p:cBhvr>
                                      <p:to>
                                        <p:strVal val="visible"/>
                                      </p:to>
                                    </p:set>
                                    <p:animEffect transition="in" filter="fade">
                                      <p:cBhvr>
                                        <p:cTn id="26" dur="2000"/>
                                        <p:tgtEl>
                                          <p:spTgt spid="3">
                                            <p:txEl>
                                              <p:pRg st="5" end="5"/>
                                            </p:txEl>
                                          </p:spTgt>
                                        </p:tgtEl>
                                      </p:cBhvr>
                                    </p:animEffect>
                                  </p:childTnLst>
                                </p:cTn>
                              </p:par>
                              <p:par>
                                <p:cTn id="27" presetID="10" presetClass="entr" presetSubtype="0" fill="hold" grpId="0" nodeType="withEffect">
                                  <p:stCondLst>
                                    <p:cond delay="0"/>
                                  </p:stCondLst>
                                  <p:childTnLst>
                                    <p:set>
                                      <p:cBhvr>
                                        <p:cTn id="28" dur="1" fill="hold">
                                          <p:stCondLst>
                                            <p:cond delay="0"/>
                                          </p:stCondLst>
                                        </p:cTn>
                                        <p:tgtEl>
                                          <p:spTgt spid="3">
                                            <p:txEl>
                                              <p:pRg st="6" end="6"/>
                                            </p:txEl>
                                          </p:spTgt>
                                        </p:tgtEl>
                                        <p:attrNameLst>
                                          <p:attrName>style.visibility</p:attrName>
                                        </p:attrNameLst>
                                      </p:cBhvr>
                                      <p:to>
                                        <p:strVal val="visible"/>
                                      </p:to>
                                    </p:set>
                                    <p:animEffect transition="in" filter="fade">
                                      <p:cBhvr>
                                        <p:cTn id="29" dur="2000"/>
                                        <p:tgtEl>
                                          <p:spTgt spid="3">
                                            <p:txEl>
                                              <p:pRg st="6" end="6"/>
                                            </p:txEl>
                                          </p:spTgt>
                                        </p:tgtEl>
                                      </p:cBhvr>
                                    </p:animEffect>
                                  </p:childTnLst>
                                </p:cTn>
                              </p:par>
                              <p:par>
                                <p:cTn id="30" presetID="10" presetClass="entr" presetSubtype="0" fill="hold" grpId="0" nodeType="withEffect">
                                  <p:stCondLst>
                                    <p:cond delay="0"/>
                                  </p:stCondLst>
                                  <p:childTnLst>
                                    <p:set>
                                      <p:cBhvr>
                                        <p:cTn id="31" dur="1" fill="hold">
                                          <p:stCondLst>
                                            <p:cond delay="0"/>
                                          </p:stCondLst>
                                        </p:cTn>
                                        <p:tgtEl>
                                          <p:spTgt spid="3">
                                            <p:txEl>
                                              <p:pRg st="7" end="7"/>
                                            </p:txEl>
                                          </p:spTgt>
                                        </p:tgtEl>
                                        <p:attrNameLst>
                                          <p:attrName>style.visibility</p:attrName>
                                        </p:attrNameLst>
                                      </p:cBhvr>
                                      <p:to>
                                        <p:strVal val="visible"/>
                                      </p:to>
                                    </p:set>
                                    <p:animEffect transition="in" filter="fade">
                                      <p:cBhvr>
                                        <p:cTn id="32" dur="2000"/>
                                        <p:tgtEl>
                                          <p:spTgt spid="3">
                                            <p:txEl>
                                              <p:pRg st="7" end="7"/>
                                            </p:txEl>
                                          </p:spTgt>
                                        </p:tgtEl>
                                      </p:cBhvr>
                                    </p:animEffect>
                                  </p:childTnLst>
                                </p:cTn>
                              </p:par>
                              <p:par>
                                <p:cTn id="33" presetID="10" presetClass="entr" presetSubtype="0" fill="hold" grpId="0" nodeType="withEffect">
                                  <p:stCondLst>
                                    <p:cond delay="0"/>
                                  </p:stCondLst>
                                  <p:childTnLst>
                                    <p:set>
                                      <p:cBhvr>
                                        <p:cTn id="34" dur="1" fill="hold">
                                          <p:stCondLst>
                                            <p:cond delay="0"/>
                                          </p:stCondLst>
                                        </p:cTn>
                                        <p:tgtEl>
                                          <p:spTgt spid="3">
                                            <p:txEl>
                                              <p:pRg st="8" end="8"/>
                                            </p:txEl>
                                          </p:spTgt>
                                        </p:tgtEl>
                                        <p:attrNameLst>
                                          <p:attrName>style.visibility</p:attrName>
                                        </p:attrNameLst>
                                      </p:cBhvr>
                                      <p:to>
                                        <p:strVal val="visible"/>
                                      </p:to>
                                    </p:set>
                                    <p:animEffect transition="in" filter="fade">
                                      <p:cBhvr>
                                        <p:cTn id="35" dur="20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990600"/>
          </a:xfrm>
        </p:spPr>
        <p:txBody>
          <a:bodyPr>
            <a:normAutofit fontScale="90000"/>
          </a:bodyPr>
          <a:lstStyle/>
          <a:p>
            <a:r>
              <a:rPr lang="en-US" b="1" dirty="0" smtClean="0"/>
              <a:t>ARISTOTLE</a:t>
            </a:r>
            <a:r>
              <a:rPr lang="en-US" dirty="0" smtClean="0"/>
              <a:t> (5</a:t>
            </a:r>
            <a:r>
              <a:rPr lang="en-US" baseline="30000" dirty="0" smtClean="0"/>
              <a:t>th</a:t>
            </a:r>
            <a:r>
              <a:rPr lang="en-US" dirty="0" smtClean="0"/>
              <a:t> C. BC) : </a:t>
            </a:r>
            <a:br>
              <a:rPr lang="en-US" dirty="0" smtClean="0"/>
            </a:br>
            <a:r>
              <a:rPr lang="en-US" cap="small" dirty="0" smtClean="0"/>
              <a:t>Man is a Social Animal</a:t>
            </a:r>
            <a:endParaRPr lang="en-US" cap="small" dirty="0"/>
          </a:p>
        </p:txBody>
      </p:sp>
      <p:sp>
        <p:nvSpPr>
          <p:cNvPr id="3" name="Content Placeholder 2"/>
          <p:cNvSpPr>
            <a:spLocks noGrp="1"/>
          </p:cNvSpPr>
          <p:nvPr>
            <p:ph sz="quarter" idx="1"/>
          </p:nvPr>
        </p:nvSpPr>
        <p:spPr/>
        <p:txBody>
          <a:bodyPr>
            <a:normAutofit fontScale="92500"/>
          </a:bodyPr>
          <a:lstStyle/>
          <a:p>
            <a:r>
              <a:rPr lang="en-US" dirty="0" smtClean="0"/>
              <a:t>Society is the natural and necessary condition of Man.</a:t>
            </a:r>
          </a:p>
          <a:p>
            <a:r>
              <a:rPr lang="en-US" b="1" cap="small" dirty="0" smtClean="0"/>
              <a:t>Thus, ‘society’ is a nominative abstraction from the living and fundamental adjectival form: “Social”</a:t>
            </a:r>
          </a:p>
          <a:p>
            <a:pPr lvl="1"/>
            <a:r>
              <a:rPr lang="en-US" dirty="0" smtClean="0"/>
              <a:t>“Man is by nature a social animal; an individual who is unsocial naturally and not accidentally is either beneath our notice or more than human. Society is something that precedes the individual. Anyone who either cannot lead the common life or is so self-sufficient as not to need to, and therefore does not partake of society, is either a beast or a god.” (</a:t>
            </a:r>
            <a:r>
              <a:rPr lang="en-US" i="1" dirty="0" smtClean="0"/>
              <a:t>The Politics</a:t>
            </a:r>
            <a:r>
              <a:rPr lang="en-US" dirty="0" smtClean="0"/>
              <a:t>)</a:t>
            </a:r>
          </a:p>
          <a:p>
            <a:r>
              <a:rPr lang="en-US" b="1" dirty="0" smtClean="0"/>
              <a:t>[Roman Catholic Church</a:t>
            </a:r>
            <a:r>
              <a:rPr lang="en-US" dirty="0" smtClean="0"/>
              <a:t>: “</a:t>
            </a:r>
            <a:r>
              <a:rPr lang="en-US" i="1" dirty="0" smtClean="0"/>
              <a:t>The human person is essentially a social being</a:t>
            </a:r>
            <a:r>
              <a:rPr lang="en-US" dirty="0" smtClean="0"/>
              <a:t>.” (From Aquinas)</a:t>
            </a:r>
            <a:r>
              <a:rPr lang="en-US" b="1" dirty="0" smtClean="0"/>
              <a:t>]</a:t>
            </a:r>
            <a:endParaRPr lang="en-US" b="1" dirty="0"/>
          </a:p>
        </p:txBody>
      </p:sp>
    </p:spTree>
    <p:extLst>
      <p:ext uri="{BB962C8B-B14F-4D97-AF65-F5344CB8AC3E}">
        <p14:creationId xmlns:p14="http://schemas.microsoft.com/office/powerpoint/2010/main" val="610909208"/>
      </p:ext>
    </p:extLst>
  </p:cSld>
  <p:clrMapOvr>
    <a:masterClrMapping/>
  </p:clrMapOvr>
  <p:transition>
    <p:push/>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fade">
                                      <p:cBhvr>
                                        <p:cTn id="15" dur="2000"/>
                                        <p:tgtEl>
                                          <p:spTgt spid="3">
                                            <p:txEl>
                                              <p:pRg st="2" end="2"/>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3">
                                            <p:txEl>
                                              <p:pRg st="3" end="3"/>
                                            </p:txEl>
                                          </p:spTgt>
                                        </p:tgtEl>
                                        <p:attrNameLst>
                                          <p:attrName>style.visibility</p:attrName>
                                        </p:attrNameLst>
                                      </p:cBhvr>
                                      <p:to>
                                        <p:strVal val="visible"/>
                                      </p:to>
                                    </p:set>
                                    <p:animEffect transition="in" filter="fade">
                                      <p:cBhvr>
                                        <p:cTn id="20" dur="2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990600"/>
          </a:xfrm>
        </p:spPr>
        <p:txBody>
          <a:bodyPr>
            <a:normAutofit fontScale="90000"/>
          </a:bodyPr>
          <a:lstStyle/>
          <a:p>
            <a:r>
              <a:rPr lang="en-US" b="1" dirty="0" smtClean="0"/>
              <a:t>THOMAS HOBBES</a:t>
            </a:r>
            <a:r>
              <a:rPr lang="en-US" dirty="0" smtClean="0"/>
              <a:t> (b. AD 1588): </a:t>
            </a:r>
            <a:br>
              <a:rPr lang="en-US" dirty="0" smtClean="0"/>
            </a:br>
            <a:r>
              <a:rPr lang="en-US" dirty="0" smtClean="0"/>
              <a:t>“</a:t>
            </a:r>
            <a:r>
              <a:rPr lang="en-US" cap="small" dirty="0" smtClean="0"/>
              <a:t>Leviathan</a:t>
            </a:r>
            <a:r>
              <a:rPr lang="en-US" dirty="0" smtClean="0"/>
              <a:t>”</a:t>
            </a:r>
            <a:endParaRPr lang="en-US" dirty="0"/>
          </a:p>
        </p:txBody>
      </p:sp>
      <p:sp>
        <p:nvSpPr>
          <p:cNvPr id="3" name="Content Placeholder 2"/>
          <p:cNvSpPr>
            <a:spLocks noGrp="1"/>
          </p:cNvSpPr>
          <p:nvPr>
            <p:ph sz="quarter" idx="1"/>
          </p:nvPr>
        </p:nvSpPr>
        <p:spPr/>
        <p:txBody>
          <a:bodyPr>
            <a:normAutofit/>
          </a:bodyPr>
          <a:lstStyle/>
          <a:p>
            <a:pPr marL="0" indent="0">
              <a:buNone/>
            </a:pPr>
            <a:r>
              <a:rPr lang="en-US" dirty="0" smtClean="0"/>
              <a:t>Everything—</a:t>
            </a:r>
            <a:r>
              <a:rPr lang="en-US" i="1" dirty="0" smtClean="0"/>
              <a:t>everything</a:t>
            </a:r>
            <a:r>
              <a:rPr lang="en-US" dirty="0" smtClean="0"/>
              <a:t>—is just matter &amp; motion.</a:t>
            </a:r>
          </a:p>
          <a:p>
            <a:r>
              <a:rPr lang="en-US" dirty="0" smtClean="0"/>
              <a:t>The opening of his </a:t>
            </a:r>
            <a:r>
              <a:rPr lang="en-US" i="1" dirty="0" smtClean="0"/>
              <a:t>magnum opus</a:t>
            </a:r>
            <a:r>
              <a:rPr lang="en-US" dirty="0" smtClean="0"/>
              <a:t>: </a:t>
            </a:r>
          </a:p>
          <a:p>
            <a:pPr lvl="1"/>
            <a:r>
              <a:rPr lang="en-US" dirty="0" smtClean="0"/>
              <a:t>“Life is but a motion of limbs”</a:t>
            </a:r>
          </a:p>
          <a:p>
            <a:r>
              <a:rPr lang="en-US" dirty="0" smtClean="0"/>
              <a:t>In an original condition of ‘Nature’ (</a:t>
            </a:r>
            <a:r>
              <a:rPr lang="en-US" i="1" dirty="0" smtClean="0"/>
              <a:t>jus </a:t>
            </a:r>
            <a:r>
              <a:rPr lang="en-US" i="1" dirty="0" err="1" smtClean="0"/>
              <a:t>naturale</a:t>
            </a:r>
            <a:r>
              <a:rPr lang="en-US" dirty="0" smtClean="0"/>
              <a:t>), each individual is more or less “equal in faculties of body &amp; mind.”</a:t>
            </a:r>
          </a:p>
          <a:p>
            <a:r>
              <a:rPr lang="en-US" dirty="0" smtClean="0"/>
              <a:t>Thus, the state of nature is </a:t>
            </a:r>
            <a:r>
              <a:rPr lang="en-US" i="1" dirty="0" smtClean="0"/>
              <a:t>bellum </a:t>
            </a:r>
            <a:r>
              <a:rPr lang="en-US" i="1" dirty="0" err="1" smtClean="0"/>
              <a:t>omnia</a:t>
            </a:r>
            <a:r>
              <a:rPr lang="en-US" i="1" dirty="0" smtClean="0"/>
              <a:t> contra </a:t>
            </a:r>
            <a:r>
              <a:rPr lang="en-US" i="1" dirty="0" err="1" smtClean="0"/>
              <a:t>omnes</a:t>
            </a:r>
            <a:r>
              <a:rPr lang="en-US" dirty="0" smtClean="0"/>
              <a:t>: ‘war of each against all’.</a:t>
            </a:r>
          </a:p>
          <a:p>
            <a:r>
              <a:rPr lang="en-US" dirty="0" smtClean="0"/>
              <a:t>In the ‘state of Nature’, then:</a:t>
            </a:r>
          </a:p>
          <a:p>
            <a:pPr lvl="1"/>
            <a:r>
              <a:rPr lang="en-US" dirty="0" smtClean="0"/>
              <a:t>“..</a:t>
            </a:r>
            <a:r>
              <a:rPr lang="en-US" b="1" dirty="0" smtClean="0"/>
              <a:t>life of Man, solitary, poor, nasty, brutish, and short</a:t>
            </a:r>
            <a:r>
              <a:rPr lang="en-US" dirty="0" smtClean="0"/>
              <a:t>”</a:t>
            </a:r>
          </a:p>
        </p:txBody>
      </p:sp>
    </p:spTree>
    <p:extLst>
      <p:ext uri="{BB962C8B-B14F-4D97-AF65-F5344CB8AC3E}">
        <p14:creationId xmlns:p14="http://schemas.microsoft.com/office/powerpoint/2010/main" val="4253303760"/>
      </p:ext>
    </p:extLst>
  </p:cSld>
  <p:clrMapOvr>
    <a:masterClrMapping/>
  </p:clrMapOvr>
  <p:transition>
    <p:push/>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fade">
                                      <p:cBhvr>
                                        <p:cTn id="15" dur="2000"/>
                                        <p:tgtEl>
                                          <p:spTgt spid="3">
                                            <p:txEl>
                                              <p:pRg st="2" end="2"/>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3">
                                            <p:txEl>
                                              <p:pRg st="3" end="3"/>
                                            </p:txEl>
                                          </p:spTgt>
                                        </p:tgtEl>
                                        <p:attrNameLst>
                                          <p:attrName>style.visibility</p:attrName>
                                        </p:attrNameLst>
                                      </p:cBhvr>
                                      <p:to>
                                        <p:strVal val="visible"/>
                                      </p:to>
                                    </p:set>
                                    <p:animEffect transition="in" filter="fade">
                                      <p:cBhvr>
                                        <p:cTn id="20" dur="2000"/>
                                        <p:tgtEl>
                                          <p:spTgt spid="3">
                                            <p:txEl>
                                              <p:pRg st="3" end="3"/>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grpId="0"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Effect transition="in" filter="fade">
                                      <p:cBhvr>
                                        <p:cTn id="25" dur="2000"/>
                                        <p:tgtEl>
                                          <p:spTgt spid="3">
                                            <p:txEl>
                                              <p:pRg st="4" end="4"/>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10" presetClass="entr" presetSubtype="0" fill="hold" grpId="0" nodeType="clickEffect">
                                  <p:stCondLst>
                                    <p:cond delay="0"/>
                                  </p:stCondLst>
                                  <p:childTnLst>
                                    <p:set>
                                      <p:cBhvr>
                                        <p:cTn id="29" dur="1" fill="hold">
                                          <p:stCondLst>
                                            <p:cond delay="0"/>
                                          </p:stCondLst>
                                        </p:cTn>
                                        <p:tgtEl>
                                          <p:spTgt spid="3">
                                            <p:txEl>
                                              <p:pRg st="5" end="5"/>
                                            </p:txEl>
                                          </p:spTgt>
                                        </p:tgtEl>
                                        <p:attrNameLst>
                                          <p:attrName>style.visibility</p:attrName>
                                        </p:attrNameLst>
                                      </p:cBhvr>
                                      <p:to>
                                        <p:strVal val="visible"/>
                                      </p:to>
                                    </p:set>
                                    <p:animEffect transition="in" filter="fade">
                                      <p:cBhvr>
                                        <p:cTn id="30" dur="2000"/>
                                        <p:tgtEl>
                                          <p:spTgt spid="3">
                                            <p:txEl>
                                              <p:pRg st="5" end="5"/>
                                            </p:txEl>
                                          </p:spTgt>
                                        </p:tgtEl>
                                      </p:cBhvr>
                                    </p:animEffect>
                                  </p:childTnLst>
                                </p:cTn>
                              </p:par>
                              <p:par>
                                <p:cTn id="31" presetID="10" presetClass="entr" presetSubtype="0" fill="hold" grpId="0" nodeType="withEffect">
                                  <p:stCondLst>
                                    <p:cond delay="0"/>
                                  </p:stCondLst>
                                  <p:childTnLst>
                                    <p:set>
                                      <p:cBhvr>
                                        <p:cTn id="32" dur="1" fill="hold">
                                          <p:stCondLst>
                                            <p:cond delay="0"/>
                                          </p:stCondLst>
                                        </p:cTn>
                                        <p:tgtEl>
                                          <p:spTgt spid="3">
                                            <p:txEl>
                                              <p:pRg st="6" end="6"/>
                                            </p:txEl>
                                          </p:spTgt>
                                        </p:tgtEl>
                                        <p:attrNameLst>
                                          <p:attrName>style.visibility</p:attrName>
                                        </p:attrNameLst>
                                      </p:cBhvr>
                                      <p:to>
                                        <p:strVal val="visible"/>
                                      </p:to>
                                    </p:set>
                                    <p:animEffect transition="in" filter="fade">
                                      <p:cBhvr>
                                        <p:cTn id="33" dur="20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914400"/>
          </a:xfrm>
        </p:spPr>
        <p:txBody>
          <a:bodyPr>
            <a:normAutofit fontScale="90000"/>
          </a:bodyPr>
          <a:lstStyle/>
          <a:p>
            <a:r>
              <a:rPr lang="en-US" b="1" dirty="0"/>
              <a:t>THOMAS HOBBES </a:t>
            </a:r>
            <a:r>
              <a:rPr lang="en-US" dirty="0"/>
              <a:t>(b. AD 1588): </a:t>
            </a:r>
            <a:r>
              <a:rPr lang="en-US" dirty="0" smtClean="0"/>
              <a:t/>
            </a:r>
            <a:br>
              <a:rPr lang="en-US" dirty="0" smtClean="0"/>
            </a:br>
            <a:r>
              <a:rPr lang="en-US" dirty="0" smtClean="0"/>
              <a:t>“</a:t>
            </a:r>
            <a:r>
              <a:rPr lang="en-US" cap="small" dirty="0" smtClean="0"/>
              <a:t>Leviathan</a:t>
            </a:r>
            <a:r>
              <a:rPr lang="en-US" dirty="0" smtClean="0"/>
              <a:t>”, </a:t>
            </a:r>
            <a:r>
              <a:rPr lang="en-US" dirty="0" err="1" smtClean="0"/>
              <a:t>Con’t</a:t>
            </a:r>
            <a:r>
              <a:rPr lang="en-US" dirty="0" smtClean="0"/>
              <a:t>.</a:t>
            </a:r>
            <a:endParaRPr lang="en-US" dirty="0"/>
          </a:p>
        </p:txBody>
      </p:sp>
      <p:sp>
        <p:nvSpPr>
          <p:cNvPr id="3" name="Content Placeholder 2"/>
          <p:cNvSpPr>
            <a:spLocks noGrp="1"/>
          </p:cNvSpPr>
          <p:nvPr>
            <p:ph sz="quarter" idx="1"/>
          </p:nvPr>
        </p:nvSpPr>
        <p:spPr/>
        <p:txBody>
          <a:bodyPr>
            <a:normAutofit/>
          </a:bodyPr>
          <a:lstStyle/>
          <a:p>
            <a:r>
              <a:rPr lang="en-US" dirty="0"/>
              <a:t>To avoid this, therefore, “a mutual transferring of right” occurs</a:t>
            </a:r>
            <a:r>
              <a:rPr lang="en-US" dirty="0" smtClean="0"/>
              <a:t>, ”</a:t>
            </a:r>
            <a:r>
              <a:rPr lang="en-US" dirty="0"/>
              <a:t>which men call </a:t>
            </a:r>
            <a:r>
              <a:rPr lang="en-US" dirty="0" smtClean="0"/>
              <a:t>contract.”</a:t>
            </a:r>
          </a:p>
          <a:p>
            <a:pPr lvl="1"/>
            <a:r>
              <a:rPr lang="en-US" dirty="0" smtClean="0"/>
              <a:t>This is a form of the ‘</a:t>
            </a:r>
            <a:r>
              <a:rPr lang="en-US" b="1" dirty="0" smtClean="0"/>
              <a:t>social contract</a:t>
            </a:r>
            <a:r>
              <a:rPr lang="en-US" dirty="0" smtClean="0"/>
              <a:t>’ doctrine.</a:t>
            </a:r>
          </a:p>
          <a:p>
            <a:r>
              <a:rPr lang="en-US" dirty="0" smtClean="0"/>
              <a:t>This transferring of right is of individual power to a form of mutual order: a </a:t>
            </a:r>
            <a:r>
              <a:rPr lang="en-US" b="1" dirty="0" smtClean="0"/>
              <a:t>commonwealth</a:t>
            </a:r>
            <a:r>
              <a:rPr lang="en-US" dirty="0" smtClean="0"/>
              <a:t>.</a:t>
            </a:r>
          </a:p>
          <a:p>
            <a:r>
              <a:rPr lang="en-US" dirty="0" smtClean="0"/>
              <a:t>To order and guard the good of the commonwealth, it gives, by social contract, sufficient power and authority to provide security and longevity.</a:t>
            </a:r>
          </a:p>
          <a:p>
            <a:r>
              <a:rPr lang="en-US" dirty="0" smtClean="0"/>
              <a:t>This is the great Leviathan; the SOVEREIGN, ruling over SUBJECTS . (“</a:t>
            </a:r>
            <a:r>
              <a:rPr lang="en-US" b="1" i="1" dirty="0" smtClean="0"/>
              <a:t>Rex </a:t>
            </a:r>
            <a:r>
              <a:rPr lang="en-US" b="1" i="1" dirty="0" err="1" smtClean="0"/>
              <a:t>Lex</a:t>
            </a:r>
            <a:r>
              <a:rPr lang="en-US" dirty="0" smtClean="0"/>
              <a:t>”)</a:t>
            </a:r>
          </a:p>
          <a:p>
            <a:pPr lvl="1"/>
            <a:endParaRPr lang="en-US" dirty="0"/>
          </a:p>
          <a:p>
            <a:endParaRPr lang="en-US" dirty="0"/>
          </a:p>
        </p:txBody>
      </p:sp>
    </p:spTree>
    <p:extLst>
      <p:ext uri="{BB962C8B-B14F-4D97-AF65-F5344CB8AC3E}">
        <p14:creationId xmlns:p14="http://schemas.microsoft.com/office/powerpoint/2010/main" val="1481874834"/>
      </p:ext>
    </p:extLst>
  </p:cSld>
  <p:clrMapOvr>
    <a:masterClrMapping/>
  </p:clrMapOvr>
  <p:transition>
    <p:push/>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2000"/>
                                        <p:tgtEl>
                                          <p:spTgt spid="3">
                                            <p:txEl>
                                              <p:pRg st="1" end="1"/>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fade">
                                      <p:cBhvr>
                                        <p:cTn id="13" dur="2000"/>
                                        <p:tgtEl>
                                          <p:spTgt spid="3">
                                            <p:txEl>
                                              <p:pRg st="2" end="2"/>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fade">
                                      <p:cBhvr>
                                        <p:cTn id="16" dur="2000"/>
                                        <p:tgtEl>
                                          <p:spTgt spid="3">
                                            <p:txEl>
                                              <p:pRg st="3" end="3"/>
                                            </p:txEl>
                                          </p:spTgt>
                                        </p:tgtEl>
                                      </p:cBhvr>
                                    </p:animEffect>
                                  </p:childTnLst>
                                </p:cTn>
                              </p:par>
                              <p:par>
                                <p:cTn id="17" presetID="10" presetClass="entr" presetSubtype="0" fill="hold"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Effect transition="in" filter="fade">
                                      <p:cBhvr>
                                        <p:cTn id="19" dur="2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914400"/>
          </a:xfrm>
        </p:spPr>
        <p:txBody>
          <a:bodyPr>
            <a:normAutofit fontScale="90000"/>
          </a:bodyPr>
          <a:lstStyle/>
          <a:p>
            <a:r>
              <a:rPr lang="en-CA" b="1" dirty="0" smtClean="0"/>
              <a:t>JEAN-JACQUES ROUSSEAU</a:t>
            </a:r>
            <a:r>
              <a:rPr lang="en-CA" dirty="0" smtClean="0"/>
              <a:t> (b. AD 1712)</a:t>
            </a:r>
            <a:br>
              <a:rPr lang="en-CA" dirty="0" smtClean="0"/>
            </a:br>
            <a:r>
              <a:rPr lang="en-CA" i="1" cap="small" dirty="0" smtClean="0"/>
              <a:t>Contra</a:t>
            </a:r>
            <a:r>
              <a:rPr lang="en-CA" cap="small" dirty="0" smtClean="0"/>
              <a:t> Hobbes</a:t>
            </a:r>
            <a:r>
              <a:rPr lang="en-CA" dirty="0" smtClean="0"/>
              <a:t> </a:t>
            </a:r>
            <a:endParaRPr lang="en-CA" dirty="0"/>
          </a:p>
        </p:txBody>
      </p:sp>
      <p:sp>
        <p:nvSpPr>
          <p:cNvPr id="3" name="Content Placeholder 2"/>
          <p:cNvSpPr>
            <a:spLocks noGrp="1"/>
          </p:cNvSpPr>
          <p:nvPr>
            <p:ph sz="quarter" idx="1"/>
          </p:nvPr>
        </p:nvSpPr>
        <p:spPr/>
        <p:txBody>
          <a:bodyPr>
            <a:normAutofit lnSpcReduction="10000"/>
          </a:bodyPr>
          <a:lstStyle/>
          <a:p>
            <a:r>
              <a:rPr lang="en-CA" dirty="0" smtClean="0"/>
              <a:t>“Man is born free, but he is everywhere in chains.”</a:t>
            </a:r>
          </a:p>
          <a:p>
            <a:r>
              <a:rPr lang="en-CA" dirty="0" smtClean="0"/>
              <a:t>Agreed with Hobbes in an original state of Nature and a ‘social contract’.</a:t>
            </a:r>
          </a:p>
          <a:p>
            <a:r>
              <a:rPr lang="en-CA" dirty="0" smtClean="0"/>
              <a:t>The condition of original ‘freedom’ must inform society after the social contract:</a:t>
            </a:r>
          </a:p>
          <a:p>
            <a:pPr lvl="1"/>
            <a:r>
              <a:rPr lang="en-CA" dirty="0" smtClean="0"/>
              <a:t>Aware that Men were free when they developed the ‘social contract’,  members of society can realise that they themselves are the authors of society’s laws: “</a:t>
            </a:r>
            <a:r>
              <a:rPr lang="en-CA" b="1" i="1" dirty="0" smtClean="0"/>
              <a:t>LEX REX</a:t>
            </a:r>
            <a:r>
              <a:rPr lang="en-CA" b="1" dirty="0" smtClean="0"/>
              <a:t>”</a:t>
            </a:r>
            <a:endParaRPr lang="en-CA" dirty="0" smtClean="0"/>
          </a:p>
          <a:p>
            <a:r>
              <a:rPr lang="en-US" dirty="0" smtClean="0"/>
              <a:t>A view of society that echoes the myth of the Garden of Eden and the Fall of Man.</a:t>
            </a:r>
          </a:p>
          <a:p>
            <a:r>
              <a:rPr lang="en-CA" dirty="0" smtClean="0"/>
              <a:t>“Society = Sin”: use of reason = salvation</a:t>
            </a:r>
          </a:p>
          <a:p>
            <a:pPr>
              <a:buNone/>
            </a:pPr>
            <a:endParaRPr lang="en-CA" dirty="0"/>
          </a:p>
        </p:txBody>
      </p:sp>
    </p:spTree>
  </p:cSld>
  <p:clrMapOvr>
    <a:masterClrMapping/>
  </p:clrMapOvr>
  <p:transition>
    <p:push/>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2000"/>
                                        <p:tgtEl>
                                          <p:spTgt spid="3">
                                            <p:txEl>
                                              <p:pRg st="2" end="2"/>
                                            </p:txEl>
                                          </p:spTgt>
                                        </p:tgtEl>
                                      </p:cBhvr>
                                    </p:animEffect>
                                  </p:childTnLst>
                                </p:cTn>
                              </p:par>
                              <p:par>
                                <p:cTn id="18" presetID="10" presetClass="entr" presetSubtype="0" fill="hold" grpId="0" nodeType="withEffect">
                                  <p:stCondLst>
                                    <p:cond delay="0"/>
                                  </p:stCondLst>
                                  <p:childTnLst>
                                    <p:set>
                                      <p:cBhvr>
                                        <p:cTn id="19" dur="1" fill="hold">
                                          <p:stCondLst>
                                            <p:cond delay="0"/>
                                          </p:stCondLst>
                                        </p:cTn>
                                        <p:tgtEl>
                                          <p:spTgt spid="3">
                                            <p:txEl>
                                              <p:pRg st="3" end="3"/>
                                            </p:txEl>
                                          </p:spTgt>
                                        </p:tgtEl>
                                        <p:attrNameLst>
                                          <p:attrName>style.visibility</p:attrName>
                                        </p:attrNameLst>
                                      </p:cBhvr>
                                      <p:to>
                                        <p:strVal val="visible"/>
                                      </p:to>
                                    </p:set>
                                    <p:animEffect transition="in" filter="fade">
                                      <p:cBhvr>
                                        <p:cTn id="20" dur="2000"/>
                                        <p:tgtEl>
                                          <p:spTgt spid="3">
                                            <p:txEl>
                                              <p:pRg st="3" end="3"/>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grpId="0"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Effect transition="in" filter="fade">
                                      <p:cBhvr>
                                        <p:cTn id="25" dur="2000"/>
                                        <p:tgtEl>
                                          <p:spTgt spid="3">
                                            <p:txEl>
                                              <p:pRg st="4" end="4"/>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10" presetClass="entr" presetSubtype="0" fill="hold" grpId="0" nodeType="clickEffect">
                                  <p:stCondLst>
                                    <p:cond delay="0"/>
                                  </p:stCondLst>
                                  <p:childTnLst>
                                    <p:set>
                                      <p:cBhvr>
                                        <p:cTn id="29" dur="1" fill="hold">
                                          <p:stCondLst>
                                            <p:cond delay="0"/>
                                          </p:stCondLst>
                                        </p:cTn>
                                        <p:tgtEl>
                                          <p:spTgt spid="3">
                                            <p:txEl>
                                              <p:pRg st="5" end="5"/>
                                            </p:txEl>
                                          </p:spTgt>
                                        </p:tgtEl>
                                        <p:attrNameLst>
                                          <p:attrName>style.visibility</p:attrName>
                                        </p:attrNameLst>
                                      </p:cBhvr>
                                      <p:to>
                                        <p:strVal val="visible"/>
                                      </p:to>
                                    </p:set>
                                    <p:animEffect transition="in" filter="fade">
                                      <p:cBhvr>
                                        <p:cTn id="30" dur="20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ROUSSEAU</a:t>
            </a:r>
            <a:r>
              <a:rPr lang="en-US" dirty="0" smtClean="0"/>
              <a:t>: </a:t>
            </a:r>
            <a:r>
              <a:rPr lang="en-US" cap="small" dirty="0" smtClean="0"/>
              <a:t>Communism</a:t>
            </a:r>
            <a:endParaRPr lang="en-US" cap="small" dirty="0"/>
          </a:p>
        </p:txBody>
      </p:sp>
      <p:sp>
        <p:nvSpPr>
          <p:cNvPr id="3" name="Content Placeholder 2"/>
          <p:cNvSpPr>
            <a:spLocks noGrp="1"/>
          </p:cNvSpPr>
          <p:nvPr>
            <p:ph sz="quarter" idx="1"/>
          </p:nvPr>
        </p:nvSpPr>
        <p:spPr/>
        <p:txBody>
          <a:bodyPr>
            <a:normAutofit/>
          </a:bodyPr>
          <a:lstStyle/>
          <a:p>
            <a:pPr marL="274320" lvl="1">
              <a:buClr>
                <a:schemeClr val="accent1"/>
              </a:buClr>
              <a:buSzPct val="85000"/>
              <a:buFont typeface="Wingdings 2"/>
              <a:buChar char=""/>
            </a:pPr>
            <a:r>
              <a:rPr lang="en-CA" dirty="0" smtClean="0"/>
              <a:t>“The first man who, having fenced in a piece of land, said "This is mine," and found people naïve enough to believe him, that man was the true founder of civil society. From how many crimes, wars, and murders, from how many horrors and misfortunes might not any one have saved mankind, by pulling up the stakes, or filling up the ditch, and crying to his fellows: Beware of listening to this impostor; you are undone if you once forget that the fruits of the earth belong to us all, and the earth itself to nobody.”</a:t>
            </a:r>
          </a:p>
          <a:p>
            <a:r>
              <a:rPr lang="en-US" dirty="0" smtClean="0"/>
              <a:t>Rousseau is thus the prototype Communist-Socialist</a:t>
            </a:r>
          </a:p>
          <a:p>
            <a:r>
              <a:rPr lang="en-US" dirty="0" smtClean="0"/>
              <a:t>A guide and sage for the ‘60s Hippie movement.</a:t>
            </a:r>
          </a:p>
          <a:p>
            <a:pPr>
              <a:buNone/>
            </a:pPr>
            <a:endParaRPr lang="en-US" dirty="0" smtClean="0"/>
          </a:p>
          <a:p>
            <a:pPr lvl="1"/>
            <a:endParaRPr lang="en-US" dirty="0"/>
          </a:p>
        </p:txBody>
      </p:sp>
    </p:spTree>
    <p:extLst>
      <p:ext uri="{BB962C8B-B14F-4D97-AF65-F5344CB8AC3E}">
        <p14:creationId xmlns:p14="http://schemas.microsoft.com/office/powerpoint/2010/main" val="2505903607"/>
      </p:ext>
    </p:extLst>
  </p:cSld>
  <p:clrMapOvr>
    <a:masterClrMapping/>
  </p:clrMapOvr>
  <p:transition>
    <p:push/>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2000"/>
                                        <p:tgtEl>
                                          <p:spTgt spid="3">
                                            <p:txEl>
                                              <p:pRg st="1" end="1"/>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fade">
                                      <p:cBhvr>
                                        <p:cTn id="13"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vic">
  <a:themeElements>
    <a:clrScheme name="Civic">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Civic">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Paper</Template>
  <TotalTime>652</TotalTime>
  <Words>1517</Words>
  <Application>Microsoft Office PowerPoint</Application>
  <PresentationFormat>On-screen Show (4:3)</PresentationFormat>
  <Paragraphs>97</Paragraphs>
  <Slides>15</Slides>
  <Notes>0</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Civic</vt:lpstr>
      <vt:lpstr>LIBS 7007  “TECHNOLOGY &amp; SOCIETY”</vt:lpstr>
      <vt:lpstr>“SOCIETY”: A VAGUE &amp; IMPRECISE TERM</vt:lpstr>
      <vt:lpstr>“SOCIETY”: A VAGUE &amp; IMPRECISE TERM, Con’t</vt:lpstr>
      <vt:lpstr>PLATO (4th C. BC): Society is a Rational Ordering</vt:lpstr>
      <vt:lpstr>ARISTOTLE (5th C. BC) :  Man is a Social Animal</vt:lpstr>
      <vt:lpstr>THOMAS HOBBES (b. AD 1588):  “Leviathan”</vt:lpstr>
      <vt:lpstr>THOMAS HOBBES (b. AD 1588):  “Leviathan”, Con’t.</vt:lpstr>
      <vt:lpstr>JEAN-JACQUES ROUSSEAU (b. AD 1712) Contra Hobbes </vt:lpstr>
      <vt:lpstr>ROUSSEAU: Communism</vt:lpstr>
      <vt:lpstr>CHARLES DARWIN (19th C.): Social Darwinism</vt:lpstr>
      <vt:lpstr>DYSTOPIA, UTOPIA, OR EUTOPIA</vt:lpstr>
      <vt:lpstr>“SOCIETY”: ETYMOLOGY (OED)</vt:lpstr>
      <vt:lpstr>CIVILISATION, SOCIETY , CULTURE</vt:lpstr>
      <vt:lpstr>Example of “society” in language use, in a comparative context</vt:lpstr>
      <vt:lpstr>THE CONCLUSION IS....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ATHEISM: A RELIGIOUS STUDY</dc:title>
  <dc:creator>Stephen Ogden</dc:creator>
  <cp:lastModifiedBy>Lib Stephen</cp:lastModifiedBy>
  <cp:revision>24</cp:revision>
  <dcterms:created xsi:type="dcterms:W3CDTF">2012-07-18T00:36:37Z</dcterms:created>
  <dcterms:modified xsi:type="dcterms:W3CDTF">2013-10-03T05:55:49Z</dcterms:modified>
</cp:coreProperties>
</file>