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9" r:id="rId4"/>
    <p:sldId id="270" r:id="rId5"/>
    <p:sldId id="271" r:id="rId6"/>
    <p:sldId id="272" r:id="rId7"/>
    <p:sldId id="273" r:id="rId8"/>
    <p:sldId id="274" r:id="rId9"/>
    <p:sldId id="275" r:id="rId10"/>
    <p:sldId id="257" r:id="rId11"/>
    <p:sldId id="258" r:id="rId12"/>
    <p:sldId id="259" r:id="rId13"/>
    <p:sldId id="260" r:id="rId14"/>
    <p:sldId id="261" r:id="rId15"/>
    <p:sldId id="262" r:id="rId16"/>
    <p:sldId id="263" r:id="rId17"/>
    <p:sldId id="264" r:id="rId18"/>
    <p:sldId id="265" r:id="rId19"/>
    <p:sldId id="266"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56D41C2-425F-41CF-A893-90C92784CB03}"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B471AD26-EDC8-4092-9054-8E026AF6DC0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D41C2-425F-41CF-A893-90C92784CB03}"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D41C2-425F-41CF-A893-90C92784CB03}"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56D41C2-425F-41CF-A893-90C92784CB03}"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56D41C2-425F-41CF-A893-90C92784CB03}"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56D41C2-425F-41CF-A893-90C92784CB03}"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1AD26-EDC8-4092-9054-8E026AF6DC0E}"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C56D41C2-425F-41CF-A893-90C92784CB03}" type="datetimeFigureOut">
              <a:rPr lang="en-US" smtClean="0"/>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1AD26-EDC8-4092-9054-8E026AF6DC0E}"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C56D41C2-425F-41CF-A893-90C92784CB03}" type="datetimeFigureOut">
              <a:rPr lang="en-US" smtClean="0"/>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56D41C2-425F-41CF-A893-90C92784CB03}" type="datetimeFigureOut">
              <a:rPr lang="en-US" smtClean="0"/>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1AD26-EDC8-4092-9054-8E026AF6DC0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56D41C2-425F-41CF-A893-90C92784CB03}"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1AD26-EDC8-4092-9054-8E026AF6DC0E}"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56D41C2-425F-41CF-A893-90C92784CB03}"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1AD26-EDC8-4092-9054-8E026AF6DC0E}"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C56D41C2-425F-41CF-A893-90C92784CB03}" type="datetimeFigureOut">
              <a:rPr lang="en-US" smtClean="0"/>
              <a:t>4/5/2018</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B471AD26-EDC8-4092-9054-8E026AF6DC0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cit.ca/study/courses/card3205" TargetMode="External"/><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uvic.ca/hsd/hinf/"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bcit.ca/health/hcm/links.shtml#health_informatics" TargetMode="External"/><Relationship Id="rId2" Type="http://schemas.openxmlformats.org/officeDocument/2006/relationships/hyperlink" Target="http://www.bcit.ca/study/courses/card3205" TargetMode="Externa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qjmed.oxfordjournals.org/content/96/10/695.2.full"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m.theglobeandmail.com/report-on-business/rob-commentary/health-care-costs-our-single-most-pressing-budget-item/article622622/?service=mobile" TargetMode="External"/><Relationship Id="rId2" Type="http://schemas.openxmlformats.org/officeDocument/2006/relationships/hyperlink" Target="https://www.cihi.ca/en/health-spending" TargetMode="External"/><Relationship Id="rId1" Type="http://schemas.openxmlformats.org/officeDocument/2006/relationships/slideLayout" Target="../slideLayouts/slideLayout4.xml"/><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2" Type="http://schemas.openxmlformats.org/officeDocument/2006/relationships/hyperlink" Target="http://www.npr.org/templates/story/story.php?storyId=11252235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ogle.ca/publicdata/explore?ds=d5bncppjof8f9_&amp;met_y=sp_dyn_tfrt_in&amp;idim=country:JPN:USA:DEU&amp;hl=en&amp;dl=en" TargetMode="External"/><Relationship Id="rId2" Type="http://schemas.openxmlformats.org/officeDocument/2006/relationships/hyperlink" Target="http://en.wikipedia.org/wiki/Demographics_of_Jap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ogle.ca/#sclient=psy-ab&amp;q=canadian+fertility+rate&amp;oq=canadian+fertility+rate&amp;gs_l=hp.3...1263.4489.0.4591.23.12.0.0.0.0.665.1240.1j5-2.3.0...0.0.0..1c.1.17.psy-ab.eygBGtkmbHc&amp;pbx=1&amp;bav=on.2,or.r_qf.&amp;bvm=bv.48705608,d.cGE&amp;fp=c61c7b135be60a95&amp;biw=1120&amp;bih=616" TargetMode="External"/><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LIBS 7007:</a:t>
            </a:r>
            <a:br>
              <a:rPr lang="en-US" dirty="0" smtClean="0"/>
            </a:br>
            <a:r>
              <a:rPr lang="en-US" dirty="0" smtClean="0"/>
              <a:t>TECHNOLOGY &amp; SOCIETY</a:t>
            </a:r>
            <a:endParaRPr lang="en-US" dirty="0"/>
          </a:p>
        </p:txBody>
      </p:sp>
      <p:sp>
        <p:nvSpPr>
          <p:cNvPr id="3" name="Subtitle 2"/>
          <p:cNvSpPr>
            <a:spLocks noGrp="1"/>
          </p:cNvSpPr>
          <p:nvPr>
            <p:ph type="subTitle" idx="1"/>
          </p:nvPr>
        </p:nvSpPr>
        <p:spPr/>
        <p:txBody>
          <a:bodyPr/>
          <a:lstStyle/>
          <a:p>
            <a:r>
              <a:rPr lang="en-US" dirty="0" smtClean="0"/>
              <a:t>TECHNOLOGY &amp; MEDICAL PRACTICE</a:t>
            </a:r>
          </a:p>
          <a:p>
            <a:endParaRPr lang="en-US" dirty="0" smtClean="0"/>
          </a:p>
          <a:p>
            <a:r>
              <a:rPr lang="en-US" dirty="0" smtClean="0"/>
              <a:t>Stephen A. Ogden, Ph.D.</a:t>
            </a:r>
            <a:endParaRPr lang="en-US" dirty="0"/>
          </a:p>
        </p:txBody>
      </p:sp>
    </p:spTree>
    <p:extLst>
      <p:ext uri="{BB962C8B-B14F-4D97-AF65-F5344CB8AC3E}">
        <p14:creationId xmlns:p14="http://schemas.microsoft.com/office/powerpoint/2010/main" val="293042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Technology &amp; Medicine:</a:t>
            </a:r>
            <a:br>
              <a:rPr lang="en-US" dirty="0" smtClean="0"/>
            </a:br>
            <a:r>
              <a:rPr lang="en-US" b="1" dirty="0" smtClean="0">
                <a:solidFill>
                  <a:srgbClr val="92D050"/>
                </a:solidFill>
              </a:rPr>
              <a:t>OVERVIEW</a:t>
            </a:r>
            <a:endParaRPr lang="en-US" b="1" dirty="0">
              <a:solidFill>
                <a:srgbClr val="92D050"/>
              </a:solidFill>
            </a:endParaRPr>
          </a:p>
        </p:txBody>
      </p:sp>
      <p:sp>
        <p:nvSpPr>
          <p:cNvPr id="3" name="Content Placeholder 2"/>
          <p:cNvSpPr>
            <a:spLocks noGrp="1"/>
          </p:cNvSpPr>
          <p:nvPr>
            <p:ph idx="1"/>
          </p:nvPr>
        </p:nvSpPr>
        <p:spPr/>
        <p:txBody>
          <a:bodyPr/>
          <a:lstStyle/>
          <a:p>
            <a:r>
              <a:rPr lang="en-US" dirty="0" smtClean="0"/>
              <a:t>Here again</a:t>
            </a:r>
            <a:r>
              <a:rPr lang="en-US" dirty="0"/>
              <a:t>, </a:t>
            </a:r>
            <a:r>
              <a:rPr lang="en-US" dirty="0" smtClean="0"/>
              <a:t>in our study of “technology &amp; society”, is a </a:t>
            </a:r>
            <a:r>
              <a:rPr lang="en-US" dirty="0"/>
              <a:t>topic of immense </a:t>
            </a:r>
            <a:r>
              <a:rPr lang="en-US" dirty="0" smtClean="0"/>
              <a:t>size &amp; social reach.</a:t>
            </a:r>
          </a:p>
          <a:p>
            <a:r>
              <a:rPr lang="en-US" dirty="0" smtClean="0"/>
              <a:t>Proper treatment of “medical technology &amp; society” would require its own course</a:t>
            </a:r>
          </a:p>
          <a:p>
            <a:r>
              <a:rPr lang="en-US" dirty="0" smtClean="0"/>
              <a:t>For our Module this week, we will get a framework and then focus on one important and controversial area in order to quickly appreciate the significance of medical technology for society</a:t>
            </a:r>
            <a:endParaRPr lang="en-US" dirty="0"/>
          </a:p>
          <a:p>
            <a:r>
              <a:rPr lang="en-US" dirty="0"/>
              <a:t>Medicine, in Western society certainly,  and perhaps by definition, just </a:t>
            </a:r>
            <a:r>
              <a:rPr lang="en-US" i="1" dirty="0"/>
              <a:t>is</a:t>
            </a:r>
            <a:r>
              <a:rPr lang="en-US" dirty="0"/>
              <a:t> science and technology.</a:t>
            </a:r>
          </a:p>
          <a:p>
            <a:pPr lvl="1"/>
            <a:r>
              <a:rPr lang="en-US" dirty="0"/>
              <a:t>mixing of poultices and potions, setting splints, and trepanning, are early but still identifiably technological approaches to </a:t>
            </a:r>
            <a:r>
              <a:rPr lang="en-US" dirty="0" smtClean="0"/>
              <a:t>medicine</a:t>
            </a:r>
            <a:endParaRPr lang="en-US" dirty="0"/>
          </a:p>
        </p:txBody>
      </p:sp>
    </p:spTree>
    <p:extLst>
      <p:ext uri="{BB962C8B-B14F-4D97-AF65-F5344CB8AC3E}">
        <p14:creationId xmlns:p14="http://schemas.microsoft.com/office/powerpoint/2010/main" val="121893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Health Informatics</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1676400"/>
            <a:ext cx="4454085" cy="3352800"/>
          </a:xfrm>
        </p:spPr>
      </p:pic>
      <p:sp>
        <p:nvSpPr>
          <p:cNvPr id="5" name="Content Placeholder 4"/>
          <p:cNvSpPr>
            <a:spLocks noGrp="1"/>
          </p:cNvSpPr>
          <p:nvPr>
            <p:ph sz="quarter" idx="14"/>
          </p:nvPr>
        </p:nvSpPr>
        <p:spPr/>
        <p:txBody>
          <a:bodyPr>
            <a:normAutofit fontScale="92500" lnSpcReduction="10000"/>
          </a:bodyPr>
          <a:lstStyle/>
          <a:p>
            <a:r>
              <a:rPr lang="en-US" dirty="0" smtClean="0"/>
              <a:t>Medical </a:t>
            </a:r>
            <a:r>
              <a:rPr lang="en-US" dirty="0"/>
              <a:t>technology now </a:t>
            </a:r>
            <a:r>
              <a:rPr lang="en-US" dirty="0" smtClean="0"/>
              <a:t>has a </a:t>
            </a:r>
            <a:r>
              <a:rPr lang="en-US" dirty="0"/>
              <a:t>large component of data collection, storage, and analysis</a:t>
            </a:r>
            <a:r>
              <a:rPr lang="en-US" dirty="0" smtClean="0"/>
              <a:t>:</a:t>
            </a:r>
            <a:r>
              <a:rPr lang="en-US" dirty="0"/>
              <a:t> </a:t>
            </a:r>
            <a:r>
              <a:rPr lang="en-US" dirty="0">
                <a:hlinkClick r:id="rId3"/>
              </a:rPr>
              <a:t>health informatics</a:t>
            </a:r>
            <a:r>
              <a:rPr lang="en-US" dirty="0"/>
              <a:t>. </a:t>
            </a:r>
            <a:endParaRPr lang="en-US" dirty="0" smtClean="0"/>
          </a:p>
          <a:p>
            <a:r>
              <a:rPr lang="en-US" dirty="0"/>
              <a:t>Health information science is the study of:</a:t>
            </a:r>
            <a:endParaRPr lang="en-US" sz="4800" dirty="0"/>
          </a:p>
          <a:p>
            <a:pPr lvl="1"/>
            <a:r>
              <a:rPr lang="en-US" i="1" dirty="0"/>
              <a:t>how health data are collected, stored and communicated,</a:t>
            </a:r>
            <a:endParaRPr lang="en-US" sz="2600" dirty="0"/>
          </a:p>
          <a:p>
            <a:pPr lvl="1"/>
            <a:r>
              <a:rPr lang="en-US" i="1" dirty="0"/>
              <a:t>how those data are processed into health information suitable for administrative and clinical decision making, and</a:t>
            </a:r>
            <a:endParaRPr lang="en-US" sz="2600" dirty="0"/>
          </a:p>
          <a:p>
            <a:pPr lvl="1"/>
            <a:r>
              <a:rPr lang="en-US" i="1" dirty="0"/>
              <a:t>how computer and telecommunications technology can be applied to support these processes</a:t>
            </a:r>
            <a:r>
              <a:rPr lang="en-US" i="1" dirty="0" smtClean="0"/>
              <a:t>....</a:t>
            </a:r>
            <a:endParaRPr lang="en-US" sz="2600" dirty="0"/>
          </a:p>
        </p:txBody>
      </p:sp>
    </p:spTree>
    <p:extLst>
      <p:ext uri="{BB962C8B-B14F-4D97-AF65-F5344CB8AC3E}">
        <p14:creationId xmlns:p14="http://schemas.microsoft.com/office/powerpoint/2010/main" val="4080856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Health </a:t>
            </a:r>
            <a:r>
              <a:rPr lang="en-US" dirty="0" smtClean="0"/>
              <a:t>Informatics, </a:t>
            </a:r>
            <a:r>
              <a:rPr lang="en-US" dirty="0" err="1" smtClean="0"/>
              <a:t>con’t</a:t>
            </a:r>
            <a:endParaRPr lang="en-US" dirty="0"/>
          </a:p>
        </p:txBody>
      </p:sp>
      <p:sp>
        <p:nvSpPr>
          <p:cNvPr id="6" name="Content Placeholder 5"/>
          <p:cNvSpPr>
            <a:spLocks noGrp="1"/>
          </p:cNvSpPr>
          <p:nvPr>
            <p:ph sz="quarter" idx="13"/>
          </p:nvPr>
        </p:nvSpPr>
        <p:spPr/>
        <p:txBody>
          <a:bodyPr>
            <a:normAutofit fontScale="92500" lnSpcReduction="10000"/>
          </a:bodyPr>
          <a:lstStyle/>
          <a:p>
            <a:r>
              <a:rPr lang="en-US" dirty="0"/>
              <a:t>As health information is increasingly being processed by computers and transmitted by communications technology, </a:t>
            </a:r>
            <a:r>
              <a:rPr lang="en-US" dirty="0" smtClean="0"/>
              <a:t> health </a:t>
            </a:r>
            <a:r>
              <a:rPr lang="en-US" dirty="0"/>
              <a:t>informatics </a:t>
            </a:r>
            <a:r>
              <a:rPr lang="en-US" dirty="0" smtClean="0"/>
              <a:t>degree </a:t>
            </a:r>
            <a:r>
              <a:rPr lang="en-US" dirty="0"/>
              <a:t>programs have a significant technological component</a:t>
            </a:r>
            <a:r>
              <a:rPr lang="en-US" dirty="0" smtClean="0"/>
              <a:t>.</a:t>
            </a:r>
          </a:p>
          <a:p>
            <a:r>
              <a:rPr lang="en-US" dirty="0" smtClean="0"/>
              <a:t>For instance, the </a:t>
            </a:r>
            <a:r>
              <a:rPr lang="en-US" dirty="0">
                <a:hlinkClick r:id="rId2"/>
              </a:rPr>
              <a:t>University of </a:t>
            </a:r>
            <a:r>
              <a:rPr lang="en-US" dirty="0" smtClean="0">
                <a:hlinkClick r:id="rId2"/>
              </a:rPr>
              <a:t> Victoria</a:t>
            </a:r>
            <a:r>
              <a:rPr lang="en-US" dirty="0" smtClean="0"/>
              <a:t> has</a:t>
            </a:r>
            <a:r>
              <a:rPr lang="en-US" dirty="0"/>
              <a:t> </a:t>
            </a:r>
            <a:r>
              <a:rPr lang="en-US" b="1" dirty="0"/>
              <a:t>B.Sc.</a:t>
            </a:r>
            <a:r>
              <a:rPr lang="en-US" dirty="0"/>
              <a:t>, </a:t>
            </a:r>
            <a:r>
              <a:rPr lang="en-US" b="1" dirty="0" smtClean="0"/>
              <a:t>M.Sc.</a:t>
            </a:r>
            <a:r>
              <a:rPr lang="en-US" dirty="0" smtClean="0"/>
              <a:t>, </a:t>
            </a:r>
            <a:r>
              <a:rPr lang="en-US" b="1" dirty="0"/>
              <a:t>M.N</a:t>
            </a:r>
            <a:r>
              <a:rPr lang="en-US" dirty="0"/>
              <a:t>. </a:t>
            </a:r>
            <a:r>
              <a:rPr lang="en-US" dirty="0" smtClean="0"/>
              <a:t>,and </a:t>
            </a:r>
            <a:r>
              <a:rPr lang="en-US" b="1" dirty="0"/>
              <a:t>Ph.D.</a:t>
            </a:r>
            <a:r>
              <a:rPr lang="en-US" dirty="0"/>
              <a:t> degree programmes in health </a:t>
            </a:r>
            <a:r>
              <a:rPr lang="en-US" dirty="0" smtClean="0"/>
              <a:t>informatics</a:t>
            </a:r>
          </a:p>
          <a:p>
            <a:r>
              <a:rPr lang="en-US" dirty="0" smtClean="0"/>
              <a:t>UBC Medicine “</a:t>
            </a:r>
            <a:r>
              <a:rPr lang="en-US" b="1" dirty="0"/>
              <a:t> Sociotechnical approaches in </a:t>
            </a:r>
            <a:r>
              <a:rPr lang="en-US" b="1" dirty="0" err="1" smtClean="0"/>
              <a:t>eHealth</a:t>
            </a:r>
            <a:r>
              <a:rPr lang="en-US" b="1" dirty="0" smtClean="0"/>
              <a:t>.”</a:t>
            </a:r>
            <a:endParaRPr lang="en-US" dirty="0" smtClean="0"/>
          </a:p>
          <a:p>
            <a:endParaRPr lang="en-US" dirty="0"/>
          </a:p>
        </p:txBody>
      </p:sp>
      <p:sp>
        <p:nvSpPr>
          <p:cNvPr id="7" name="Content Placeholder 6"/>
          <p:cNvSpPr>
            <a:spLocks noGrp="1"/>
          </p:cNvSpPr>
          <p:nvPr>
            <p:ph sz="quarter" idx="14"/>
          </p:nvPr>
        </p:nvSpPr>
        <p:spPr/>
        <p:txBody>
          <a:bodyPr>
            <a:normAutofit/>
          </a:bodyPr>
          <a:lstStyle/>
          <a:p>
            <a:r>
              <a:rPr lang="en-US" dirty="0" smtClean="0"/>
              <a:t>Large-scale </a:t>
            </a:r>
            <a:r>
              <a:rPr lang="en-US" dirty="0"/>
              <a:t>data gathering, collating, and </a:t>
            </a:r>
            <a:r>
              <a:rPr lang="en-US" dirty="0" err="1"/>
              <a:t>analysing</a:t>
            </a:r>
            <a:r>
              <a:rPr lang="en-US" dirty="0"/>
              <a:t>, from individuals, sub-cultures, ethnicities, any and all demographic groupings, and nations, of biological detail, body and mind, through a full life-span, will have significant social effect: </a:t>
            </a:r>
            <a:endParaRPr lang="en-US" dirty="0" smtClean="0"/>
          </a:p>
          <a:p>
            <a:pPr lvl="1"/>
            <a:r>
              <a:rPr lang="en-US" dirty="0" smtClean="0"/>
              <a:t>on </a:t>
            </a:r>
            <a:r>
              <a:rPr lang="en-US" dirty="0"/>
              <a:t>matters of personal privacy</a:t>
            </a:r>
            <a:r>
              <a:rPr lang="en-US" dirty="0" smtClean="0"/>
              <a:t>,</a:t>
            </a:r>
          </a:p>
          <a:p>
            <a:pPr lvl="1"/>
            <a:r>
              <a:rPr lang="en-US" dirty="0" smtClean="0"/>
              <a:t>control </a:t>
            </a:r>
            <a:r>
              <a:rPr lang="en-US" dirty="0"/>
              <a:t>of data use and </a:t>
            </a:r>
            <a:r>
              <a:rPr lang="en-US" dirty="0" smtClean="0"/>
              <a:t>sale</a:t>
            </a:r>
          </a:p>
          <a:p>
            <a:pPr lvl="1"/>
            <a:r>
              <a:rPr lang="en-US" dirty="0" smtClean="0"/>
              <a:t>the </a:t>
            </a:r>
            <a:r>
              <a:rPr lang="en-US" dirty="0"/>
              <a:t>genetic level, patent ownership.</a:t>
            </a:r>
          </a:p>
        </p:txBody>
      </p:sp>
    </p:spTree>
    <p:extLst>
      <p:ext uri="{BB962C8B-B14F-4D97-AF65-F5344CB8AC3E}">
        <p14:creationId xmlns:p14="http://schemas.microsoft.com/office/powerpoint/2010/main" val="119708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informatics, </a:t>
            </a:r>
            <a:r>
              <a:rPr lang="en-US" dirty="0" err="1" smtClean="0"/>
              <a:t>con’t</a:t>
            </a:r>
            <a:endParaRPr lang="en-US" dirty="0"/>
          </a:p>
        </p:txBody>
      </p:sp>
      <p:sp>
        <p:nvSpPr>
          <p:cNvPr id="3" name="Content Placeholder 2"/>
          <p:cNvSpPr>
            <a:spLocks noGrp="1"/>
          </p:cNvSpPr>
          <p:nvPr>
            <p:ph sz="quarter" idx="13"/>
          </p:nvPr>
        </p:nvSpPr>
        <p:spPr/>
        <p:txBody>
          <a:bodyPr>
            <a:normAutofit lnSpcReduction="10000"/>
          </a:bodyPr>
          <a:lstStyle/>
          <a:p>
            <a:r>
              <a:rPr lang="en-US" dirty="0"/>
              <a:t>BCIT, of course, includes strong health informatics courses in the nursing and medical programmes</a:t>
            </a:r>
            <a:r>
              <a:rPr lang="en-US" dirty="0" smtClean="0"/>
              <a:t>.</a:t>
            </a:r>
          </a:p>
          <a:p>
            <a:r>
              <a:rPr lang="en-US" b="1" dirty="0" smtClean="0">
                <a:hlinkClick r:id="rId2"/>
              </a:rPr>
              <a:t>CARD </a:t>
            </a:r>
            <a:r>
              <a:rPr lang="en-US" b="1" dirty="0">
                <a:hlinkClick r:id="rId2"/>
              </a:rPr>
              <a:t>3205 - Introduction to Health </a:t>
            </a:r>
            <a:r>
              <a:rPr lang="en-US" b="1" dirty="0" smtClean="0">
                <a:hlinkClick r:id="rId2"/>
              </a:rPr>
              <a:t>Informatics</a:t>
            </a:r>
            <a:endParaRPr lang="en-US" b="1" dirty="0" smtClean="0"/>
          </a:p>
          <a:p>
            <a:endParaRPr lang="en-US" b="1" dirty="0" smtClean="0"/>
          </a:p>
          <a:p>
            <a:r>
              <a:rPr lang="en-US" b="1" dirty="0" smtClean="0"/>
              <a:t>BCIT Health Informatics </a:t>
            </a:r>
            <a:r>
              <a:rPr lang="en-US" b="1" dirty="0" smtClean="0">
                <a:hlinkClick r:id="rId3"/>
              </a:rPr>
              <a:t>resources page</a:t>
            </a:r>
            <a:endParaRPr lang="en-US" b="1" dirty="0"/>
          </a:p>
          <a:p>
            <a:endParaRPr lang="en-US" dirty="0" smtClean="0"/>
          </a:p>
          <a:p>
            <a:r>
              <a:rPr lang="en-US" dirty="0" smtClean="0"/>
              <a:t>Cf.  the </a:t>
            </a:r>
            <a:r>
              <a:rPr lang="en-US" dirty="0" err="1" smtClean="0"/>
              <a:t>Obamacare</a:t>
            </a:r>
            <a:r>
              <a:rPr lang="en-US" dirty="0" smtClean="0"/>
              <a:t> website…</a:t>
            </a:r>
            <a:endParaRPr lang="en-US" dirty="0"/>
          </a:p>
        </p:txBody>
      </p:sp>
      <p:pic>
        <p:nvPicPr>
          <p:cNvPr id="8" name="Content Placeholder 7"/>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4496479" y="1943802"/>
            <a:ext cx="4342721" cy="3009198"/>
          </a:xfrm>
        </p:spPr>
      </p:pic>
    </p:spTree>
    <p:extLst>
      <p:ext uri="{BB962C8B-B14F-4D97-AF65-F5344CB8AC3E}">
        <p14:creationId xmlns:p14="http://schemas.microsoft.com/office/powerpoint/2010/main" val="1995025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Medical technology &amp; politics</a:t>
            </a:r>
            <a:endParaRPr lang="en-US" dirty="0"/>
          </a:p>
        </p:txBody>
      </p:sp>
      <p:sp>
        <p:nvSpPr>
          <p:cNvPr id="6" name="Content Placeholder 5"/>
          <p:cNvSpPr>
            <a:spLocks noGrp="1"/>
          </p:cNvSpPr>
          <p:nvPr>
            <p:ph sz="quarter" idx="13"/>
          </p:nvPr>
        </p:nvSpPr>
        <p:spPr>
          <a:xfrm>
            <a:off x="4191000" y="1600200"/>
            <a:ext cx="4267200" cy="3877056"/>
          </a:xfrm>
        </p:spPr>
        <p:txBody>
          <a:bodyPr>
            <a:normAutofit lnSpcReduction="10000"/>
          </a:bodyPr>
          <a:lstStyle/>
          <a:p>
            <a:r>
              <a:rPr lang="en-US" dirty="0" smtClean="0"/>
              <a:t>As we know, technology </a:t>
            </a:r>
            <a:r>
              <a:rPr lang="en-US" dirty="0"/>
              <a:t>involves as much politics and economics as machinery; </a:t>
            </a:r>
            <a:r>
              <a:rPr lang="en-US" dirty="0" smtClean="0"/>
              <a:t> and </a:t>
            </a:r>
            <a:r>
              <a:rPr lang="en-US" dirty="0"/>
              <a:t>this is very much intensified in the case of medicine</a:t>
            </a:r>
            <a:r>
              <a:rPr lang="en-US" dirty="0" smtClean="0"/>
              <a:t>.</a:t>
            </a:r>
          </a:p>
          <a:p>
            <a:r>
              <a:rPr lang="en-US" dirty="0" smtClean="0"/>
              <a:t>In the USA</a:t>
            </a:r>
            <a:r>
              <a:rPr lang="en-US" dirty="0"/>
              <a:t>, </a:t>
            </a:r>
            <a:r>
              <a:rPr lang="en-US" dirty="0" smtClean="0"/>
              <a:t>the </a:t>
            </a:r>
            <a:r>
              <a:rPr lang="en-US" dirty="0"/>
              <a:t>State is moving with intense partisanship to </a:t>
            </a:r>
            <a:r>
              <a:rPr lang="en-US" dirty="0" err="1"/>
              <a:t>nationalise</a:t>
            </a:r>
            <a:r>
              <a:rPr lang="en-US" dirty="0"/>
              <a:t> health </a:t>
            </a:r>
            <a:r>
              <a:rPr lang="en-US" dirty="0" smtClean="0"/>
              <a:t>care: making </a:t>
            </a:r>
            <a:r>
              <a:rPr lang="en-US" i="1" dirty="0" smtClean="0"/>
              <a:t>very </a:t>
            </a:r>
            <a:r>
              <a:rPr lang="en-US" dirty="0" smtClean="0"/>
              <a:t>clear that </a:t>
            </a:r>
            <a:r>
              <a:rPr lang="en-US" dirty="0"/>
              <a:t>medicine in Western society is now very </a:t>
            </a:r>
            <a:r>
              <a:rPr lang="en-US" dirty="0" smtClean="0"/>
              <a:t>much </a:t>
            </a:r>
            <a:r>
              <a:rPr lang="en-US" dirty="0" smtClean="0">
                <a:hlinkClick r:id="rId2"/>
              </a:rPr>
              <a:t>a </a:t>
            </a:r>
            <a:r>
              <a:rPr lang="en-US" dirty="0">
                <a:hlinkClick r:id="rId2"/>
              </a:rPr>
              <a:t>dimension of politics</a:t>
            </a:r>
            <a:r>
              <a:rPr lang="en-US" dirty="0"/>
              <a:t>. </a:t>
            </a:r>
            <a:endParaRPr lang="en-US" dirty="0" smtClean="0"/>
          </a:p>
          <a:p>
            <a:r>
              <a:rPr lang="en-US" dirty="0" smtClean="0"/>
              <a:t>In Canada, medicine </a:t>
            </a:r>
            <a:r>
              <a:rPr lang="en-US" i="1" dirty="0" smtClean="0"/>
              <a:t>is</a:t>
            </a:r>
            <a:r>
              <a:rPr lang="en-US" dirty="0" smtClean="0"/>
              <a:t> politics: through the 1984 </a:t>
            </a:r>
            <a:r>
              <a:rPr lang="en-US" dirty="0"/>
              <a:t>Canada Health </a:t>
            </a:r>
            <a:r>
              <a:rPr lang="en-US" dirty="0" smtClean="0"/>
              <a:t>Act. Private health care delivery is heavily restricted by law.</a:t>
            </a:r>
          </a:p>
          <a:p>
            <a:endParaRPr lang="en-US" dirty="0" smtClean="0"/>
          </a:p>
          <a:p>
            <a:endParaRPr lang="en-US" dirty="0" smtClean="0"/>
          </a:p>
          <a:p>
            <a:endParaRPr lang="en-US" dirty="0"/>
          </a:p>
        </p:txBody>
      </p:sp>
      <p:pic>
        <p:nvPicPr>
          <p:cNvPr id="8" name="Content Placeholder 7"/>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423863" y="1600200"/>
            <a:ext cx="3443287" cy="3443287"/>
          </a:xfrm>
        </p:spPr>
      </p:pic>
    </p:spTree>
    <p:extLst>
      <p:ext uri="{BB962C8B-B14F-4D97-AF65-F5344CB8AC3E}">
        <p14:creationId xmlns:p14="http://schemas.microsoft.com/office/powerpoint/2010/main" val="2213620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Medical technology &amp; </a:t>
            </a:r>
            <a:r>
              <a:rPr lang="en-US" dirty="0" smtClean="0"/>
              <a:t>ECONOMICS</a:t>
            </a:r>
            <a:endParaRPr lang="en-US" dirty="0"/>
          </a:p>
        </p:txBody>
      </p:sp>
      <p:sp>
        <p:nvSpPr>
          <p:cNvPr id="3" name="Content Placeholder 2"/>
          <p:cNvSpPr>
            <a:spLocks noGrp="1"/>
          </p:cNvSpPr>
          <p:nvPr>
            <p:ph sz="quarter" idx="13"/>
          </p:nvPr>
        </p:nvSpPr>
        <p:spPr>
          <a:xfrm>
            <a:off x="5105400" y="1447800"/>
            <a:ext cx="3657600" cy="3877056"/>
          </a:xfrm>
        </p:spPr>
        <p:txBody>
          <a:bodyPr>
            <a:normAutofit fontScale="92500" lnSpcReduction="20000"/>
          </a:bodyPr>
          <a:lstStyle/>
          <a:p>
            <a:r>
              <a:rPr lang="en-US" dirty="0" smtClean="0"/>
              <a:t>With </a:t>
            </a:r>
            <a:r>
              <a:rPr lang="en-US" dirty="0"/>
              <a:t>technology and politics at the </a:t>
            </a:r>
            <a:r>
              <a:rPr lang="en-US" dirty="0" err="1"/>
              <a:t>centre</a:t>
            </a:r>
            <a:r>
              <a:rPr lang="en-US" dirty="0"/>
              <a:t> of medicine, economics are necessarily </a:t>
            </a:r>
            <a:r>
              <a:rPr lang="en-US" dirty="0" err="1"/>
              <a:t>centralised</a:t>
            </a:r>
            <a:r>
              <a:rPr lang="en-US" dirty="0"/>
              <a:t> as well. </a:t>
            </a:r>
            <a:endParaRPr lang="en-US" dirty="0" smtClean="0"/>
          </a:p>
          <a:p>
            <a:r>
              <a:rPr lang="en-US" dirty="0" smtClean="0"/>
              <a:t>Medical care </a:t>
            </a:r>
            <a:r>
              <a:rPr lang="en-US" dirty="0"/>
              <a:t>is </a:t>
            </a:r>
            <a:r>
              <a:rPr lang="en-US" dirty="0" smtClean="0">
                <a:hlinkClick r:id="rId2"/>
              </a:rPr>
              <a:t>11.5% </a:t>
            </a:r>
            <a:r>
              <a:rPr lang="en-US" dirty="0">
                <a:hlinkClick r:id="rId2"/>
              </a:rPr>
              <a:t>of GDP in Canada</a:t>
            </a:r>
            <a:r>
              <a:rPr lang="en-US" dirty="0"/>
              <a:t>, and approaches </a:t>
            </a:r>
            <a:r>
              <a:rPr lang="en-US" dirty="0" smtClean="0">
                <a:hlinkClick r:id="rId3"/>
              </a:rPr>
              <a:t>50% of </a:t>
            </a:r>
            <a:r>
              <a:rPr lang="en-US" dirty="0">
                <a:hlinkClick r:id="rId3"/>
              </a:rPr>
              <a:t>Provincial budgets</a:t>
            </a:r>
            <a:r>
              <a:rPr lang="en-US" dirty="0"/>
              <a:t>. </a:t>
            </a:r>
            <a:endParaRPr lang="en-US" dirty="0" smtClean="0"/>
          </a:p>
          <a:p>
            <a:r>
              <a:rPr lang="en-US" dirty="0" smtClean="0"/>
              <a:t>Present Western civilisation trends will result </a:t>
            </a:r>
            <a:r>
              <a:rPr lang="en-US" dirty="0"/>
              <a:t>in spending on medical technology being </a:t>
            </a:r>
            <a:r>
              <a:rPr lang="en-US" b="1" dirty="0" smtClean="0"/>
              <a:t>unlimited</a:t>
            </a:r>
            <a:r>
              <a:rPr lang="en-US" dirty="0" smtClean="0"/>
              <a:t>.</a:t>
            </a:r>
          </a:p>
          <a:p>
            <a:r>
              <a:rPr lang="en-US" dirty="0"/>
              <a:t>The </a:t>
            </a:r>
            <a:r>
              <a:rPr lang="en-US" dirty="0" smtClean="0"/>
              <a:t>causes of the </a:t>
            </a:r>
            <a:r>
              <a:rPr lang="en-US" i="1" dirty="0" smtClean="0"/>
              <a:t>sharp—i.e. infinite—</a:t>
            </a:r>
            <a:r>
              <a:rPr lang="en-US" dirty="0" smtClean="0"/>
              <a:t>medical expenses curve are clear.</a:t>
            </a:r>
            <a:endParaRPr lang="en-US" dirty="0"/>
          </a:p>
        </p:txBody>
      </p:sp>
      <p:pic>
        <p:nvPicPr>
          <p:cNvPr id="5" name="Content Placeholder 4"/>
          <p:cNvPicPr>
            <a:picLocks noGrp="1" noChangeAspect="1"/>
          </p:cNvPicPr>
          <p:nvPr>
            <p:ph sz="quarter" idx="14"/>
          </p:nvPr>
        </p:nvPicPr>
        <p:blipFill>
          <a:blip r:embed="rId4">
            <a:extLst>
              <a:ext uri="{28A0092B-C50C-407E-A947-70E740481C1C}">
                <a14:useLocalDpi xmlns:a14="http://schemas.microsoft.com/office/drawing/2010/main" val="0"/>
              </a:ext>
            </a:extLst>
          </a:blip>
          <a:stretch>
            <a:fillRect/>
          </a:stretch>
        </p:blipFill>
        <p:spPr>
          <a:xfrm>
            <a:off x="152399" y="1676400"/>
            <a:ext cx="4655127" cy="3200400"/>
          </a:xfrm>
        </p:spPr>
      </p:pic>
    </p:spTree>
    <p:extLst>
      <p:ext uri="{BB962C8B-B14F-4D97-AF65-F5344CB8AC3E}">
        <p14:creationId xmlns:p14="http://schemas.microsoft.com/office/powerpoint/2010/main" val="900976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dirty="0" smtClean="0"/>
              <a:t>Some of the Causes of the infinite medical cost curve</a:t>
            </a:r>
            <a:endParaRPr lang="en-US" dirty="0"/>
          </a:p>
        </p:txBody>
      </p:sp>
      <p:sp>
        <p:nvSpPr>
          <p:cNvPr id="6" name="Content Placeholder 5"/>
          <p:cNvSpPr>
            <a:spLocks noGrp="1"/>
          </p:cNvSpPr>
          <p:nvPr>
            <p:ph idx="1"/>
          </p:nvPr>
        </p:nvSpPr>
        <p:spPr/>
        <p:txBody>
          <a:bodyPr>
            <a:normAutofit fontScale="85000" lnSpcReduction="20000"/>
          </a:bodyPr>
          <a:lstStyle/>
          <a:p>
            <a:pPr marL="525780" indent="-457200">
              <a:buFont typeface="+mj-lt"/>
              <a:buAutoNum type="arabicPeriod"/>
            </a:pPr>
            <a:r>
              <a:rPr lang="en-US" sz="2100" dirty="0"/>
              <a:t>Technology is advancing and proliferating: that is, there are more types of technologies and the types are becoming ever-more sophisticated: </a:t>
            </a:r>
          </a:p>
          <a:p>
            <a:pPr lvl="1"/>
            <a:r>
              <a:rPr lang="en-US" sz="1900" b="1" dirty="0"/>
              <a:t>nanotechnology,</a:t>
            </a:r>
          </a:p>
          <a:p>
            <a:pPr lvl="1"/>
            <a:r>
              <a:rPr lang="en-US" sz="1900" b="1" dirty="0" smtClean="0"/>
              <a:t>cybernetics</a:t>
            </a:r>
            <a:endParaRPr lang="en-US" sz="1900" b="1" dirty="0"/>
          </a:p>
          <a:p>
            <a:pPr lvl="1"/>
            <a:r>
              <a:rPr lang="en-US" sz="1900" b="1" dirty="0"/>
              <a:t>genomics</a:t>
            </a:r>
            <a:r>
              <a:rPr lang="en-US" dirty="0"/>
              <a:t>,</a:t>
            </a:r>
          </a:p>
          <a:p>
            <a:pPr marL="525780" indent="-457200">
              <a:buFont typeface="+mj-lt"/>
              <a:buAutoNum type="arabicPeriod"/>
            </a:pPr>
            <a:r>
              <a:rPr lang="en-US" sz="2100" dirty="0"/>
              <a:t>Health--the preservation of our life—is fundamental. </a:t>
            </a:r>
          </a:p>
          <a:p>
            <a:pPr marL="525780" indent="-457200">
              <a:buFont typeface="+mj-lt"/>
              <a:buAutoNum type="arabicPeriod"/>
            </a:pPr>
            <a:r>
              <a:rPr lang="en-US" sz="2100" dirty="0"/>
              <a:t>the latest medical technology is the </a:t>
            </a:r>
            <a:r>
              <a:rPr lang="en-US" sz="2100" dirty="0" err="1"/>
              <a:t>the</a:t>
            </a:r>
            <a:r>
              <a:rPr lang="en-US" sz="2100" dirty="0"/>
              <a:t> best (it is assumed), treatment; and because it is </a:t>
            </a:r>
            <a:r>
              <a:rPr lang="en-US" sz="2100" dirty="0">
                <a:hlinkClick r:id="rId2"/>
              </a:rPr>
              <a:t>the latest it is the most expensive</a:t>
            </a:r>
            <a:r>
              <a:rPr lang="en-US" sz="2100" dirty="0"/>
              <a:t> (for hard and self-evident facts of the laws of economics). </a:t>
            </a:r>
          </a:p>
          <a:p>
            <a:pPr marL="525780" indent="-457200">
              <a:buFont typeface="+mj-lt"/>
              <a:buAutoNum type="arabicPeriod"/>
            </a:pPr>
            <a:r>
              <a:rPr lang="en-US" sz="2100" dirty="0" smtClean="0"/>
              <a:t>A never-ending </a:t>
            </a:r>
            <a:r>
              <a:rPr lang="en-US" sz="2100" dirty="0"/>
              <a:t>demand for new advancements in medical technology stimulates ever-more sophisticated and far-reaching--that is, massively expensive--research and development. </a:t>
            </a:r>
          </a:p>
          <a:p>
            <a:pPr marL="525780" indent="-457200">
              <a:buFont typeface="+mj-lt"/>
              <a:buAutoNum type="arabicPeriod"/>
            </a:pPr>
            <a:r>
              <a:rPr lang="en-US" sz="2100" dirty="0" smtClean="0"/>
              <a:t>Diseases</a:t>
            </a:r>
            <a:r>
              <a:rPr lang="en-US" sz="2100" dirty="0"/>
              <a:t>, maladies, infections, and mortality itself, being in effect limitless, the requirement for costly medical technologies is correspondingly </a:t>
            </a:r>
            <a:r>
              <a:rPr lang="en-US" sz="2100" dirty="0" smtClean="0"/>
              <a:t>unlimited</a:t>
            </a:r>
            <a:endParaRPr lang="en-US" sz="2100" dirty="0"/>
          </a:p>
        </p:txBody>
      </p:sp>
    </p:spTree>
    <p:extLst>
      <p:ext uri="{BB962C8B-B14F-4D97-AF65-F5344CB8AC3E}">
        <p14:creationId xmlns:p14="http://schemas.microsoft.com/office/powerpoint/2010/main" val="3071152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POLITICs, economics, &amp; medicine: conclusion</a:t>
            </a:r>
            <a:endParaRPr lang="en-US" dirty="0"/>
          </a:p>
        </p:txBody>
      </p:sp>
      <p:sp>
        <p:nvSpPr>
          <p:cNvPr id="3" name="Content Placeholder 2"/>
          <p:cNvSpPr>
            <a:spLocks noGrp="1"/>
          </p:cNvSpPr>
          <p:nvPr>
            <p:ph idx="1"/>
          </p:nvPr>
        </p:nvSpPr>
        <p:spPr/>
        <p:txBody>
          <a:bodyPr/>
          <a:lstStyle/>
          <a:p>
            <a:r>
              <a:rPr lang="en-US" dirty="0"/>
              <a:t>If medical economy was a private matter, then spending would simply be a matter of each individual's family budget</a:t>
            </a:r>
            <a:r>
              <a:rPr lang="en-US" dirty="0" smtClean="0"/>
              <a:t>.</a:t>
            </a:r>
          </a:p>
          <a:p>
            <a:r>
              <a:rPr lang="en-US" dirty="0" smtClean="0"/>
              <a:t>But </a:t>
            </a:r>
            <a:r>
              <a:rPr lang="en-US" dirty="0"/>
              <a:t>in Western society, where health care is now heavily Socialist, spending is primarily </a:t>
            </a:r>
            <a:r>
              <a:rPr lang="en-US" i="1" dirty="0"/>
              <a:t>political</a:t>
            </a:r>
            <a:r>
              <a:rPr lang="en-US" dirty="0"/>
              <a:t> matter, where purchase of, and access to, medical technologies is determined first according to the calculus of politics, and then, and only then, the manner of payment follows that calculus. </a:t>
            </a:r>
            <a:endParaRPr lang="en-US" dirty="0" smtClean="0"/>
          </a:p>
          <a:p>
            <a:r>
              <a:rPr lang="en-US" dirty="0" smtClean="0"/>
              <a:t>This</a:t>
            </a:r>
            <a:r>
              <a:rPr lang="en-US" dirty="0"/>
              <a:t>, it should be clear, is </a:t>
            </a:r>
            <a:r>
              <a:rPr lang="en-US" b="1" dirty="0"/>
              <a:t>not</a:t>
            </a:r>
            <a:r>
              <a:rPr lang="en-US" dirty="0"/>
              <a:t> an argument against </a:t>
            </a:r>
            <a:r>
              <a:rPr lang="en-US" i="1" dirty="0"/>
              <a:t>or</a:t>
            </a:r>
            <a:r>
              <a:rPr lang="en-US" dirty="0"/>
              <a:t> for socialised health care: rather it is the background context for the economic significance of technology in medicine and society.</a:t>
            </a:r>
          </a:p>
        </p:txBody>
      </p:sp>
    </p:spTree>
    <p:extLst>
      <p:ext uri="{BB962C8B-B14F-4D97-AF65-F5344CB8AC3E}">
        <p14:creationId xmlns:p14="http://schemas.microsoft.com/office/powerpoint/2010/main" val="29598188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the social effects of medical technology: </a:t>
            </a:r>
            <a:r>
              <a:rPr lang="en-US" dirty="0" smtClean="0"/>
              <a:t>one example</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Not </a:t>
            </a:r>
            <a:r>
              <a:rPr lang="en-US" dirty="0"/>
              <a:t>only does medical technology have large-scale social effects at these general aspects, many </a:t>
            </a:r>
            <a:r>
              <a:rPr lang="en-US" b="1" i="1" dirty="0"/>
              <a:t>specific</a:t>
            </a:r>
            <a:r>
              <a:rPr lang="en-US" dirty="0"/>
              <a:t> medical technologies have effects on a equally large social scale. </a:t>
            </a:r>
            <a:endParaRPr lang="en-US" dirty="0" smtClean="0"/>
          </a:p>
          <a:p>
            <a:r>
              <a:rPr lang="en-US" dirty="0" smtClean="0"/>
              <a:t>To </a:t>
            </a:r>
            <a:r>
              <a:rPr lang="en-US" dirty="0"/>
              <a:t>take just one vivid example, the technologies of </a:t>
            </a:r>
            <a:r>
              <a:rPr lang="en-US" b="1" dirty="0"/>
              <a:t>artificial contraception</a:t>
            </a:r>
            <a:r>
              <a:rPr lang="en-US" dirty="0"/>
              <a:t> have already had an incalculable social effect. </a:t>
            </a:r>
            <a:endParaRPr lang="en-US" dirty="0" smtClean="0"/>
          </a:p>
          <a:p>
            <a:r>
              <a:rPr lang="en-US" dirty="0" smtClean="0"/>
              <a:t>Human </a:t>
            </a:r>
            <a:r>
              <a:rPr lang="en-US" dirty="0"/>
              <a:t>reproduction can now be reliably controlled </a:t>
            </a:r>
            <a:r>
              <a:rPr lang="en-US" dirty="0" smtClean="0"/>
              <a:t>through technology:</a:t>
            </a:r>
          </a:p>
          <a:p>
            <a:pPr lvl="1"/>
            <a:r>
              <a:rPr lang="en-US" b="1" dirty="0" smtClean="0"/>
              <a:t>chemical </a:t>
            </a:r>
            <a:r>
              <a:rPr lang="en-US" b="1" dirty="0"/>
              <a:t>technologies</a:t>
            </a:r>
            <a:r>
              <a:rPr lang="en-US" dirty="0"/>
              <a:t> (in the form of pills</a:t>
            </a:r>
            <a:r>
              <a:rPr lang="en-US" dirty="0" smtClean="0"/>
              <a:t>),</a:t>
            </a:r>
          </a:p>
          <a:p>
            <a:pPr lvl="1"/>
            <a:r>
              <a:rPr lang="en-US" b="1" dirty="0" smtClean="0"/>
              <a:t>mechanical </a:t>
            </a:r>
            <a:r>
              <a:rPr lang="en-US" b="1" dirty="0"/>
              <a:t>implant </a:t>
            </a:r>
            <a:r>
              <a:rPr lang="en-US" b="1" dirty="0" smtClean="0"/>
              <a:t>technologies</a:t>
            </a:r>
            <a:r>
              <a:rPr lang="en-US" dirty="0" smtClean="0"/>
              <a:t> </a:t>
            </a:r>
            <a:r>
              <a:rPr lang="en-US" dirty="0"/>
              <a:t>(such as IUDs), </a:t>
            </a:r>
            <a:endParaRPr lang="en-US" dirty="0" smtClean="0"/>
          </a:p>
          <a:p>
            <a:pPr lvl="1"/>
            <a:r>
              <a:rPr lang="en-US" b="1" dirty="0" smtClean="0"/>
              <a:t>prophylactic technologies</a:t>
            </a:r>
            <a:r>
              <a:rPr lang="en-US" dirty="0" smtClean="0"/>
              <a:t> </a:t>
            </a:r>
            <a:r>
              <a:rPr lang="en-US" dirty="0"/>
              <a:t>(condoms, </a:t>
            </a:r>
            <a:r>
              <a:rPr lang="en-US" i="1" dirty="0"/>
              <a:t>etc</a:t>
            </a:r>
            <a:r>
              <a:rPr lang="en-US" dirty="0" smtClean="0"/>
              <a:t>.)</a:t>
            </a:r>
          </a:p>
          <a:p>
            <a:r>
              <a:rPr lang="en-US" dirty="0" smtClean="0"/>
              <a:t> </a:t>
            </a:r>
            <a:r>
              <a:rPr lang="en-US" dirty="0"/>
              <a:t>The effects of these technologies on </a:t>
            </a:r>
            <a:r>
              <a:rPr lang="en-US" b="1" dirty="0"/>
              <a:t>the sexes</a:t>
            </a:r>
            <a:r>
              <a:rPr lang="en-US" dirty="0"/>
              <a:t>, in </a:t>
            </a:r>
            <a:r>
              <a:rPr lang="en-US" b="1" dirty="0"/>
              <a:t>relationships</a:t>
            </a:r>
            <a:r>
              <a:rPr lang="en-US" dirty="0"/>
              <a:t>, in </a:t>
            </a:r>
            <a:r>
              <a:rPr lang="en-US" b="1" dirty="0"/>
              <a:t>employment</a:t>
            </a:r>
            <a:r>
              <a:rPr lang="en-US" dirty="0"/>
              <a:t>, in </a:t>
            </a:r>
            <a:r>
              <a:rPr lang="en-US" b="1" dirty="0"/>
              <a:t>educatio</a:t>
            </a:r>
            <a:r>
              <a:rPr lang="en-US" dirty="0"/>
              <a:t>n--in fact in </a:t>
            </a:r>
            <a:r>
              <a:rPr lang="en-US" b="1" dirty="0"/>
              <a:t>almost all social dimensions</a:t>
            </a:r>
            <a:r>
              <a:rPr lang="en-US" dirty="0"/>
              <a:t>--is too well documented and widely known to be worth more than a </a:t>
            </a:r>
            <a:r>
              <a:rPr lang="en-US" dirty="0" smtClean="0"/>
              <a:t>mention.</a:t>
            </a:r>
            <a:endParaRPr lang="en-US" dirty="0"/>
          </a:p>
        </p:txBody>
      </p:sp>
    </p:spTree>
    <p:extLst>
      <p:ext uri="{BB962C8B-B14F-4D97-AF65-F5344CB8AC3E}">
        <p14:creationId xmlns:p14="http://schemas.microsoft.com/office/powerpoint/2010/main" val="1723593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CONTRACEPTIVE  TECHNOLOGY:</a:t>
            </a:r>
            <a:br>
              <a:rPr lang="en-US" dirty="0" smtClean="0"/>
            </a:br>
            <a:r>
              <a:rPr lang="en-US" dirty="0" smtClean="0"/>
              <a:t>THE case of japan</a:t>
            </a:r>
            <a:endParaRPr lang="en-US" dirty="0"/>
          </a:p>
        </p:txBody>
      </p:sp>
      <p:sp>
        <p:nvSpPr>
          <p:cNvPr id="3" name="Content Placeholder 2"/>
          <p:cNvSpPr>
            <a:spLocks noGrp="1"/>
          </p:cNvSpPr>
          <p:nvPr>
            <p:ph idx="1"/>
          </p:nvPr>
        </p:nvSpPr>
        <p:spPr/>
        <p:txBody>
          <a:bodyPr>
            <a:normAutofit lnSpcReduction="10000"/>
          </a:bodyPr>
          <a:lstStyle/>
          <a:p>
            <a:r>
              <a:rPr lang="en-US" dirty="0"/>
              <a:t> Japan is a vivid case of the radical population effects of planned reproductive reduction. </a:t>
            </a:r>
            <a:endParaRPr lang="en-US" dirty="0" smtClean="0"/>
          </a:p>
          <a:p>
            <a:r>
              <a:rPr lang="en-US" dirty="0" smtClean="0"/>
              <a:t>Japan</a:t>
            </a:r>
            <a:r>
              <a:rPr lang="en-US" dirty="0"/>
              <a:t>, as we recall from previous Course weeks, has almost no immigration of non-ethnic Japanese; which requires at least a </a:t>
            </a:r>
            <a:r>
              <a:rPr lang="en-US" dirty="0">
                <a:hlinkClick r:id="rId2"/>
              </a:rPr>
              <a:t>replacement fertility rate to sustain the population</a:t>
            </a:r>
            <a:r>
              <a:rPr lang="en-US" dirty="0"/>
              <a:t>. </a:t>
            </a:r>
            <a:endParaRPr lang="en-US" dirty="0" smtClean="0"/>
          </a:p>
          <a:p>
            <a:r>
              <a:rPr lang="en-US" dirty="0" smtClean="0"/>
              <a:t>Japan</a:t>
            </a:r>
            <a:r>
              <a:rPr lang="en-US" dirty="0"/>
              <a:t>, however, has </a:t>
            </a:r>
            <a:r>
              <a:rPr lang="en-US" dirty="0">
                <a:hlinkClick r:id="rId3"/>
              </a:rPr>
              <a:t>a trajectory of sub-replacement fertility</a:t>
            </a:r>
            <a:r>
              <a:rPr lang="en-US" dirty="0"/>
              <a:t>, which is even now causing unrest in the society, where an increasingly-small proportion of working adults are supporting an increasingly-large proportion of elderly Japanese (already more than </a:t>
            </a:r>
            <a:r>
              <a:rPr lang="en-US" dirty="0" smtClean="0"/>
              <a:t>33% </a:t>
            </a:r>
            <a:r>
              <a:rPr lang="en-US" dirty="0"/>
              <a:t>of the population are over </a:t>
            </a:r>
            <a:r>
              <a:rPr lang="en-US" dirty="0" smtClean="0"/>
              <a:t>60 </a:t>
            </a:r>
            <a:r>
              <a:rPr lang="en-US" dirty="0"/>
              <a:t>years old</a:t>
            </a:r>
            <a:r>
              <a:rPr lang="en-US" dirty="0" smtClean="0"/>
              <a:t>.)</a:t>
            </a:r>
            <a:endParaRPr lang="en-US" dirty="0" smtClean="0"/>
          </a:p>
          <a:p>
            <a:r>
              <a:rPr lang="en-US" dirty="0" smtClean="0"/>
              <a:t>Artificial </a:t>
            </a:r>
            <a:r>
              <a:rPr lang="en-US" dirty="0"/>
              <a:t>contraception is, of course, only one of the several causes of fertility reduction: but it is nonetheless a significant and confirmed </a:t>
            </a:r>
            <a:r>
              <a:rPr lang="en-US" dirty="0" smtClean="0"/>
              <a:t>cause</a:t>
            </a:r>
            <a:endParaRPr lang="en-US" dirty="0"/>
          </a:p>
        </p:txBody>
      </p:sp>
    </p:spTree>
    <p:extLst>
      <p:ext uri="{BB962C8B-B14F-4D97-AF65-F5344CB8AC3E}">
        <p14:creationId xmlns:p14="http://schemas.microsoft.com/office/powerpoint/2010/main" val="135768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Hippocratic Oath</a:t>
            </a:r>
            <a:endParaRPr lang="en-US" dirty="0"/>
          </a:p>
        </p:txBody>
      </p:sp>
    </p:spTree>
    <p:extLst>
      <p:ext uri="{BB962C8B-B14F-4D97-AF65-F5344CB8AC3E}">
        <p14:creationId xmlns:p14="http://schemas.microsoft.com/office/powerpoint/2010/main" val="3781317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CONTRACEPTIVE  TECHNOLOGY:</a:t>
            </a:r>
            <a:br>
              <a:rPr lang="en-US" sz="2800" dirty="0"/>
            </a:br>
            <a:r>
              <a:rPr lang="en-US" sz="2800" b="1" dirty="0" smtClean="0"/>
              <a:t>one large effect</a:t>
            </a:r>
            <a:r>
              <a:rPr lang="en-US" sz="2800" dirty="0" smtClean="0"/>
              <a:t> in the case of </a:t>
            </a:r>
            <a:r>
              <a:rPr lang="en-US" sz="2800" dirty="0" err="1" smtClean="0"/>
              <a:t>canada</a:t>
            </a:r>
            <a:endParaRPr lang="en-US" sz="28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8600" y="1600200"/>
            <a:ext cx="5014454" cy="3429000"/>
          </a:xfrm>
        </p:spPr>
      </p:pic>
      <p:sp>
        <p:nvSpPr>
          <p:cNvPr id="6" name="Content Placeholder 5"/>
          <p:cNvSpPr>
            <a:spLocks noGrp="1"/>
          </p:cNvSpPr>
          <p:nvPr>
            <p:ph sz="quarter" idx="14"/>
          </p:nvPr>
        </p:nvSpPr>
        <p:spPr>
          <a:xfrm>
            <a:off x="5334000" y="1447800"/>
            <a:ext cx="3657600" cy="4572000"/>
          </a:xfrm>
        </p:spPr>
        <p:txBody>
          <a:bodyPr>
            <a:noAutofit/>
          </a:bodyPr>
          <a:lstStyle/>
          <a:p>
            <a:r>
              <a:rPr lang="en-US" sz="1750" dirty="0" smtClean="0"/>
              <a:t>Canada also has sub-replacement fertility rate--</a:t>
            </a:r>
            <a:r>
              <a:rPr lang="en-US" sz="1750" dirty="0" smtClean="0">
                <a:hlinkClick r:id="rId3"/>
              </a:rPr>
              <a:t>1.60 </a:t>
            </a:r>
            <a:r>
              <a:rPr lang="en-US" sz="1750" dirty="0" smtClean="0">
                <a:hlinkClick r:id="rId3"/>
              </a:rPr>
              <a:t>births </a:t>
            </a:r>
            <a:r>
              <a:rPr lang="en-US" sz="1750" i="1" dirty="0" smtClean="0">
                <a:hlinkClick r:id="rId3"/>
              </a:rPr>
              <a:t>per</a:t>
            </a:r>
            <a:r>
              <a:rPr lang="en-US" sz="1750" dirty="0" smtClean="0">
                <a:hlinkClick r:id="rId3"/>
              </a:rPr>
              <a:t> woman in </a:t>
            </a:r>
            <a:r>
              <a:rPr lang="en-US" sz="1750" dirty="0" smtClean="0">
                <a:hlinkClick r:id="rId3"/>
              </a:rPr>
              <a:t>2015</a:t>
            </a:r>
            <a:r>
              <a:rPr lang="en-US" sz="1750" dirty="0" smtClean="0"/>
              <a:t>-</a:t>
            </a:r>
            <a:r>
              <a:rPr lang="en-US" sz="1750" dirty="0" smtClean="0"/>
              <a:t>-caused in part by </a:t>
            </a:r>
            <a:r>
              <a:rPr lang="en-US" sz="1750" dirty="0" smtClean="0"/>
              <a:t>contraceptive </a:t>
            </a:r>
            <a:r>
              <a:rPr lang="en-US" sz="1750" dirty="0" smtClean="0"/>
              <a:t>technologies. </a:t>
            </a:r>
          </a:p>
          <a:p>
            <a:r>
              <a:rPr lang="en-US" sz="1750" dirty="0" smtClean="0"/>
              <a:t>One social effect in Canada is a massive immigration increase.</a:t>
            </a:r>
          </a:p>
          <a:p>
            <a:r>
              <a:rPr lang="en-US" sz="1750" dirty="0" smtClean="0"/>
              <a:t>Canada has one of the highest per-capita immigration rates in the world with </a:t>
            </a:r>
            <a:r>
              <a:rPr lang="en-US" sz="1750" dirty="0" smtClean="0">
                <a:solidFill>
                  <a:srgbClr val="FFFF00"/>
                </a:solidFill>
              </a:rPr>
              <a:t>t</a:t>
            </a:r>
            <a:r>
              <a:rPr lang="en-US" sz="1750" b="1" dirty="0" smtClean="0">
                <a:solidFill>
                  <a:srgbClr val="FFFF00"/>
                </a:solidFill>
              </a:rPr>
              <a:t>ransformative social results</a:t>
            </a:r>
            <a:r>
              <a:rPr lang="en-US" sz="1750" dirty="0" smtClean="0"/>
              <a:t>. </a:t>
            </a:r>
          </a:p>
          <a:p>
            <a:r>
              <a:rPr lang="en-US" sz="1750" dirty="0" smtClean="0"/>
              <a:t>The </a:t>
            </a:r>
            <a:r>
              <a:rPr lang="en-US" sz="1750" b="1" dirty="0" smtClean="0"/>
              <a:t>ethnic </a:t>
            </a:r>
            <a:r>
              <a:rPr lang="en-US" sz="1750" b="1" dirty="0" err="1" smtClean="0"/>
              <a:t>polyculturalism</a:t>
            </a:r>
            <a:r>
              <a:rPr lang="en-US" sz="1750" dirty="0" smtClean="0"/>
              <a:t> of Canada </a:t>
            </a:r>
            <a:r>
              <a:rPr lang="en-US" sz="1750" b="1" i="1" dirty="0" smtClean="0"/>
              <a:t>in a single generation </a:t>
            </a:r>
            <a:r>
              <a:rPr lang="en-US" sz="1750" dirty="0" smtClean="0"/>
              <a:t>is visible evidence for </a:t>
            </a:r>
            <a:r>
              <a:rPr lang="en-US" sz="1750" dirty="0" smtClean="0">
                <a:solidFill>
                  <a:srgbClr val="FFFF00"/>
                </a:solidFill>
              </a:rPr>
              <a:t>the undeniable and undeniably comprehensive effect that medical technology has on society</a:t>
            </a:r>
            <a:r>
              <a:rPr lang="en-US" sz="1750" dirty="0" smtClean="0"/>
              <a:t>.</a:t>
            </a:r>
            <a:endParaRPr lang="en-US" sz="1750" dirty="0"/>
          </a:p>
        </p:txBody>
      </p:sp>
    </p:spTree>
    <p:extLst>
      <p:ext uri="{BB962C8B-B14F-4D97-AF65-F5344CB8AC3E}">
        <p14:creationId xmlns:p14="http://schemas.microsoft.com/office/powerpoint/2010/main" val="4272567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cap="small" dirty="0" smtClean="0"/>
              <a:t>Hippocrates</a:t>
            </a:r>
            <a:endParaRPr lang="en-US" b="1" cap="small" dirty="0"/>
          </a:p>
        </p:txBody>
      </p:sp>
      <p:pic>
        <p:nvPicPr>
          <p:cNvPr id="8" name="Content Placeholder 7" descr="121088-004-F0180CBE.jpg"/>
          <p:cNvPicPr>
            <a:picLocks noGrp="1" noChangeAspect="1"/>
          </p:cNvPicPr>
          <p:nvPr>
            <p:ph sz="half" idx="4294967295"/>
          </p:nvPr>
        </p:nvPicPr>
        <p:blipFill>
          <a:blip r:embed="rId2" cstate="print"/>
          <a:stretch>
            <a:fillRect/>
          </a:stretch>
        </p:blipFill>
        <p:spPr>
          <a:xfrm>
            <a:off x="878794" y="1680122"/>
            <a:ext cx="3159806" cy="4415878"/>
          </a:xfrm>
          <a:prstGeom prst="rect">
            <a:avLst/>
          </a:prstGeom>
        </p:spPr>
      </p:pic>
      <p:sp>
        <p:nvSpPr>
          <p:cNvPr id="6" name="Content Placeholder 5"/>
          <p:cNvSpPr>
            <a:spLocks noGrp="1"/>
          </p:cNvSpPr>
          <p:nvPr>
            <p:ph sz="half" idx="4294967295"/>
          </p:nvPr>
        </p:nvSpPr>
        <p:spPr>
          <a:xfrm>
            <a:off x="4648200" y="1600200"/>
            <a:ext cx="4038600" cy="4525963"/>
          </a:xfrm>
          <a:prstGeom prst="rect">
            <a:avLst/>
          </a:prstGeom>
        </p:spPr>
        <p:txBody>
          <a:bodyPr>
            <a:normAutofit fontScale="85000" lnSpcReduction="10000"/>
          </a:bodyPr>
          <a:lstStyle/>
          <a:p>
            <a:pPr fontAlgn="base"/>
            <a:r>
              <a:rPr lang="en-US" i="1" dirty="0" smtClean="0"/>
              <a:t>c</a:t>
            </a:r>
            <a:r>
              <a:rPr lang="en-US" i="1" dirty="0"/>
              <a:t>.</a:t>
            </a:r>
            <a:r>
              <a:rPr lang="en-US" dirty="0"/>
              <a:t> 460 </a:t>
            </a:r>
            <a:r>
              <a:rPr lang="en-US" cap="small" dirty="0" err="1"/>
              <a:t>bc</a:t>
            </a:r>
            <a:r>
              <a:rPr lang="en-US" dirty="0"/>
              <a:t> </a:t>
            </a:r>
            <a:r>
              <a:rPr lang="en-US" dirty="0" smtClean="0"/>
              <a:t>--</a:t>
            </a:r>
            <a:r>
              <a:rPr lang="en-US" i="1" dirty="0" smtClean="0"/>
              <a:t>c</a:t>
            </a:r>
            <a:r>
              <a:rPr lang="en-US" i="1" dirty="0"/>
              <a:t>.</a:t>
            </a:r>
            <a:r>
              <a:rPr lang="en-US" dirty="0"/>
              <a:t> </a:t>
            </a:r>
            <a:r>
              <a:rPr lang="en-US" dirty="0" smtClean="0"/>
              <a:t>375 </a:t>
            </a:r>
            <a:r>
              <a:rPr lang="en-US" cap="small" dirty="0" err="1" smtClean="0"/>
              <a:t>bc</a:t>
            </a:r>
            <a:endParaRPr lang="en-US" cap="small" dirty="0" smtClean="0"/>
          </a:p>
          <a:p>
            <a:pPr fontAlgn="base"/>
            <a:r>
              <a:rPr lang="en-US" dirty="0"/>
              <a:t>P</a:t>
            </a:r>
            <a:r>
              <a:rPr lang="en-US" dirty="0" smtClean="0"/>
              <a:t>hysician during </a:t>
            </a:r>
            <a:r>
              <a:rPr lang="en-US" dirty="0"/>
              <a:t>Greece’s Classical </a:t>
            </a:r>
            <a:r>
              <a:rPr lang="en-US" dirty="0" smtClean="0"/>
              <a:t>period regarded </a:t>
            </a:r>
            <a:r>
              <a:rPr lang="en-US" dirty="0"/>
              <a:t>as the father </a:t>
            </a:r>
            <a:r>
              <a:rPr lang="en-US" dirty="0" smtClean="0"/>
              <a:t>of medicine</a:t>
            </a:r>
          </a:p>
          <a:p>
            <a:pPr fontAlgn="base"/>
            <a:r>
              <a:rPr lang="en-US" dirty="0" smtClean="0"/>
              <a:t>60 </a:t>
            </a:r>
            <a:r>
              <a:rPr lang="en-US" dirty="0"/>
              <a:t>medical writings have survived that bear his </a:t>
            </a:r>
            <a:r>
              <a:rPr lang="en-US" dirty="0" smtClean="0"/>
              <a:t>name</a:t>
            </a:r>
          </a:p>
          <a:p>
            <a:pPr fontAlgn="base"/>
            <a:r>
              <a:rPr lang="en-US" dirty="0" smtClean="0"/>
              <a:t>Revered </a:t>
            </a:r>
            <a:r>
              <a:rPr lang="en-US" dirty="0"/>
              <a:t>for </a:t>
            </a:r>
            <a:r>
              <a:rPr lang="en-US" dirty="0" smtClean="0"/>
              <a:t>ethical standards </a:t>
            </a:r>
            <a:r>
              <a:rPr lang="en-US" dirty="0"/>
              <a:t>in medical practice, mainly </a:t>
            </a:r>
            <a:r>
              <a:rPr lang="en-US" dirty="0" smtClean="0"/>
              <a:t>the </a:t>
            </a:r>
            <a:r>
              <a:rPr lang="en-US" b="1" dirty="0" smtClean="0"/>
              <a:t>Hippocratic Oath</a:t>
            </a:r>
            <a:r>
              <a:rPr lang="en-US" dirty="0" smtClean="0"/>
              <a:t> (which he perhaps did </a:t>
            </a:r>
            <a:r>
              <a:rPr lang="en-US" dirty="0"/>
              <a:t>not </a:t>
            </a:r>
            <a:r>
              <a:rPr lang="en-US" dirty="0" smtClean="0"/>
              <a:t>write)</a:t>
            </a:r>
          </a:p>
          <a:p>
            <a:pPr fontAlgn="base"/>
            <a:r>
              <a:rPr lang="en-US" dirty="0" smtClean="0"/>
              <a:t>Younger contemporary Plato mentions H. twice &amp; Aristotle once.</a:t>
            </a:r>
          </a:p>
          <a:p>
            <a:pPr fontAlgn="base"/>
            <a:r>
              <a:rPr lang="en-US" dirty="0" smtClean="0"/>
              <a:t>His writings show basic assumptions </a:t>
            </a:r>
            <a:r>
              <a:rPr lang="en-US" dirty="0"/>
              <a:t>about how the body works </a:t>
            </a:r>
            <a:r>
              <a:rPr lang="en-US" dirty="0" smtClean="0"/>
              <a:t>&amp; what </a:t>
            </a:r>
            <a:r>
              <a:rPr lang="en-US" dirty="0"/>
              <a:t>disease </a:t>
            </a:r>
            <a:r>
              <a:rPr lang="en-US" dirty="0" smtClean="0"/>
              <a:t>is</a:t>
            </a:r>
          </a:p>
          <a:p>
            <a:pPr fontAlgn="base"/>
            <a:r>
              <a:rPr lang="en-US" dirty="0" smtClean="0"/>
              <a:t>Give sense </a:t>
            </a:r>
            <a:r>
              <a:rPr lang="en-US" dirty="0"/>
              <a:t>of the substance and appeal of ancient Greek </a:t>
            </a:r>
            <a:r>
              <a:rPr lang="en-US" dirty="0" smtClean="0"/>
              <a:t>medicine</a:t>
            </a:r>
          </a:p>
          <a:p>
            <a:pPr fontAlgn="base"/>
            <a:endParaRPr lang="en-US" dirty="0"/>
          </a:p>
          <a:p>
            <a:endParaRPr lang="en-US" dirty="0"/>
          </a:p>
        </p:txBody>
      </p:sp>
    </p:spTree>
    <p:extLst>
      <p:ext uri="{BB962C8B-B14F-4D97-AF65-F5344CB8AC3E}">
        <p14:creationId xmlns:p14="http://schemas.microsoft.com/office/powerpoint/2010/main" val="495957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cap="small" dirty="0" smtClean="0"/>
              <a:t>Hippocratic Oath</a:t>
            </a:r>
            <a:endParaRPr lang="en-US" b="1" cap="small" dirty="0"/>
          </a:p>
        </p:txBody>
      </p:sp>
      <p:sp>
        <p:nvSpPr>
          <p:cNvPr id="6" name="Content Placeholder 5"/>
          <p:cNvSpPr>
            <a:spLocks noGrp="1"/>
          </p:cNvSpPr>
          <p:nvPr>
            <p:ph sz="half" idx="4294967295"/>
          </p:nvPr>
        </p:nvSpPr>
        <p:spPr>
          <a:xfrm>
            <a:off x="457200" y="1600200"/>
            <a:ext cx="4038600" cy="4525963"/>
          </a:xfrm>
          <a:prstGeom prst="rect">
            <a:avLst/>
          </a:prstGeom>
        </p:spPr>
        <p:txBody>
          <a:bodyPr>
            <a:normAutofit lnSpcReduction="10000"/>
          </a:bodyPr>
          <a:lstStyle/>
          <a:p>
            <a:r>
              <a:rPr lang="en-US" dirty="0" smtClean="0"/>
              <a:t>The ethical code attributed </a:t>
            </a:r>
            <a:r>
              <a:rPr lang="en-US" dirty="0"/>
              <a:t>to </a:t>
            </a:r>
            <a:r>
              <a:rPr lang="en-US" u="sng" dirty="0" smtClean="0"/>
              <a:t>Hippocrates</a:t>
            </a:r>
            <a:r>
              <a:rPr lang="en-US" dirty="0"/>
              <a:t>, adopted as a guide to conduct by the medical profession throughout the ages and still used in the graduation ceremonies of many medical schools. </a:t>
            </a:r>
            <a:endParaRPr lang="en-US" dirty="0" smtClean="0"/>
          </a:p>
          <a:p>
            <a:r>
              <a:rPr lang="en-US" dirty="0" smtClean="0"/>
              <a:t>From an extant a </a:t>
            </a:r>
            <a:r>
              <a:rPr lang="en-US" dirty="0"/>
              <a:t>body of manuscripts, called the </a:t>
            </a:r>
            <a:r>
              <a:rPr lang="en-US" u="sng" dirty="0"/>
              <a:t>Hippocratic Collection</a:t>
            </a:r>
            <a:r>
              <a:rPr lang="en-US" dirty="0"/>
              <a:t> </a:t>
            </a:r>
            <a:endParaRPr lang="en-US" dirty="0" smtClean="0"/>
          </a:p>
          <a:p>
            <a:r>
              <a:rPr lang="en-US" dirty="0" smtClean="0"/>
              <a:t>It </a:t>
            </a:r>
            <a:r>
              <a:rPr lang="en-US" dirty="0"/>
              <a:t>requires a new physician to </a:t>
            </a:r>
            <a:r>
              <a:rPr lang="en-US" dirty="0" smtClean="0"/>
              <a:t>swear to Divinity </a:t>
            </a:r>
            <a:r>
              <a:rPr lang="en-US" dirty="0"/>
              <a:t>to uphold </a:t>
            </a:r>
            <a:r>
              <a:rPr lang="en-US" dirty="0" smtClean="0"/>
              <a:t>specific </a:t>
            </a:r>
            <a:r>
              <a:rPr lang="en-US" dirty="0"/>
              <a:t>ethical </a:t>
            </a:r>
            <a:r>
              <a:rPr lang="en-US" dirty="0" smtClean="0"/>
              <a:t>standards and practices. </a:t>
            </a:r>
          </a:p>
          <a:p>
            <a:r>
              <a:rPr lang="en-US" dirty="0" smtClean="0"/>
              <a:t>Gives both commanded and proscribed actions.</a:t>
            </a:r>
          </a:p>
        </p:txBody>
      </p:sp>
      <p:pic>
        <p:nvPicPr>
          <p:cNvPr id="8" name="Content Placeholder 7" descr="Papyrus_text;_fragment_of_Hippocratic_oath._Wellcome_L0005847EA.jpg"/>
          <p:cNvPicPr>
            <a:picLocks noGrp="1" noChangeAspect="1"/>
          </p:cNvPicPr>
          <p:nvPr>
            <p:ph sz="half" idx="4294967295"/>
          </p:nvPr>
        </p:nvPicPr>
        <p:blipFill>
          <a:blip r:embed="rId2" cstate="print"/>
          <a:stretch>
            <a:fillRect/>
          </a:stretch>
        </p:blipFill>
        <p:spPr>
          <a:xfrm>
            <a:off x="5185892" y="1600200"/>
            <a:ext cx="2963215" cy="4525963"/>
          </a:xfrm>
          <a:prstGeom prst="rect">
            <a:avLst/>
          </a:prstGeom>
        </p:spPr>
      </p:pic>
    </p:spTree>
    <p:extLst>
      <p:ext uri="{BB962C8B-B14F-4D97-AF65-F5344CB8AC3E}">
        <p14:creationId xmlns:p14="http://schemas.microsoft.com/office/powerpoint/2010/main" val="3267668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Hippocratic Oath</a:t>
            </a:r>
            <a:r>
              <a:rPr lang="en-US" b="1" dirty="0" smtClean="0"/>
              <a:t>: “I </a:t>
            </a:r>
            <a:r>
              <a:rPr lang="en-US" b="1" cap="small" dirty="0" smtClean="0"/>
              <a:t>Swear</a:t>
            </a:r>
            <a:r>
              <a:rPr lang="en-US" b="1" dirty="0" smtClean="0"/>
              <a:t>”—</a:t>
            </a:r>
            <a:br>
              <a:rPr lang="en-US" b="1" dirty="0" smtClean="0"/>
            </a:br>
            <a:r>
              <a:rPr lang="en-US" sz="3300" b="1" dirty="0" smtClean="0"/>
              <a:t>Indicates Society’s Ultimate Ground of Value</a:t>
            </a:r>
            <a:endParaRPr lang="en-US" sz="3300" b="1" dirty="0"/>
          </a:p>
        </p:txBody>
      </p:sp>
      <p:sp>
        <p:nvSpPr>
          <p:cNvPr id="5" name="Text Placeholder 4"/>
          <p:cNvSpPr>
            <a:spLocks noGrp="1"/>
          </p:cNvSpPr>
          <p:nvPr>
            <p:ph type="body" idx="1"/>
          </p:nvPr>
        </p:nvSpPr>
        <p:spPr/>
        <p:txBody>
          <a:bodyPr/>
          <a:lstStyle/>
          <a:p>
            <a:pPr algn="ctr"/>
            <a:r>
              <a:rPr lang="en-US" cap="small" dirty="0" smtClean="0"/>
              <a:t>Ancient</a:t>
            </a:r>
            <a:endParaRPr lang="en-US" cap="small" dirty="0"/>
          </a:p>
        </p:txBody>
      </p:sp>
      <p:sp>
        <p:nvSpPr>
          <p:cNvPr id="6" name="Content Placeholder 5"/>
          <p:cNvSpPr>
            <a:spLocks noGrp="1"/>
          </p:cNvSpPr>
          <p:nvPr>
            <p:ph sz="half" idx="4294967295"/>
          </p:nvPr>
        </p:nvSpPr>
        <p:spPr>
          <a:xfrm>
            <a:off x="457200" y="2174875"/>
            <a:ext cx="4040188" cy="3951288"/>
          </a:xfrm>
          <a:prstGeom prst="rect">
            <a:avLst/>
          </a:prstGeom>
        </p:spPr>
        <p:txBody>
          <a:bodyPr>
            <a:normAutofit/>
          </a:bodyPr>
          <a:lstStyle/>
          <a:p>
            <a:r>
              <a:rPr lang="en-US" dirty="0" smtClean="0"/>
              <a:t>…..by Apollo The Healer, by Asclepius, by </a:t>
            </a:r>
            <a:r>
              <a:rPr lang="en-US" dirty="0" err="1" smtClean="0"/>
              <a:t>Hygieia</a:t>
            </a:r>
            <a:r>
              <a:rPr lang="en-US" dirty="0" smtClean="0"/>
              <a:t>, by Panacea, and by all the Gods and Goddesses, making them my witnesses, that I will carry out, according to my ability and judgment, this oath and this indenture.</a:t>
            </a:r>
            <a:endParaRPr lang="en-US" dirty="0"/>
          </a:p>
        </p:txBody>
      </p:sp>
      <p:sp>
        <p:nvSpPr>
          <p:cNvPr id="7" name="Text Placeholder 6"/>
          <p:cNvSpPr>
            <a:spLocks noGrp="1"/>
          </p:cNvSpPr>
          <p:nvPr>
            <p:ph type="body" sz="quarter" idx="3"/>
          </p:nvPr>
        </p:nvSpPr>
        <p:spPr/>
        <p:txBody>
          <a:bodyPr/>
          <a:lstStyle/>
          <a:p>
            <a:pPr algn="ctr"/>
            <a:r>
              <a:rPr lang="en-US" cap="small" dirty="0" smtClean="0"/>
              <a:t>Modern</a:t>
            </a:r>
            <a:endParaRPr lang="en-US" cap="small" dirty="0"/>
          </a:p>
        </p:txBody>
      </p:sp>
      <p:sp>
        <p:nvSpPr>
          <p:cNvPr id="8" name="Content Placeholder 7"/>
          <p:cNvSpPr>
            <a:spLocks noGrp="1"/>
          </p:cNvSpPr>
          <p:nvPr>
            <p:ph sz="quarter" idx="4294967295"/>
          </p:nvPr>
        </p:nvSpPr>
        <p:spPr>
          <a:xfrm>
            <a:off x="4645025" y="2174875"/>
            <a:ext cx="4041775" cy="3951288"/>
          </a:xfrm>
          <a:prstGeom prst="rect">
            <a:avLst/>
          </a:prstGeom>
        </p:spPr>
        <p:txBody>
          <a:bodyPr/>
          <a:lstStyle/>
          <a:p>
            <a:pPr>
              <a:buNone/>
            </a:pPr>
            <a:r>
              <a:rPr lang="en-US" smtClean="0"/>
              <a:t>	[</a:t>
            </a:r>
            <a:r>
              <a:rPr lang="en-US"/>
              <a:t>1964 by Louis Lasagna, Academic Dean of the School of Medicine at Tufts </a:t>
            </a:r>
            <a:r>
              <a:rPr lang="en-US" smtClean="0"/>
              <a:t>University]</a:t>
            </a:r>
            <a:endParaRPr lang="en-US" dirty="0" smtClean="0"/>
          </a:p>
          <a:p>
            <a:endParaRPr lang="en-US" dirty="0"/>
          </a:p>
          <a:p>
            <a:r>
              <a:rPr lang="en-US" dirty="0" smtClean="0"/>
              <a:t>….to </a:t>
            </a:r>
            <a:r>
              <a:rPr lang="en-US" dirty="0"/>
              <a:t>fulfill, to the best of my ability and judgment, this </a:t>
            </a:r>
            <a:r>
              <a:rPr lang="en-US" dirty="0" smtClean="0"/>
              <a:t>covenant</a:t>
            </a:r>
            <a:r>
              <a:rPr lang="en-US" dirty="0"/>
              <a:t>.</a:t>
            </a:r>
          </a:p>
        </p:txBody>
      </p:sp>
    </p:spTree>
    <p:extLst>
      <p:ext uri="{BB962C8B-B14F-4D97-AF65-F5344CB8AC3E}">
        <p14:creationId xmlns:p14="http://schemas.microsoft.com/office/powerpoint/2010/main" val="1991407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Hippocratic Oath</a:t>
            </a:r>
            <a:r>
              <a:rPr lang="en-US" b="1" dirty="0" smtClean="0"/>
              <a:t>: “I </a:t>
            </a:r>
            <a:r>
              <a:rPr lang="en-US" b="1" cap="small" dirty="0" smtClean="0"/>
              <a:t>Swear</a:t>
            </a:r>
            <a:r>
              <a:rPr lang="en-US" b="1" dirty="0"/>
              <a:t>” —</a:t>
            </a:r>
            <a:r>
              <a:rPr lang="en-US" b="1" dirty="0" smtClean="0"/>
              <a:t/>
            </a:r>
            <a:br>
              <a:rPr lang="en-US" b="1" dirty="0" smtClean="0"/>
            </a:br>
            <a:r>
              <a:rPr lang="en-US" sz="3000" b="1" dirty="0" smtClean="0"/>
              <a:t>Indicates Society’s Filial Duty Lines</a:t>
            </a:r>
            <a:endParaRPr lang="en-US" b="1" dirty="0"/>
          </a:p>
        </p:txBody>
      </p:sp>
      <p:sp>
        <p:nvSpPr>
          <p:cNvPr id="5" name="Text Placeholder 4"/>
          <p:cNvSpPr>
            <a:spLocks noGrp="1"/>
          </p:cNvSpPr>
          <p:nvPr>
            <p:ph type="body" idx="1"/>
          </p:nvPr>
        </p:nvSpPr>
        <p:spPr/>
        <p:txBody>
          <a:bodyPr/>
          <a:lstStyle/>
          <a:p>
            <a:pPr algn="ctr"/>
            <a:r>
              <a:rPr lang="en-US" cap="small" dirty="0" smtClean="0"/>
              <a:t>Ancient</a:t>
            </a:r>
            <a:endParaRPr lang="en-US" cap="small" dirty="0"/>
          </a:p>
        </p:txBody>
      </p:sp>
      <p:sp>
        <p:nvSpPr>
          <p:cNvPr id="6" name="Content Placeholder 5"/>
          <p:cNvSpPr>
            <a:spLocks noGrp="1"/>
          </p:cNvSpPr>
          <p:nvPr>
            <p:ph sz="half" idx="4294967295"/>
          </p:nvPr>
        </p:nvSpPr>
        <p:spPr>
          <a:xfrm>
            <a:off x="457200" y="2174875"/>
            <a:ext cx="4040188" cy="3951288"/>
          </a:xfrm>
          <a:prstGeom prst="rect">
            <a:avLst/>
          </a:prstGeom>
        </p:spPr>
        <p:txBody>
          <a:bodyPr>
            <a:normAutofit lnSpcReduction="10000"/>
          </a:bodyPr>
          <a:lstStyle/>
          <a:p>
            <a:r>
              <a:rPr lang="en-US" dirty="0" smtClean="0"/>
              <a:t>….to </a:t>
            </a:r>
            <a:r>
              <a:rPr lang="en-US" dirty="0"/>
              <a:t>hold my teacher in this art equal to my own parents; to make him partner in my livelihood; when he is in need of money to share mine with him; to consider his family as my own brothers, and to teach them this art, if they want to learn it, without fee or indenture; to impart precept, oral instruction, and all other instruction to my own sons, the sons of my teacher, and to indentured pupils who have taken the physician’s oath, but to nobody else.</a:t>
            </a:r>
          </a:p>
        </p:txBody>
      </p:sp>
      <p:sp>
        <p:nvSpPr>
          <p:cNvPr id="7" name="Text Placeholder 6"/>
          <p:cNvSpPr>
            <a:spLocks noGrp="1"/>
          </p:cNvSpPr>
          <p:nvPr>
            <p:ph type="body" sz="quarter" idx="3"/>
          </p:nvPr>
        </p:nvSpPr>
        <p:spPr/>
        <p:txBody>
          <a:bodyPr/>
          <a:lstStyle/>
          <a:p>
            <a:pPr algn="ctr"/>
            <a:r>
              <a:rPr lang="en-US" cap="small" dirty="0" smtClean="0"/>
              <a:t>Modern</a:t>
            </a:r>
            <a:endParaRPr lang="en-US" cap="small" dirty="0"/>
          </a:p>
        </p:txBody>
      </p:sp>
      <p:sp>
        <p:nvSpPr>
          <p:cNvPr id="8" name="Content Placeholder 7"/>
          <p:cNvSpPr>
            <a:spLocks noGrp="1"/>
          </p:cNvSpPr>
          <p:nvPr>
            <p:ph sz="quarter" idx="4294967295"/>
          </p:nvPr>
        </p:nvSpPr>
        <p:spPr>
          <a:xfrm>
            <a:off x="4645025" y="2174875"/>
            <a:ext cx="4041775" cy="3951288"/>
          </a:xfrm>
          <a:prstGeom prst="rect">
            <a:avLst/>
          </a:prstGeom>
        </p:spPr>
        <p:txBody>
          <a:bodyPr>
            <a:normAutofit/>
          </a:bodyPr>
          <a:lstStyle/>
          <a:p>
            <a:r>
              <a:rPr lang="en-US" dirty="0"/>
              <a:t>I will respect the hard-won scientific gains of those physicians in whose steps I walk, and gladly share such knowledge as is mine with those who are to follow.</a:t>
            </a:r>
          </a:p>
        </p:txBody>
      </p:sp>
    </p:spTree>
    <p:extLst>
      <p:ext uri="{BB962C8B-B14F-4D97-AF65-F5344CB8AC3E}">
        <p14:creationId xmlns:p14="http://schemas.microsoft.com/office/powerpoint/2010/main" val="1144147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Hippocratic Oath</a:t>
            </a:r>
            <a:r>
              <a:rPr lang="en-US" b="1" dirty="0" smtClean="0"/>
              <a:t>: “I </a:t>
            </a:r>
            <a:r>
              <a:rPr lang="en-US" b="1" cap="small" dirty="0" smtClean="0"/>
              <a:t>Swear</a:t>
            </a:r>
            <a:r>
              <a:rPr lang="en-US" b="1" dirty="0"/>
              <a:t>” —</a:t>
            </a:r>
            <a:r>
              <a:rPr lang="en-US" b="1" dirty="0" smtClean="0"/>
              <a:t/>
            </a:r>
            <a:br>
              <a:rPr lang="en-US" b="1" dirty="0" smtClean="0"/>
            </a:br>
            <a:r>
              <a:rPr lang="en-US" sz="3000" b="1" dirty="0" smtClean="0"/>
              <a:t>indicates Society’s Moral Restrictions on Medical Practice</a:t>
            </a:r>
            <a:endParaRPr lang="en-US" sz="3000" b="1" dirty="0"/>
          </a:p>
        </p:txBody>
      </p:sp>
      <p:sp>
        <p:nvSpPr>
          <p:cNvPr id="5" name="Text Placeholder 4"/>
          <p:cNvSpPr>
            <a:spLocks noGrp="1"/>
          </p:cNvSpPr>
          <p:nvPr>
            <p:ph type="body" idx="1"/>
          </p:nvPr>
        </p:nvSpPr>
        <p:spPr/>
        <p:txBody>
          <a:bodyPr/>
          <a:lstStyle/>
          <a:p>
            <a:pPr algn="ctr"/>
            <a:r>
              <a:rPr lang="en-US" cap="small" dirty="0" smtClean="0"/>
              <a:t>Ancient</a:t>
            </a:r>
            <a:endParaRPr lang="en-US" cap="small" dirty="0"/>
          </a:p>
        </p:txBody>
      </p:sp>
      <p:sp>
        <p:nvSpPr>
          <p:cNvPr id="6" name="Content Placeholder 5"/>
          <p:cNvSpPr>
            <a:spLocks noGrp="1"/>
          </p:cNvSpPr>
          <p:nvPr>
            <p:ph sz="half" idx="4294967295"/>
          </p:nvPr>
        </p:nvSpPr>
        <p:spPr>
          <a:xfrm>
            <a:off x="457200" y="2174875"/>
            <a:ext cx="4040188" cy="3951288"/>
          </a:xfrm>
          <a:prstGeom prst="rect">
            <a:avLst/>
          </a:prstGeom>
        </p:spPr>
        <p:txBody>
          <a:bodyPr>
            <a:normAutofit fontScale="85000" lnSpcReduction="10000"/>
          </a:bodyPr>
          <a:lstStyle/>
          <a:p>
            <a:r>
              <a:rPr lang="en-US" dirty="0" smtClean="0"/>
              <a:t>….</a:t>
            </a:r>
            <a:r>
              <a:rPr lang="en-US" dirty="0"/>
              <a:t> I will use those dietary regimens which will benefit my patients according to my greatest ability and judgement, and I will do no harm or injustice to them.</a:t>
            </a:r>
            <a:r>
              <a:rPr lang="en-US" dirty="0" smtClean="0"/>
              <a:t> </a:t>
            </a:r>
          </a:p>
          <a:p>
            <a:r>
              <a:rPr lang="en-US" dirty="0" smtClean="0"/>
              <a:t>Neither </a:t>
            </a:r>
            <a:r>
              <a:rPr lang="en-US" dirty="0"/>
              <a:t>will I administer a poison to anybody when asked to do so, nor will I suggest such a course. </a:t>
            </a:r>
            <a:endParaRPr lang="en-US" dirty="0" smtClean="0"/>
          </a:p>
          <a:p>
            <a:r>
              <a:rPr lang="en-US" dirty="0" smtClean="0"/>
              <a:t>Similarly </a:t>
            </a:r>
            <a:r>
              <a:rPr lang="en-US" dirty="0"/>
              <a:t>I will not give to a woman a </a:t>
            </a:r>
            <a:r>
              <a:rPr lang="en-US" dirty="0" err="1"/>
              <a:t>pessary</a:t>
            </a:r>
            <a:r>
              <a:rPr lang="en-US" dirty="0"/>
              <a:t> to cause abortion. </a:t>
            </a:r>
            <a:endParaRPr lang="en-US" dirty="0" smtClean="0"/>
          </a:p>
          <a:p>
            <a:r>
              <a:rPr lang="en-US" dirty="0" smtClean="0"/>
              <a:t>In </a:t>
            </a:r>
            <a:r>
              <a:rPr lang="en-US" dirty="0"/>
              <a:t>purity and according to divine law will I carry out my life and my art</a:t>
            </a:r>
            <a:r>
              <a:rPr lang="en-US" dirty="0" smtClean="0"/>
              <a:t>.</a:t>
            </a:r>
          </a:p>
          <a:p>
            <a:r>
              <a:rPr lang="en-US" dirty="0"/>
              <a:t>I will not use the knife, even upon those suffering from stones, but I will leave this to those who are trained in this </a:t>
            </a:r>
            <a:r>
              <a:rPr lang="en-US" dirty="0" smtClean="0"/>
              <a:t>craft.</a:t>
            </a:r>
            <a:endParaRPr lang="en-US" dirty="0"/>
          </a:p>
        </p:txBody>
      </p:sp>
      <p:sp>
        <p:nvSpPr>
          <p:cNvPr id="7" name="Text Placeholder 6"/>
          <p:cNvSpPr>
            <a:spLocks noGrp="1"/>
          </p:cNvSpPr>
          <p:nvPr>
            <p:ph type="body" sz="quarter" idx="3"/>
          </p:nvPr>
        </p:nvSpPr>
        <p:spPr/>
        <p:txBody>
          <a:bodyPr/>
          <a:lstStyle/>
          <a:p>
            <a:pPr algn="ctr"/>
            <a:r>
              <a:rPr lang="en-US" cap="small" dirty="0" smtClean="0"/>
              <a:t>Modern</a:t>
            </a:r>
            <a:endParaRPr lang="en-US" cap="small" dirty="0"/>
          </a:p>
        </p:txBody>
      </p:sp>
      <p:sp>
        <p:nvSpPr>
          <p:cNvPr id="8" name="Content Placeholder 7"/>
          <p:cNvSpPr>
            <a:spLocks noGrp="1"/>
          </p:cNvSpPr>
          <p:nvPr>
            <p:ph sz="quarter" idx="4294967295"/>
          </p:nvPr>
        </p:nvSpPr>
        <p:spPr>
          <a:xfrm>
            <a:off x="4645025" y="2174875"/>
            <a:ext cx="4041775" cy="3951288"/>
          </a:xfrm>
          <a:prstGeom prst="rect">
            <a:avLst/>
          </a:prstGeom>
        </p:spPr>
        <p:txBody>
          <a:bodyPr>
            <a:normAutofit fontScale="85000" lnSpcReduction="20000"/>
          </a:bodyPr>
          <a:lstStyle/>
          <a:p>
            <a:r>
              <a:rPr lang="en-US" dirty="0"/>
              <a:t>I will apply, for the benefit of the sick, all measures which are required, avoiding those twin traps of overtreatment and therapeutic nihilism</a:t>
            </a:r>
            <a:r>
              <a:rPr lang="en-US" dirty="0" smtClean="0"/>
              <a:t>.</a:t>
            </a:r>
            <a:r>
              <a:rPr lang="en-US" dirty="0"/>
              <a:t> </a:t>
            </a:r>
            <a:endParaRPr lang="en-US" dirty="0" smtClean="0"/>
          </a:p>
          <a:p>
            <a:r>
              <a:rPr lang="en-US" dirty="0" smtClean="0"/>
              <a:t>I</a:t>
            </a:r>
            <a:r>
              <a:rPr lang="en-US" dirty="0"/>
              <a:t> will remember that there is art to medicine as well as science, and that warmth, sympathy, and understanding may outweigh the surgeon's knife or the chemist's drug</a:t>
            </a:r>
            <a:r>
              <a:rPr lang="en-US" dirty="0" smtClean="0"/>
              <a:t>.</a:t>
            </a:r>
          </a:p>
          <a:p>
            <a:r>
              <a:rPr lang="en-US" dirty="0" smtClean="0"/>
              <a:t>I</a:t>
            </a:r>
            <a:r>
              <a:rPr lang="en-US" dirty="0"/>
              <a:t> will remember that I do not treat a fever chart, a cancerous growth, but a sick human being, whose illness may affect the person's family and economic stability. My responsibility includes these related problems, if I am to care adequately for the sick.</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3757389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Hippocratic Oath</a:t>
            </a:r>
            <a:r>
              <a:rPr lang="en-US" b="1" dirty="0" smtClean="0"/>
              <a:t>: “I </a:t>
            </a:r>
            <a:r>
              <a:rPr lang="en-US" b="1" cap="small" dirty="0" smtClean="0"/>
              <a:t>Swear</a:t>
            </a:r>
            <a:r>
              <a:rPr lang="en-US" b="1" dirty="0"/>
              <a:t>” —</a:t>
            </a:r>
            <a:r>
              <a:rPr lang="en-US" b="1" dirty="0" smtClean="0"/>
              <a:t/>
            </a:r>
            <a:br>
              <a:rPr lang="en-US" b="1" dirty="0" smtClean="0"/>
            </a:br>
            <a:r>
              <a:rPr lang="en-US" sz="3000" b="1" dirty="0" smtClean="0"/>
              <a:t>Societal Accountability of Physicians</a:t>
            </a:r>
            <a:endParaRPr lang="en-US" b="1" dirty="0"/>
          </a:p>
        </p:txBody>
      </p:sp>
      <p:sp>
        <p:nvSpPr>
          <p:cNvPr id="5" name="Text Placeholder 4"/>
          <p:cNvSpPr>
            <a:spLocks noGrp="1"/>
          </p:cNvSpPr>
          <p:nvPr>
            <p:ph type="body" idx="1"/>
          </p:nvPr>
        </p:nvSpPr>
        <p:spPr/>
        <p:txBody>
          <a:bodyPr/>
          <a:lstStyle/>
          <a:p>
            <a:pPr algn="ctr"/>
            <a:r>
              <a:rPr lang="en-US" cap="small" dirty="0" smtClean="0"/>
              <a:t>Ancient</a:t>
            </a:r>
            <a:endParaRPr lang="en-US" cap="small" dirty="0"/>
          </a:p>
        </p:txBody>
      </p:sp>
      <p:sp>
        <p:nvSpPr>
          <p:cNvPr id="6" name="Content Placeholder 5"/>
          <p:cNvSpPr>
            <a:spLocks noGrp="1"/>
          </p:cNvSpPr>
          <p:nvPr>
            <p:ph sz="half" idx="4294967295"/>
          </p:nvPr>
        </p:nvSpPr>
        <p:spPr>
          <a:xfrm>
            <a:off x="457200" y="2174875"/>
            <a:ext cx="4040188" cy="3951288"/>
          </a:xfrm>
          <a:prstGeom prst="rect">
            <a:avLst/>
          </a:prstGeom>
        </p:spPr>
        <p:txBody>
          <a:bodyPr>
            <a:normAutofit lnSpcReduction="10000"/>
          </a:bodyPr>
          <a:lstStyle/>
          <a:p>
            <a:r>
              <a:rPr lang="en-US" dirty="0" smtClean="0"/>
              <a:t>….</a:t>
            </a:r>
            <a:r>
              <a:rPr lang="en-US" dirty="0"/>
              <a:t> Into whatsoever houses I enter, I will enter to help the sick, and I will abstain from all intentional wrong-doing and harm, especially from abusing the bodies of man or woman, bond or free. </a:t>
            </a:r>
            <a:endParaRPr lang="en-US" dirty="0" smtClean="0"/>
          </a:p>
          <a:p>
            <a:r>
              <a:rPr lang="en-US" dirty="0" smtClean="0"/>
              <a:t>And </a:t>
            </a:r>
            <a:r>
              <a:rPr lang="en-US" dirty="0"/>
              <a:t>whatsoever I shall see or hear in the course of my profession, as well as outside my profession in my intercourse with men, if it be what should not be published abroad, I will never divulge, holding such things to be holy secrets.</a:t>
            </a:r>
          </a:p>
        </p:txBody>
      </p:sp>
      <p:sp>
        <p:nvSpPr>
          <p:cNvPr id="7" name="Text Placeholder 6"/>
          <p:cNvSpPr>
            <a:spLocks noGrp="1"/>
          </p:cNvSpPr>
          <p:nvPr>
            <p:ph type="body" sz="quarter" idx="3"/>
          </p:nvPr>
        </p:nvSpPr>
        <p:spPr/>
        <p:txBody>
          <a:bodyPr/>
          <a:lstStyle/>
          <a:p>
            <a:pPr algn="ctr"/>
            <a:r>
              <a:rPr lang="en-US" cap="small" dirty="0" smtClean="0"/>
              <a:t>Modern</a:t>
            </a:r>
            <a:endParaRPr lang="en-US" cap="small" dirty="0"/>
          </a:p>
        </p:txBody>
      </p:sp>
      <p:sp>
        <p:nvSpPr>
          <p:cNvPr id="8" name="Content Placeholder 7"/>
          <p:cNvSpPr>
            <a:spLocks noGrp="1"/>
          </p:cNvSpPr>
          <p:nvPr>
            <p:ph sz="quarter" idx="4294967295"/>
          </p:nvPr>
        </p:nvSpPr>
        <p:spPr>
          <a:xfrm>
            <a:off x="4645025" y="2174875"/>
            <a:ext cx="4041775" cy="3951288"/>
          </a:xfrm>
          <a:prstGeom prst="rect">
            <a:avLst/>
          </a:prstGeom>
        </p:spPr>
        <p:txBody>
          <a:bodyPr>
            <a:normAutofit/>
          </a:bodyPr>
          <a:lstStyle/>
          <a:p>
            <a:r>
              <a:rPr lang="en-US" dirty="0" smtClean="0"/>
              <a:t>….I</a:t>
            </a:r>
            <a:r>
              <a:rPr lang="en-US" dirty="0"/>
              <a:t> will not be ashamed to say "I know not," nor will I fail to call in my colleagues when the skills of another are needed for a patient's recovery.</a:t>
            </a:r>
          </a:p>
          <a:p>
            <a:r>
              <a:rPr lang="en-US" dirty="0"/>
              <a:t>I will respect the privacy of my patients, for their problems are not disclosed to me that the world may know. Most especially must I tread with care in matters of life and death. Above all, I must not play at God.</a:t>
            </a:r>
          </a:p>
          <a:p>
            <a:endParaRPr lang="en-US" dirty="0"/>
          </a:p>
        </p:txBody>
      </p:sp>
    </p:spTree>
    <p:extLst>
      <p:ext uri="{BB962C8B-B14F-4D97-AF65-F5344CB8AC3E}">
        <p14:creationId xmlns:p14="http://schemas.microsoft.com/office/powerpoint/2010/main" val="2279087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small" dirty="0" smtClean="0"/>
              <a:t>Hippocratic Oath</a:t>
            </a:r>
            <a:r>
              <a:rPr lang="en-US" b="1" dirty="0" smtClean="0"/>
              <a:t>: “I </a:t>
            </a:r>
            <a:r>
              <a:rPr lang="en-US" b="1" cap="small" dirty="0" smtClean="0"/>
              <a:t>Swear</a:t>
            </a:r>
            <a:r>
              <a:rPr lang="en-US" b="1" dirty="0"/>
              <a:t>” —</a:t>
            </a:r>
            <a:r>
              <a:rPr lang="en-US" b="1" dirty="0" smtClean="0"/>
              <a:t/>
            </a:r>
            <a:br>
              <a:rPr lang="en-US" b="1" dirty="0" smtClean="0"/>
            </a:br>
            <a:r>
              <a:rPr lang="en-US" sz="3000" b="1" dirty="0" smtClean="0"/>
              <a:t>Indicates Society’s Moral Valuation of Oaths</a:t>
            </a:r>
            <a:endParaRPr lang="en-US" b="1" dirty="0"/>
          </a:p>
        </p:txBody>
      </p:sp>
      <p:sp>
        <p:nvSpPr>
          <p:cNvPr id="5" name="Text Placeholder 4"/>
          <p:cNvSpPr>
            <a:spLocks noGrp="1"/>
          </p:cNvSpPr>
          <p:nvPr>
            <p:ph type="body" idx="1"/>
          </p:nvPr>
        </p:nvSpPr>
        <p:spPr/>
        <p:txBody>
          <a:bodyPr/>
          <a:lstStyle/>
          <a:p>
            <a:pPr algn="ctr"/>
            <a:r>
              <a:rPr lang="en-US" cap="small" dirty="0" smtClean="0"/>
              <a:t>Ancient</a:t>
            </a:r>
            <a:endParaRPr lang="en-US" cap="small" dirty="0"/>
          </a:p>
        </p:txBody>
      </p:sp>
      <p:sp>
        <p:nvSpPr>
          <p:cNvPr id="6" name="Content Placeholder 5"/>
          <p:cNvSpPr>
            <a:spLocks noGrp="1"/>
          </p:cNvSpPr>
          <p:nvPr>
            <p:ph sz="half" idx="4294967295"/>
          </p:nvPr>
        </p:nvSpPr>
        <p:spPr>
          <a:xfrm>
            <a:off x="457200" y="2174875"/>
            <a:ext cx="4040188" cy="3951288"/>
          </a:xfrm>
          <a:prstGeom prst="rect">
            <a:avLst/>
          </a:prstGeom>
        </p:spPr>
        <p:txBody>
          <a:bodyPr>
            <a:normAutofit/>
          </a:bodyPr>
          <a:lstStyle/>
          <a:p>
            <a:pPr fontAlgn="base"/>
            <a:r>
              <a:rPr lang="en-US" dirty="0"/>
              <a:t>So long as I maintain this Oath faithfully and without corruption, may it be granted to me to partake of life fully and the practice of my art, gaining the respect of all men for all time. </a:t>
            </a:r>
            <a:endParaRPr lang="en-US" dirty="0" smtClean="0"/>
          </a:p>
          <a:p>
            <a:pPr fontAlgn="base"/>
            <a:r>
              <a:rPr lang="en-US" dirty="0" smtClean="0"/>
              <a:t>However</a:t>
            </a:r>
            <a:r>
              <a:rPr lang="en-US" dirty="0"/>
              <a:t>, should I transgress this Oath and violate it, may the opposite be my fate</a:t>
            </a:r>
            <a:r>
              <a:rPr lang="en-US" dirty="0" smtClean="0"/>
              <a:t>.</a:t>
            </a:r>
            <a:endParaRPr lang="en-US" dirty="0"/>
          </a:p>
        </p:txBody>
      </p:sp>
      <p:sp>
        <p:nvSpPr>
          <p:cNvPr id="7" name="Text Placeholder 6"/>
          <p:cNvSpPr>
            <a:spLocks noGrp="1"/>
          </p:cNvSpPr>
          <p:nvPr>
            <p:ph type="body" sz="quarter" idx="3"/>
          </p:nvPr>
        </p:nvSpPr>
        <p:spPr/>
        <p:txBody>
          <a:bodyPr/>
          <a:lstStyle/>
          <a:p>
            <a:pPr algn="ctr"/>
            <a:r>
              <a:rPr lang="en-US" cap="small" dirty="0" smtClean="0"/>
              <a:t>Modern</a:t>
            </a:r>
            <a:endParaRPr lang="en-US" cap="small" dirty="0"/>
          </a:p>
        </p:txBody>
      </p:sp>
      <p:sp>
        <p:nvSpPr>
          <p:cNvPr id="8" name="Content Placeholder 7"/>
          <p:cNvSpPr>
            <a:spLocks noGrp="1"/>
          </p:cNvSpPr>
          <p:nvPr>
            <p:ph sz="quarter" idx="4294967295"/>
          </p:nvPr>
        </p:nvSpPr>
        <p:spPr>
          <a:xfrm>
            <a:off x="4645025" y="2174875"/>
            <a:ext cx="4041775" cy="3951288"/>
          </a:xfrm>
          <a:prstGeom prst="rect">
            <a:avLst/>
          </a:prstGeom>
        </p:spPr>
        <p:txBody>
          <a:bodyPr>
            <a:normAutofit/>
          </a:bodyPr>
          <a:lstStyle/>
          <a:p>
            <a:r>
              <a:rPr lang="en-US" dirty="0"/>
              <a:t>If I do not violate this oath, may I enjoy life and art, respected while I live and remembered with affection thereafter. May I always act so as to preserve the finest traditions of my calling and may I long experience the joy of healing those who seek my help.</a:t>
            </a:r>
          </a:p>
        </p:txBody>
      </p:sp>
    </p:spTree>
    <p:extLst>
      <p:ext uri="{BB962C8B-B14F-4D97-AF65-F5344CB8AC3E}">
        <p14:creationId xmlns:p14="http://schemas.microsoft.com/office/powerpoint/2010/main" val="400399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128</TotalTime>
  <Words>1148</Words>
  <Application>Microsoft Office PowerPoint</Application>
  <PresentationFormat>On-screen Show (4:3)</PresentationFormat>
  <Paragraphs>122</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Gill Sans MT</vt:lpstr>
      <vt:lpstr>Wingdings 3</vt:lpstr>
      <vt:lpstr>Urban Pop</vt:lpstr>
      <vt:lpstr>LIBS 7007: TECHNOLOGY &amp; SOCIETY</vt:lpstr>
      <vt:lpstr>The Hippocratic Oath</vt:lpstr>
      <vt:lpstr>Hippocrates</vt:lpstr>
      <vt:lpstr>Hippocratic Oath</vt:lpstr>
      <vt:lpstr>Hippocratic Oath: “I Swear”— Indicates Society’s Ultimate Ground of Value</vt:lpstr>
      <vt:lpstr>Hippocratic Oath: “I Swear” — Indicates Society’s Filial Duty Lines</vt:lpstr>
      <vt:lpstr>Hippocratic Oath: “I Swear” — indicates Society’s Moral Restrictions on Medical Practice</vt:lpstr>
      <vt:lpstr>Hippocratic Oath: “I Swear” — Societal Accountability of Physicians</vt:lpstr>
      <vt:lpstr>Hippocratic Oath: “I Swear” — Indicates Society’s Moral Valuation of Oaths</vt:lpstr>
      <vt:lpstr>Technology &amp; Medicine: OVERVIEW</vt:lpstr>
      <vt:lpstr>Health Informatics</vt:lpstr>
      <vt:lpstr>Health Informatics, con’t</vt:lpstr>
      <vt:lpstr>HEALTH informatics, con’t</vt:lpstr>
      <vt:lpstr>Medical technology &amp; politics</vt:lpstr>
      <vt:lpstr>Medical technology &amp; ECONOMICS</vt:lpstr>
      <vt:lpstr>Some of the Causes of the infinite medical cost curve</vt:lpstr>
      <vt:lpstr>POLITICs, economics, &amp; medicine: conclusion</vt:lpstr>
      <vt:lpstr>the social effects of medical technology: one example</vt:lpstr>
      <vt:lpstr>CONTRACEPTIVE  TECHNOLOGY: THE case of japan</vt:lpstr>
      <vt:lpstr>CONTRACEPTIVE  TECHNOLOGY: one large effect in the case of canada</vt:lpstr>
    </vt:vector>
  </TitlesOfParts>
  <Company>Simon Fraser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LIBS 7007: TECHNOLOGY &amp; SOCIETY</dc:title>
  <dc:creator>Lib Stephen</dc:creator>
  <cp:lastModifiedBy>Lib Stephen</cp:lastModifiedBy>
  <cp:revision>12</cp:revision>
  <dcterms:created xsi:type="dcterms:W3CDTF">2013-11-21T22:34:21Z</dcterms:created>
  <dcterms:modified xsi:type="dcterms:W3CDTF">2018-04-05T22:22:10Z</dcterms:modified>
</cp:coreProperties>
</file>