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538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267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6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0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004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04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112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75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150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615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690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C9B81-153A-4E74-A987-C949E639B88F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86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cbc.com/content/586/REF_SS_2010_CompleteReport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LIBERAL STUDIES 7007</a:t>
            </a:r>
            <a:r>
              <a:rPr lang="en-US" dirty="0" smtClean="0"/>
              <a:t>	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Introduction.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“Technology &amp; Society”</a:t>
            </a:r>
          </a:p>
          <a:p>
            <a:r>
              <a:rPr lang="en-US" sz="3600" dirty="0" smtClean="0"/>
              <a:t>Dr. Stephen A. </a:t>
            </a:r>
            <a:r>
              <a:rPr lang="en-US" sz="3600" dirty="0" smtClean="0"/>
              <a:t>Ogden</a:t>
            </a:r>
            <a:endParaRPr lang="en-US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21787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Provisional Working Definition of ‘Society’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First</a:t>
            </a:r>
            <a:r>
              <a:rPr lang="en-US" dirty="0"/>
              <a:t>, there is a perennially-accepted vanilla definition: '</a:t>
            </a:r>
            <a:r>
              <a:rPr lang="en-US" b="1" i="1" dirty="0"/>
              <a:t>a stable union of a plurality of persons cooperating for a common purpose of benefit to all</a:t>
            </a:r>
            <a:r>
              <a:rPr lang="en-US" dirty="0"/>
              <a:t>.' </a:t>
            </a:r>
            <a:endParaRPr lang="en-US" dirty="0" smtClean="0"/>
          </a:p>
          <a:p>
            <a:r>
              <a:rPr lang="en-US" dirty="0" smtClean="0"/>
              <a:t>Second is the </a:t>
            </a:r>
            <a:r>
              <a:rPr lang="en-US" dirty="0"/>
              <a:t>empirical origin of the word from, of course, the </a:t>
            </a:r>
            <a:r>
              <a:rPr lang="en-US" i="1" dirty="0"/>
              <a:t>Oxford English Dictionary</a:t>
            </a:r>
            <a:r>
              <a:rPr lang="en-US" dirty="0"/>
              <a:t>, where its etymology in "[s]</a:t>
            </a:r>
            <a:r>
              <a:rPr lang="en-US" dirty="0" err="1"/>
              <a:t>enses</a:t>
            </a:r>
            <a:r>
              <a:rPr lang="en-US" dirty="0"/>
              <a:t> relating to connection, participation, or partnership" establishes that "</a:t>
            </a:r>
            <a:r>
              <a:rPr lang="en-US" b="1" i="1" dirty="0"/>
              <a:t>society" expresses a human sense of "fellowship, communion, joint pursuit, joint enjoyment, close relationship, connection, affinity</a:t>
            </a:r>
            <a:r>
              <a:rPr lang="en-US" dirty="0" smtClean="0"/>
              <a:t>".</a:t>
            </a:r>
          </a:p>
          <a:p>
            <a:r>
              <a:rPr lang="en-US" dirty="0" smtClean="0"/>
              <a:t>….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230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“SOCIOLOGY”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word</a:t>
            </a:r>
            <a:r>
              <a:rPr lang="en-US" dirty="0" smtClean="0"/>
              <a:t> looks like ‘the scientific study of society’</a:t>
            </a:r>
          </a:p>
          <a:p>
            <a:r>
              <a:rPr lang="en-US" dirty="0" smtClean="0"/>
              <a:t>The problem is—and it is a very big and fundamental problem for the credibility of sociology—this: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Science studies hard material definite things which exist and upon which replicable experiments can be conducted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Society is a soft, immaterial, indefinite, not-really-a-‘thing’-at-all, which </a:t>
            </a:r>
            <a:r>
              <a:rPr lang="en-US" b="1" i="1" dirty="0" smtClean="0"/>
              <a:t>doesn’t</a:t>
            </a:r>
            <a:r>
              <a:rPr lang="en-US" b="1" dirty="0" smtClean="0"/>
              <a:t> exist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126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Serfs &amp; Peasants are Technologists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technologists who have </a:t>
            </a:r>
            <a:r>
              <a:rPr lang="en-US" sz="2800" i="1" dirty="0" smtClean="0"/>
              <a:t>only</a:t>
            </a:r>
            <a:r>
              <a:rPr lang="en-US" sz="2800" dirty="0" smtClean="0"/>
              <a:t> operational knowledge of their technology.</a:t>
            </a:r>
            <a:endParaRPr lang="en-US" sz="2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4035"/>
            <a:ext cx="4038600" cy="3038292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141" y="1600200"/>
            <a:ext cx="2972717" cy="4525963"/>
          </a:xfrm>
        </p:spPr>
      </p:pic>
    </p:spTree>
    <p:extLst>
      <p:ext uri="{BB962C8B-B14F-4D97-AF65-F5344CB8AC3E}">
        <p14:creationId xmlns="" xmlns:p14="http://schemas.microsoft.com/office/powerpoint/2010/main" val="31230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 HARD FACT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(‘hard’ in both senses of the word)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Prospective employers don’t care about your technical competency.</a:t>
            </a:r>
          </a:p>
          <a:p>
            <a:r>
              <a:rPr lang="en-US" sz="2800" b="1" dirty="0" smtClean="0"/>
              <a:t>Q</a:t>
            </a:r>
            <a:r>
              <a:rPr lang="en-US" sz="2800" dirty="0" smtClean="0"/>
              <a:t>: Why is this?</a:t>
            </a:r>
          </a:p>
          <a:p>
            <a:r>
              <a:rPr lang="en-US" sz="2800" b="1" dirty="0" smtClean="0"/>
              <a:t>A</a:t>
            </a:r>
            <a:r>
              <a:rPr lang="en-US" sz="2800" dirty="0" smtClean="0"/>
              <a:t>:  They take it for granted: all applicants before the hiring authority have the credentials &amp; work experience that the job requires—this is listed in the job ad.</a:t>
            </a:r>
          </a:p>
          <a:p>
            <a:r>
              <a:rPr lang="en-US" sz="2800" b="1" dirty="0" smtClean="0"/>
              <a:t>Q</a:t>
            </a:r>
            <a:r>
              <a:rPr lang="en-US" sz="2800" dirty="0" smtClean="0"/>
              <a:t>: What do prospective employers care about?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: Let’s ask them!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44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BC Employers Want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Business Council of British Columbia</a:t>
            </a:r>
          </a:p>
          <a:p>
            <a:pPr lvl="1"/>
            <a:r>
              <a:rPr lang="en-US" dirty="0" smtClean="0"/>
              <a:t>a voluntary council of BC’s top employers from all BC’s major economic sectors, working to </a:t>
            </a:r>
            <a:r>
              <a:rPr lang="en-US" dirty="0"/>
              <a:t>improve relations with communities </a:t>
            </a:r>
            <a:r>
              <a:rPr lang="en-US" dirty="0" smtClean="0"/>
              <a:t>(such as post-secondary institutions) and governments.</a:t>
            </a:r>
          </a:p>
          <a:p>
            <a:pPr lvl="1"/>
            <a:r>
              <a:rPr lang="en-US" dirty="0" smtClean="0"/>
              <a:t>publishes a biennial ‘</a:t>
            </a:r>
            <a:r>
              <a:rPr lang="en-US" dirty="0" smtClean="0">
                <a:hlinkClick r:id="rId2"/>
              </a:rPr>
              <a:t>Skills and Attributes Survey</a:t>
            </a:r>
            <a:r>
              <a:rPr lang="en-US" dirty="0" smtClean="0"/>
              <a:t>’ that asks all BC employers what they want in new hires—</a:t>
            </a:r>
            <a:r>
              <a:rPr lang="en-US" i="1" dirty="0" smtClean="0"/>
              <a:t>not</a:t>
            </a:r>
            <a:r>
              <a:rPr lang="en-US" dirty="0" smtClean="0"/>
              <a:t> what governments, post-secondary institutions, or special interest groups, tell that that they </a:t>
            </a:r>
            <a:r>
              <a:rPr lang="en-US" i="1" dirty="0" smtClean="0"/>
              <a:t>should</a:t>
            </a:r>
            <a:r>
              <a:rPr lang="en-US" dirty="0" smtClean="0"/>
              <a:t> want. </a:t>
            </a:r>
          </a:p>
        </p:txBody>
      </p:sp>
    </p:spTree>
    <p:extLst>
      <p:ext uri="{BB962C8B-B14F-4D97-AF65-F5344CB8AC3E}">
        <p14:creationId xmlns="" xmlns:p14="http://schemas.microsoft.com/office/powerpoint/2010/main" val="6265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Task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Search online for the </a:t>
            </a:r>
            <a:r>
              <a:rPr lang="en-US" i="1" dirty="0" smtClean="0"/>
              <a:t>2010 Biennial Skills &amp; Attributes Survey Report.</a:t>
            </a:r>
          </a:p>
          <a:p>
            <a:r>
              <a:rPr lang="en-US" dirty="0" smtClean="0"/>
              <a:t>Study Chart #1 and Chart #2 and come up with an answer to these two questions: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How many of the top ten in each of the two charts are technical?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What do you call the types of skills and attributes that are predominant in the two lists?</a:t>
            </a:r>
          </a:p>
          <a:p>
            <a:r>
              <a:rPr lang="en-US" dirty="0" smtClean="0"/>
              <a:t>Remember: these are what </a:t>
            </a:r>
            <a:r>
              <a:rPr lang="en-US" i="1" dirty="0" smtClean="0"/>
              <a:t>your </a:t>
            </a:r>
            <a:r>
              <a:rPr lang="en-US" i="1" u="sng" dirty="0" smtClean="0"/>
              <a:t>actua</a:t>
            </a:r>
            <a:r>
              <a:rPr lang="en-US" i="1" u="sng" dirty="0"/>
              <a:t>l</a:t>
            </a:r>
            <a:r>
              <a:rPr lang="en-US" i="1" u="sng" dirty="0" smtClean="0"/>
              <a:t> employers</a:t>
            </a:r>
            <a:r>
              <a:rPr lang="en-US" i="1" dirty="0" smtClean="0"/>
              <a:t> are telling you they want </a:t>
            </a:r>
            <a:r>
              <a:rPr lang="en-US" i="1" u="sng" dirty="0" smtClean="0"/>
              <a:t>you</a:t>
            </a:r>
            <a:r>
              <a:rPr lang="en-US" i="1" dirty="0" smtClean="0"/>
              <a:t> to have to </a:t>
            </a:r>
            <a:r>
              <a:rPr lang="en-US" i="1" u="sng" dirty="0" smtClean="0"/>
              <a:t>get hired</a:t>
            </a:r>
            <a:r>
              <a:rPr lang="en-US" i="1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425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SKILLS </a:t>
            </a:r>
            <a:r>
              <a:rPr lang="en-US" i="1" dirty="0" smtClean="0"/>
              <a:t>VS. </a:t>
            </a:r>
            <a:r>
              <a:rPr lang="en-US" dirty="0" smtClean="0"/>
              <a:t>SOFT</a:t>
            </a:r>
            <a:r>
              <a:rPr lang="en-US" i="1" dirty="0" smtClean="0"/>
              <a:t> </a:t>
            </a:r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mathematics, engineering, technical proficiency are called </a:t>
            </a:r>
            <a:r>
              <a:rPr lang="en-US" b="1" dirty="0" smtClean="0"/>
              <a:t>hard skills</a:t>
            </a:r>
          </a:p>
          <a:p>
            <a:r>
              <a:rPr lang="en-US" dirty="0" smtClean="0"/>
              <a:t>communications, knowledge of history &amp; literature, interpersonal competency are called </a:t>
            </a:r>
            <a:r>
              <a:rPr lang="en-US" b="1" dirty="0" smtClean="0"/>
              <a:t>soft skills.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“hard </a:t>
            </a:r>
            <a:r>
              <a:rPr lang="en-US" dirty="0">
                <a:solidFill>
                  <a:srgbClr val="0070C0"/>
                </a:solidFill>
              </a:rPr>
              <a:t>and soft skills are often referred to when applying for a job. For most jobs, while the hard skills are essential to getting the interview, </a:t>
            </a:r>
            <a:r>
              <a:rPr lang="en-US" b="1" i="1" dirty="0">
                <a:solidFill>
                  <a:srgbClr val="0070C0"/>
                </a:solidFill>
              </a:rPr>
              <a:t>it's the soft skills that will land the job </a:t>
            </a:r>
            <a:r>
              <a:rPr lang="en-US" dirty="0">
                <a:solidFill>
                  <a:srgbClr val="0070C0"/>
                </a:solidFill>
              </a:rPr>
              <a:t>because employers want someone who won't just perform their job function, but will be a good personality fit for the </a:t>
            </a:r>
            <a:r>
              <a:rPr lang="en-US" dirty="0" smtClean="0">
                <a:solidFill>
                  <a:srgbClr val="0070C0"/>
                </a:solidFill>
              </a:rPr>
              <a:t>Co. and make a good impression </a:t>
            </a:r>
            <a:r>
              <a:rPr lang="en-US" dirty="0">
                <a:solidFill>
                  <a:srgbClr val="0070C0"/>
                </a:solidFill>
              </a:rPr>
              <a:t>on </a:t>
            </a:r>
            <a:r>
              <a:rPr lang="en-US" dirty="0" smtClean="0">
                <a:solidFill>
                  <a:srgbClr val="0070C0"/>
                </a:solidFill>
              </a:rPr>
              <a:t>clients”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INVESTOPEDIA.COM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0665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Task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terminology in the “Hard Skills-Soft Skills” binary privileges hard skills.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Your Instructor’s Judgment</a:t>
            </a:r>
            <a:r>
              <a:rPr lang="en-US" dirty="0" smtClean="0"/>
              <a:t>: this binary is incoherent—even a null binary: a false dichotomy, certainly.</a:t>
            </a:r>
          </a:p>
          <a:p>
            <a:pPr lvl="1"/>
            <a:r>
              <a:rPr lang="en-US" dirty="0" smtClean="0"/>
              <a:t>What is your position, For </a:t>
            </a:r>
            <a:r>
              <a:rPr lang="en-US" dirty="0" smtClean="0"/>
              <a:t>and </a:t>
            </a:r>
            <a:r>
              <a:rPr lang="en-US" dirty="0" smtClean="0"/>
              <a:t>Against, on your Instructor’s </a:t>
            </a:r>
            <a:r>
              <a:rPr lang="en-US" dirty="0" smtClean="0"/>
              <a:t>judgment on this binary.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3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Task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b="1" u="sng" dirty="0" smtClean="0"/>
              <a:t>Technology &amp; Society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Do you know what ‘Technology’ is?</a:t>
            </a:r>
          </a:p>
          <a:p>
            <a:r>
              <a:rPr lang="en-US" dirty="0" smtClean="0"/>
              <a:t>Do you know what a ‘Society’ is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Give </a:t>
            </a:r>
            <a:r>
              <a:rPr lang="en-US" i="1" u="sng" dirty="0" smtClean="0"/>
              <a:t>your own</a:t>
            </a:r>
            <a:r>
              <a:rPr lang="en-US" dirty="0" smtClean="0"/>
              <a:t> </a:t>
            </a:r>
            <a:r>
              <a:rPr lang="en-US" b="1" dirty="0" smtClean="0"/>
              <a:t>paraphrased definition</a:t>
            </a:r>
            <a:r>
              <a:rPr lang="en-US" dirty="0" smtClean="0"/>
              <a:t> of ‘Society’ from the Oxford English Dictionary (online at the BCIT Library) that is </a:t>
            </a:r>
            <a:r>
              <a:rPr lang="en-US" u="sng" dirty="0" smtClean="0">
                <a:solidFill>
                  <a:srgbClr val="FF0000"/>
                </a:solidFill>
              </a:rPr>
              <a:t>concise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concrete &amp; not-abstract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universal</a:t>
            </a:r>
            <a:r>
              <a:rPr lang="en-US" dirty="0" smtClean="0"/>
              <a:t>, and </a:t>
            </a:r>
            <a:r>
              <a:rPr lang="en-US" u="sng" dirty="0" smtClean="0">
                <a:solidFill>
                  <a:srgbClr val="FF0000"/>
                </a:solidFill>
              </a:rPr>
              <a:t>not question-begging</a:t>
            </a:r>
            <a:r>
              <a:rPr lang="en-US" dirty="0" smtClean="0"/>
              <a:t>.</a:t>
            </a: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40928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Hands-on, practical Course.</a:t>
            </a:r>
          </a:p>
          <a:p>
            <a:r>
              <a:rPr lang="en-US" dirty="0" smtClean="0"/>
              <a:t>The subject of study is the inter-relationship between technology and society</a:t>
            </a:r>
          </a:p>
          <a:p>
            <a:r>
              <a:rPr lang="en-US" dirty="0" smtClean="0"/>
              <a:t>The result of the Course is an empowered technologist, rising above the many Microserfs.</a:t>
            </a:r>
          </a:p>
          <a:p>
            <a:r>
              <a:rPr lang="en-US" dirty="0" smtClean="0"/>
              <a:t>The method of study takes the following structure: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clearly &amp; rigorously define the two foundational concepts. Weeks 1 through 3.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study a series of concrete aspects of the Course subject: social media &amp; society; surveillance technology &amp; society; medical technology &amp; society; etc.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</a:t>
            </a:r>
            <a:r>
              <a:rPr lang="en-US" dirty="0" smtClean="0"/>
              <a:t>se a set of essays from the social sciences and the humanities (in the </a:t>
            </a:r>
            <a:r>
              <a:rPr lang="en-US" i="1" dirty="0" smtClean="0"/>
              <a:t>Course Reader</a:t>
            </a:r>
            <a:r>
              <a:rPr lang="en-US" dirty="0" smtClean="0"/>
              <a:t> and online) form empirical base of study in the Course.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9846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671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LIBERAL STUDIES 7007  Introduction.</vt:lpstr>
      <vt:lpstr>Serfs &amp; Peasants are Technologists: technologists who have only operational knowledge of their technology.</vt:lpstr>
      <vt:lpstr>A HARD FACT  (‘hard’ in both senses of the word)</vt:lpstr>
      <vt:lpstr>What BC Employers Want</vt:lpstr>
      <vt:lpstr>Course Task #1</vt:lpstr>
      <vt:lpstr>HARD SKILLS VS. SOFT SKILLS</vt:lpstr>
      <vt:lpstr>Course Task #2</vt:lpstr>
      <vt:lpstr>Course Task #3</vt:lpstr>
      <vt:lpstr>COURSE DESIGN</vt:lpstr>
      <vt:lpstr>Provisional Working Definition of ‘Society’</vt:lpstr>
      <vt:lpstr>“SOCIOLOGY”</vt:lpstr>
    </vt:vector>
  </TitlesOfParts>
  <Company>Simon Fraser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 Studies 7007</dc:title>
  <dc:creator>Lib Stephen</dc:creator>
  <cp:lastModifiedBy>Stephen Ogden</cp:lastModifiedBy>
  <cp:revision>11</cp:revision>
  <dcterms:created xsi:type="dcterms:W3CDTF">2013-09-05T22:56:35Z</dcterms:created>
  <dcterms:modified xsi:type="dcterms:W3CDTF">2014-01-06T05:41:49Z</dcterms:modified>
</cp:coreProperties>
</file>