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8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7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4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2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0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5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0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C9B81-153A-4E74-A987-C949E639B88F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8211-AD01-4B8A-A8B5-78979A20D6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bc.com/content/586/REF_SS_2010_CompleteReport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LIBERAL STUDIES </a:t>
            </a:r>
            <a:r>
              <a:rPr lang="en-US" b="1" dirty="0" smtClean="0">
                <a:solidFill>
                  <a:srgbClr val="FF0000"/>
                </a:solidFill>
              </a:rPr>
              <a:t>7005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Introduction.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</a:t>
            </a:r>
            <a:r>
              <a:rPr lang="en-US" b="1" dirty="0" smtClean="0"/>
              <a:t>Technology, Invention, &amp; Power”</a:t>
            </a:r>
            <a:endParaRPr lang="en-US" b="1" dirty="0" smtClean="0"/>
          </a:p>
          <a:p>
            <a:r>
              <a:rPr lang="en-US" sz="3600" dirty="0" smtClean="0"/>
              <a:t>Dr. Stephen A. Ogden</a:t>
            </a:r>
          </a:p>
        </p:txBody>
      </p:sp>
    </p:spTree>
    <p:extLst>
      <p:ext uri="{BB962C8B-B14F-4D97-AF65-F5344CB8AC3E}">
        <p14:creationId xmlns:p14="http://schemas.microsoft.com/office/powerpoint/2010/main" val="21787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Serfs &amp; Peasants are Technologists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technologists who have </a:t>
            </a:r>
            <a:r>
              <a:rPr lang="en-US" sz="2800" i="1" dirty="0" smtClean="0"/>
              <a:t>only</a:t>
            </a:r>
            <a:r>
              <a:rPr lang="en-US" sz="2800" dirty="0" smtClean="0"/>
              <a:t> operational knowledge of their technology.</a:t>
            </a:r>
            <a:endParaRPr lang="en-US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4035"/>
            <a:ext cx="4038600" cy="303829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141" y="1600200"/>
            <a:ext cx="2972717" cy="4525963"/>
          </a:xfrm>
        </p:spPr>
      </p:pic>
    </p:spTree>
    <p:extLst>
      <p:ext uri="{BB962C8B-B14F-4D97-AF65-F5344CB8AC3E}">
        <p14:creationId xmlns:p14="http://schemas.microsoft.com/office/powerpoint/2010/main" val="31230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HARD FACT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(‘hard’ in both senses of the word)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Prospective employers don’t care about your technical competency.</a:t>
            </a:r>
          </a:p>
          <a:p>
            <a:r>
              <a:rPr lang="en-US" sz="2800" b="1" dirty="0" smtClean="0"/>
              <a:t>Q</a:t>
            </a:r>
            <a:r>
              <a:rPr lang="en-US" sz="2800" dirty="0" smtClean="0"/>
              <a:t>: Why is this?</a:t>
            </a:r>
          </a:p>
          <a:p>
            <a:r>
              <a:rPr lang="en-US" sz="2800" b="1" dirty="0" smtClean="0"/>
              <a:t>A</a:t>
            </a:r>
            <a:r>
              <a:rPr lang="en-US" sz="2800" dirty="0" smtClean="0"/>
              <a:t>:  They take it for granted: all applicants before the hiring authority have the credentials &amp; work experience that the job requires—this is listed in the job ad.</a:t>
            </a:r>
          </a:p>
          <a:p>
            <a:r>
              <a:rPr lang="en-US" sz="2800" b="1" dirty="0" smtClean="0"/>
              <a:t>Q</a:t>
            </a:r>
            <a:r>
              <a:rPr lang="en-US" sz="2800" dirty="0" smtClean="0"/>
              <a:t>: What do prospective employers care about?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: Let’s ask them!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BC Employers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Business Council of British Columbia</a:t>
            </a:r>
          </a:p>
          <a:p>
            <a:pPr lvl="1"/>
            <a:r>
              <a:rPr lang="en-US" dirty="0" smtClean="0"/>
              <a:t>a voluntary council of BC’s top employers from all BC’s major economic sectors, working to </a:t>
            </a:r>
            <a:r>
              <a:rPr lang="en-US" dirty="0"/>
              <a:t>improve relations with communities </a:t>
            </a:r>
            <a:r>
              <a:rPr lang="en-US" dirty="0" smtClean="0"/>
              <a:t>(such as post-secondary institutions) and governments.</a:t>
            </a:r>
          </a:p>
          <a:p>
            <a:pPr lvl="1"/>
            <a:r>
              <a:rPr lang="en-US" dirty="0" smtClean="0"/>
              <a:t>publishes a biennial ‘</a:t>
            </a:r>
            <a:r>
              <a:rPr lang="en-US" dirty="0" smtClean="0">
                <a:hlinkClick r:id="rId2"/>
              </a:rPr>
              <a:t>Skills and Attributes Survey</a:t>
            </a:r>
            <a:r>
              <a:rPr lang="en-US" dirty="0" smtClean="0"/>
              <a:t>’ that asks all BC employers what they want in new hires—</a:t>
            </a:r>
            <a:r>
              <a:rPr lang="en-US" i="1" dirty="0" smtClean="0"/>
              <a:t>not</a:t>
            </a:r>
            <a:r>
              <a:rPr lang="en-US" dirty="0" smtClean="0"/>
              <a:t> what governments, post-secondary institutions, or special interest groups, tell that that they </a:t>
            </a:r>
            <a:r>
              <a:rPr lang="en-US" i="1" dirty="0" smtClean="0"/>
              <a:t>should</a:t>
            </a:r>
            <a:r>
              <a:rPr lang="en-US" dirty="0" smtClean="0"/>
              <a:t> want. </a:t>
            </a:r>
          </a:p>
        </p:txBody>
      </p:sp>
    </p:spTree>
    <p:extLst>
      <p:ext uri="{BB962C8B-B14F-4D97-AF65-F5344CB8AC3E}">
        <p14:creationId xmlns:p14="http://schemas.microsoft.com/office/powerpoint/2010/main" val="6265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Task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Search online for the </a:t>
            </a:r>
            <a:r>
              <a:rPr lang="en-US" i="1" dirty="0" smtClean="0"/>
              <a:t>2010 Biennial Skills &amp; Attributes Survey Report.</a:t>
            </a:r>
          </a:p>
          <a:p>
            <a:r>
              <a:rPr lang="en-US" dirty="0" smtClean="0"/>
              <a:t>Study Chart #1 and Chart #2 and come up with an answer to these two questions: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How many of the top ten in each of the two charts are technical?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What do you call the types of skills and attributes that are predominant in the two lists?</a:t>
            </a:r>
          </a:p>
          <a:p>
            <a:r>
              <a:rPr lang="en-US" dirty="0" smtClean="0"/>
              <a:t>Remember: these are what </a:t>
            </a:r>
            <a:r>
              <a:rPr lang="en-US" i="1" dirty="0" smtClean="0"/>
              <a:t>your </a:t>
            </a:r>
            <a:r>
              <a:rPr lang="en-US" i="1" u="sng" dirty="0" smtClean="0"/>
              <a:t>actua</a:t>
            </a:r>
            <a:r>
              <a:rPr lang="en-US" i="1" u="sng" dirty="0"/>
              <a:t>l</a:t>
            </a:r>
            <a:r>
              <a:rPr lang="en-US" i="1" u="sng" dirty="0" smtClean="0"/>
              <a:t> employers</a:t>
            </a:r>
            <a:r>
              <a:rPr lang="en-US" i="1" dirty="0" smtClean="0"/>
              <a:t> are telling you they want </a:t>
            </a:r>
            <a:r>
              <a:rPr lang="en-US" i="1" u="sng" dirty="0" smtClean="0"/>
              <a:t>you</a:t>
            </a:r>
            <a:r>
              <a:rPr lang="en-US" i="1" dirty="0" smtClean="0"/>
              <a:t> to have to </a:t>
            </a:r>
            <a:r>
              <a:rPr lang="en-US" i="1" u="sng" dirty="0" smtClean="0"/>
              <a:t>get hired</a:t>
            </a:r>
            <a:r>
              <a:rPr lang="en-US" i="1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SKILLS </a:t>
            </a:r>
            <a:r>
              <a:rPr lang="en-US" i="1" dirty="0" smtClean="0"/>
              <a:t>VS. </a:t>
            </a:r>
            <a:r>
              <a:rPr lang="en-US" dirty="0" smtClean="0"/>
              <a:t>SOFT</a:t>
            </a:r>
            <a:r>
              <a:rPr lang="en-US" i="1" dirty="0" smtClean="0"/>
              <a:t> </a:t>
            </a:r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mathematics, engineering, technical proficiency are called </a:t>
            </a:r>
            <a:r>
              <a:rPr lang="en-US" b="1" dirty="0" smtClean="0"/>
              <a:t>hard skills</a:t>
            </a:r>
          </a:p>
          <a:p>
            <a:r>
              <a:rPr lang="en-US" dirty="0" smtClean="0"/>
              <a:t>communications, knowledge of history &amp; literature, interpersonal competency are called </a:t>
            </a:r>
            <a:r>
              <a:rPr lang="en-US" b="1" dirty="0" smtClean="0"/>
              <a:t>soft skills.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“hard </a:t>
            </a:r>
            <a:r>
              <a:rPr lang="en-US" dirty="0">
                <a:solidFill>
                  <a:srgbClr val="0070C0"/>
                </a:solidFill>
              </a:rPr>
              <a:t>and soft skills are often referred to when applying for a job. For most jobs, while the hard skills are essential to getting the interview, </a:t>
            </a:r>
            <a:r>
              <a:rPr lang="en-US" b="1" i="1" dirty="0">
                <a:solidFill>
                  <a:srgbClr val="0070C0"/>
                </a:solidFill>
              </a:rPr>
              <a:t>it's the soft skills that will land the job </a:t>
            </a:r>
            <a:r>
              <a:rPr lang="en-US" dirty="0">
                <a:solidFill>
                  <a:srgbClr val="0070C0"/>
                </a:solidFill>
              </a:rPr>
              <a:t>because employers want someone who won't just perform their job function, but will be a good personality fit for the </a:t>
            </a:r>
            <a:r>
              <a:rPr lang="en-US" dirty="0" smtClean="0">
                <a:solidFill>
                  <a:srgbClr val="0070C0"/>
                </a:solidFill>
              </a:rPr>
              <a:t>Co. and make a good impression </a:t>
            </a:r>
            <a:r>
              <a:rPr lang="en-US" dirty="0">
                <a:solidFill>
                  <a:srgbClr val="0070C0"/>
                </a:solidFill>
              </a:rPr>
              <a:t>on </a:t>
            </a:r>
            <a:r>
              <a:rPr lang="en-US" dirty="0" smtClean="0">
                <a:solidFill>
                  <a:srgbClr val="0070C0"/>
                </a:solidFill>
              </a:rPr>
              <a:t>clients”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INVESTOPEDIA.COM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65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Task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terminology in the “Hard Skills-Soft Skills” binary privileges hard skills.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Your Instructor’s Judgment</a:t>
            </a:r>
            <a:r>
              <a:rPr lang="en-US" dirty="0" smtClean="0"/>
              <a:t>: this binary is incoherent—even a null binary: a false dichotomy, certainly.</a:t>
            </a:r>
          </a:p>
          <a:p>
            <a:pPr lvl="1"/>
            <a:r>
              <a:rPr lang="en-US" dirty="0" smtClean="0"/>
              <a:t>What is your position, For and Against, on your Instructor’s judgment on this binary.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Task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b="1" u="sng" dirty="0" smtClean="0"/>
              <a:t>Technology, Invention, &amp; Power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Do you know what ‘Technology’ is?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Give </a:t>
            </a:r>
            <a:r>
              <a:rPr lang="en-US" i="1" u="sng" dirty="0" smtClean="0"/>
              <a:t>your own</a:t>
            </a:r>
            <a:r>
              <a:rPr lang="en-US" dirty="0" smtClean="0"/>
              <a:t> </a:t>
            </a:r>
            <a:r>
              <a:rPr lang="en-US" b="1" dirty="0" smtClean="0"/>
              <a:t>paraphrased definition</a:t>
            </a:r>
            <a:r>
              <a:rPr lang="en-US" dirty="0" smtClean="0"/>
              <a:t> of </a:t>
            </a:r>
            <a:r>
              <a:rPr lang="en-US" dirty="0" smtClean="0"/>
              <a:t>‘Technology’ </a:t>
            </a:r>
            <a:r>
              <a:rPr lang="en-US" dirty="0" smtClean="0"/>
              <a:t>from the Oxford English Dictionary (online at the BCIT Library) that is </a:t>
            </a:r>
            <a:r>
              <a:rPr lang="en-US" u="sng" dirty="0" smtClean="0">
                <a:solidFill>
                  <a:srgbClr val="FF0000"/>
                </a:solidFill>
              </a:rPr>
              <a:t>concise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concrete &amp; not-abstract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universal</a:t>
            </a:r>
            <a:r>
              <a:rPr lang="en-US" dirty="0" smtClean="0"/>
              <a:t>, and </a:t>
            </a:r>
            <a:r>
              <a:rPr lang="en-US" u="sng" dirty="0" smtClean="0">
                <a:solidFill>
                  <a:srgbClr val="FF0000"/>
                </a:solidFill>
              </a:rPr>
              <a:t>not question-begging</a:t>
            </a:r>
            <a:r>
              <a:rPr lang="en-US" dirty="0" smtClean="0"/>
              <a:t>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0928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463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LIBERAL STUDIES 7005  Introduction.</vt:lpstr>
      <vt:lpstr>Serfs &amp; Peasants are Technologists: technologists who have only operational knowledge of their technology.</vt:lpstr>
      <vt:lpstr>A HARD FACT  (‘hard’ in both senses of the word)</vt:lpstr>
      <vt:lpstr>What BC Employers Want</vt:lpstr>
      <vt:lpstr>Course Task #1</vt:lpstr>
      <vt:lpstr>HARD SKILLS VS. SOFT SKILLS</vt:lpstr>
      <vt:lpstr>Course Task #2</vt:lpstr>
      <vt:lpstr>Course Task #3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 Studies 7007</dc:title>
  <dc:creator>Lib Stephen</dc:creator>
  <cp:lastModifiedBy>Lib Stephen</cp:lastModifiedBy>
  <cp:revision>12</cp:revision>
  <dcterms:created xsi:type="dcterms:W3CDTF">2013-09-05T22:56:35Z</dcterms:created>
  <dcterms:modified xsi:type="dcterms:W3CDTF">2014-09-08T18:34:16Z</dcterms:modified>
</cp:coreProperties>
</file>