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Homer &amp; the </a:t>
            </a:r>
            <a:r>
              <a:rPr lang="en-US" i="1" dirty="0" smtClean="0"/>
              <a:t>Odyssey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Dr. Stephen A. Ogden,</a:t>
            </a:r>
          </a:p>
          <a:p>
            <a:r>
              <a:rPr lang="en-US" b="1" dirty="0" smtClean="0"/>
              <a:t>BCIT Liberal Studies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81924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494270"/>
            <a:ext cx="8911687" cy="1410730"/>
          </a:xfrm>
        </p:spPr>
        <p:txBody>
          <a:bodyPr>
            <a:normAutofit fontScale="90000"/>
          </a:bodyPr>
          <a:lstStyle/>
          <a:p>
            <a:r>
              <a:rPr lang="en-US" b="1" cap="small" dirty="0" smtClean="0"/>
              <a:t>Homer: </a:t>
            </a:r>
            <a:r>
              <a:rPr lang="en-US" sz="3100" b="1" cap="small" dirty="0" smtClean="0"/>
              <a:t>blind</a:t>
            </a:r>
            <a:r>
              <a:rPr lang="en-US" sz="3100" b="1" cap="small" dirty="0"/>
              <a:t>, </a:t>
            </a:r>
            <a:r>
              <a:rPr lang="en-US" sz="3100" b="1" cap="small" dirty="0" smtClean="0"/>
              <a:t>or partially-sighted, non-existent</a:t>
            </a:r>
            <a:r>
              <a:rPr lang="en-US" sz="3100" b="1" cap="small" dirty="0"/>
              <a:t>, man or woman, men or women, poet(s</a:t>
            </a:r>
            <a:r>
              <a:rPr lang="en-US" sz="3100" b="1" cap="small" dirty="0" smtClean="0"/>
              <a:t>) who created Western civilisation</a:t>
            </a:r>
            <a:endParaRPr lang="en-US" sz="3100" b="1" cap="small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9903" y="2133600"/>
            <a:ext cx="3091857" cy="37782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Origins of the poet Homer are obscure. Agreed that he lived circa 9</a:t>
            </a:r>
            <a:r>
              <a:rPr lang="en-US" baseline="30000" dirty="0" smtClean="0"/>
              <a:t>th</a:t>
            </a:r>
            <a:r>
              <a:rPr lang="en-US" dirty="0" smtClean="0"/>
              <a:t>-8</a:t>
            </a:r>
            <a:r>
              <a:rPr lang="en-US" baseline="30000" dirty="0" smtClean="0"/>
              <a:t>th</a:t>
            </a:r>
            <a:r>
              <a:rPr lang="en-US" dirty="0" smtClean="0"/>
              <a:t> C. BC</a:t>
            </a:r>
          </a:p>
          <a:p>
            <a:r>
              <a:rPr lang="en-US" dirty="0" smtClean="0"/>
              <a:t>Plato rated him the ‘leader of learning’.</a:t>
            </a:r>
          </a:p>
          <a:p>
            <a:r>
              <a:rPr lang="en-US" dirty="0" smtClean="0"/>
              <a:t>Homer’s manner of writing, his subjects of writing, and his moral of writing, became the default template for Western writing…and Western study, and therefore Western civilisation’s foundation,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580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/>
              <a:t>Praise of Homer from the greatest Western writers is superlative.</a:t>
            </a:r>
            <a:endParaRPr lang="en-US" b="1" cap="small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415" y="2133600"/>
            <a:ext cx="2518833" cy="3778250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Alexander Pope: </a:t>
            </a:r>
          </a:p>
          <a:p>
            <a:pPr lvl="1"/>
            <a:r>
              <a:rPr lang="en-US" sz="1300" b="1" dirty="0"/>
              <a:t>Be Homer's Works your Study, and Delight/</a:t>
            </a:r>
            <a:br>
              <a:rPr lang="en-US" sz="1300" b="1" dirty="0"/>
            </a:br>
            <a:r>
              <a:rPr lang="en-US" sz="1300" b="1" dirty="0"/>
              <a:t>Read them by Day, &amp; meditate by Night /</a:t>
            </a:r>
          </a:p>
          <a:p>
            <a:pPr lvl="1"/>
            <a:r>
              <a:rPr lang="en-US" sz="1300" b="1" dirty="0"/>
              <a:t>Thence form your Judgment, thence your Maxims bring, / And trace the Muses upward to their Spring…. / Still with It self </a:t>
            </a:r>
            <a:r>
              <a:rPr lang="en-US" sz="1300" b="1" dirty="0" err="1"/>
              <a:t>compar'd</a:t>
            </a:r>
            <a:r>
              <a:rPr lang="en-US" sz="1300" b="1" dirty="0"/>
              <a:t>, his Text peruse /</a:t>
            </a:r>
          </a:p>
          <a:p>
            <a:pPr lvl="1"/>
            <a:r>
              <a:rPr lang="en-US" sz="1300" b="1" dirty="0"/>
              <a:t> Nature &amp; Homer [are] … the same</a:t>
            </a:r>
            <a:r>
              <a:rPr lang="en-US" sz="1300" b="1" dirty="0" smtClean="0"/>
              <a:t>. /</a:t>
            </a:r>
            <a:endParaRPr lang="en-US" sz="1300" b="1" dirty="0"/>
          </a:p>
          <a:p>
            <a:pPr lvl="1"/>
            <a:r>
              <a:rPr lang="en-US" sz="1300" b="1" dirty="0" smtClean="0"/>
              <a:t>…Those </a:t>
            </a:r>
            <a:r>
              <a:rPr lang="en-US" sz="1300" b="1" dirty="0"/>
              <a:t>oft are Stratagems which Errors seem,</a:t>
            </a:r>
            <a:br>
              <a:rPr lang="en-US" sz="1300" b="1" dirty="0"/>
            </a:br>
            <a:r>
              <a:rPr lang="en-US" sz="1300" b="1" dirty="0"/>
              <a:t>Nor is it Homer Nods, but We that Dream</a:t>
            </a:r>
            <a:r>
              <a:rPr lang="en-US" sz="1300" b="1" dirty="0" smtClean="0"/>
              <a:t>.</a:t>
            </a:r>
          </a:p>
          <a:p>
            <a:r>
              <a:rPr lang="pt-BR" sz="1500" b="1" i="1" dirty="0" smtClean="0"/>
              <a:t>“indignor quandoque bonus</a:t>
            </a:r>
            <a:r>
              <a:rPr lang="pt-BR" sz="1500" b="1" i="1" dirty="0"/>
              <a:t> </a:t>
            </a:r>
            <a:r>
              <a:rPr lang="pt-BR" sz="1500" b="1" i="1" dirty="0" smtClean="0"/>
              <a:t>dormitat Homerus” </a:t>
            </a:r>
            <a:r>
              <a:rPr lang="pt-BR" sz="1500" b="1" dirty="0" smtClean="0"/>
              <a:t>[Horace]—”Homer nods”</a:t>
            </a:r>
            <a:endParaRPr lang="pt-BR" sz="1500" b="1" dirty="0"/>
          </a:p>
          <a:p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xmlns="" val="284872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/>
              <a:t>Homer’s mode of writing</a:t>
            </a:r>
            <a:endParaRPr lang="en-US" b="1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cap="small" dirty="0" smtClean="0"/>
              <a:t>Epic:</a:t>
            </a:r>
            <a:r>
              <a:rPr lang="en-US" cap="small" dirty="0" smtClean="0"/>
              <a:t> </a:t>
            </a:r>
            <a:r>
              <a:rPr lang="en-US" dirty="0" smtClean="0"/>
              <a:t>a long narrative </a:t>
            </a:r>
            <a:r>
              <a:rPr lang="en-US" i="1" dirty="0" smtClean="0"/>
              <a:t>poem</a:t>
            </a:r>
            <a:r>
              <a:rPr lang="en-US" dirty="0" smtClean="0"/>
              <a:t>, on a grand scale, about the deeds of warriors and heroes.</a:t>
            </a:r>
          </a:p>
          <a:p>
            <a:r>
              <a:rPr lang="en-US" dirty="0" smtClean="0"/>
              <a:t>Epic incorporates myth, legend, folk tale, and history. Most embody the values and aspiration </a:t>
            </a:r>
            <a:r>
              <a:rPr lang="en-US" dirty="0" err="1" smtClean="0"/>
              <a:t>sof</a:t>
            </a:r>
            <a:r>
              <a:rPr lang="en-US" dirty="0" smtClean="0"/>
              <a:t> a nation in a lofty and grandiose manner.</a:t>
            </a:r>
          </a:p>
          <a:p>
            <a:r>
              <a:rPr lang="en-US" b="1" dirty="0" smtClean="0"/>
              <a:t>Primary epic is oral:</a:t>
            </a:r>
            <a:r>
              <a:rPr lang="en-US" b="1" i="1" dirty="0" smtClean="0"/>
              <a:t> </a:t>
            </a:r>
            <a:r>
              <a:rPr lang="en-US" i="1" dirty="0" err="1" smtClean="0"/>
              <a:t>Illiad</a:t>
            </a:r>
            <a:r>
              <a:rPr lang="en-US" i="1" dirty="0" smtClean="0"/>
              <a:t> </a:t>
            </a:r>
            <a:r>
              <a:rPr lang="en-US" dirty="0" smtClean="0"/>
              <a:t>&amp;</a:t>
            </a:r>
            <a:r>
              <a:rPr lang="en-US" i="1" dirty="0" smtClean="0"/>
              <a:t> Odyssey, </a:t>
            </a:r>
            <a:r>
              <a:rPr lang="en-US" i="1" dirty="0" err="1" smtClean="0"/>
              <a:t>Gilmagesh</a:t>
            </a:r>
            <a:r>
              <a:rPr lang="en-US" i="1" dirty="0" smtClean="0"/>
              <a:t>, Beowulf, </a:t>
            </a:r>
            <a:r>
              <a:rPr lang="en-US" dirty="0" smtClean="0"/>
              <a:t>Norse </a:t>
            </a:r>
            <a:r>
              <a:rPr lang="en-US" i="1" dirty="0" err="1" smtClean="0"/>
              <a:t>Edda</a:t>
            </a:r>
            <a:r>
              <a:rPr lang="en-US" i="1" dirty="0" smtClean="0"/>
              <a:t>, etc.</a:t>
            </a:r>
            <a:endParaRPr lang="en-US" b="1" dirty="0" smtClean="0"/>
          </a:p>
          <a:p>
            <a:r>
              <a:rPr lang="en-US" b="1" dirty="0" smtClean="0"/>
              <a:t>Secondary epic is literary</a:t>
            </a:r>
            <a:r>
              <a:rPr lang="en-US" dirty="0" smtClean="0"/>
              <a:t>: </a:t>
            </a:r>
            <a:r>
              <a:rPr lang="en-US" i="1" dirty="0" err="1" smtClean="0"/>
              <a:t>Aeneid</a:t>
            </a:r>
            <a:r>
              <a:rPr lang="en-US" i="1" dirty="0" smtClean="0"/>
              <a:t>, Le Mort </a:t>
            </a:r>
            <a:r>
              <a:rPr lang="en-US" i="1" dirty="0" err="1" smtClean="0"/>
              <a:t>D’Arthur</a:t>
            </a:r>
            <a:r>
              <a:rPr lang="en-US" dirty="0" smtClean="0"/>
              <a:t>, </a:t>
            </a:r>
            <a:r>
              <a:rPr lang="en-US" i="1" dirty="0" smtClean="0"/>
              <a:t>Paradise Lost</a:t>
            </a:r>
            <a:r>
              <a:rPr lang="en-US" dirty="0" smtClean="0"/>
              <a:t>,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</a:p>
          <a:p>
            <a:endParaRPr lang="en-US" b="1" i="1" dirty="0" smtClean="0"/>
          </a:p>
          <a:p>
            <a:r>
              <a:rPr lang="en-US" b="1" dirty="0" smtClean="0"/>
              <a:t>Homer is the pivot between the two types:</a:t>
            </a:r>
            <a:r>
              <a:rPr lang="en-US" dirty="0" smtClean="0"/>
              <a:t> first encoded ballads, lays, histories, into literary form. Homer’s combination is seamless: perfect.</a:t>
            </a:r>
          </a:p>
          <a:p>
            <a:endParaRPr lang="en-US" dirty="0" smtClean="0"/>
          </a:p>
          <a:p>
            <a:r>
              <a:rPr lang="en-US" b="1" dirty="0" smtClean="0"/>
              <a:t>He articulates human universals</a:t>
            </a:r>
            <a:r>
              <a:rPr lang="en-US" dirty="0" smtClean="0"/>
              <a:t>:</a:t>
            </a:r>
            <a:r>
              <a:rPr lang="en-US" sz="1600" dirty="0" smtClean="0"/>
              <a:t> truth of human nature-character in all times &amp; places</a:t>
            </a:r>
          </a:p>
          <a:p>
            <a:pPr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300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/>
              <a:t>Homer</a:t>
            </a:r>
            <a:r>
              <a:rPr lang="en-US" cap="small" dirty="0" smtClean="0"/>
              <a:t>: The </a:t>
            </a:r>
            <a:r>
              <a:rPr lang="en-US" i="1" cap="small" dirty="0" smtClean="0"/>
              <a:t>Odyssey</a:t>
            </a:r>
            <a:endParaRPr lang="en-US" b="1" i="1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form—the complex structure of the narrative—is psychologically and intellectually perfect: </a:t>
            </a:r>
            <a:r>
              <a:rPr lang="en-US" dirty="0" smtClean="0"/>
              <a:t>t</a:t>
            </a:r>
            <a:r>
              <a:rPr lang="en-US" dirty="0" smtClean="0"/>
              <a:t>he shape of the story matches two necessary things: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idea </a:t>
            </a:r>
            <a:r>
              <a:rPr lang="en-US" dirty="0" smtClean="0"/>
              <a:t>that the epic is design to communicate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</a:t>
            </a:r>
            <a:r>
              <a:rPr lang="en-US" dirty="0" smtClean="0"/>
              <a:t>he expectations of the human </a:t>
            </a:r>
            <a:r>
              <a:rPr lang="en-US" i="1" dirty="0" smtClean="0"/>
              <a:t>psyche: </a:t>
            </a:r>
            <a:r>
              <a:rPr lang="en-US" dirty="0" smtClean="0"/>
              <a:t>what our mind seem to be constructed to respond to and be satisfied by.</a:t>
            </a:r>
          </a:p>
          <a:p>
            <a:pPr marL="400050"/>
            <a:r>
              <a:rPr lang="en-US" dirty="0" smtClean="0"/>
              <a:t>The epic form Homer uses for the </a:t>
            </a:r>
            <a:r>
              <a:rPr lang="en-US" i="1" dirty="0" smtClean="0"/>
              <a:t>Odyssey </a:t>
            </a:r>
            <a:r>
              <a:rPr lang="en-US" dirty="0" smtClean="0"/>
              <a:t>does many things:</a:t>
            </a:r>
          </a:p>
          <a:p>
            <a:pPr marL="800100" lvl="1"/>
            <a:r>
              <a:rPr lang="en-US" dirty="0" smtClean="0"/>
              <a:t>defines formational national events—justified war</a:t>
            </a:r>
          </a:p>
          <a:p>
            <a:pPr marL="800100" lvl="1"/>
            <a:r>
              <a:rPr lang="en-US" dirty="0" smtClean="0"/>
              <a:t>shows the effects on the heroes that fight them</a:t>
            </a:r>
          </a:p>
          <a:p>
            <a:pPr marL="800100" lvl="1"/>
            <a:r>
              <a:rPr lang="en-US" dirty="0" smtClean="0"/>
              <a:t>structures the foundational national value as the defining axis: stable family.</a:t>
            </a:r>
          </a:p>
          <a:p>
            <a:pPr marL="1200150" lvl="2"/>
            <a:r>
              <a:rPr lang="en-US" dirty="0" smtClean="0"/>
              <a:t>The female was both the beginning (the </a:t>
            </a:r>
            <a:r>
              <a:rPr lang="en-US" i="1" dirty="0" smtClean="0"/>
              <a:t>casus belli</a:t>
            </a:r>
            <a:r>
              <a:rPr lang="en-US" dirty="0" smtClean="0"/>
              <a:t> )and the end of the epic.</a:t>
            </a:r>
          </a:p>
          <a:p>
            <a:pPr marL="400050"/>
            <a:r>
              <a:rPr lang="en-US" dirty="0" smtClean="0"/>
              <a:t>Homer delivers the ultimate individual value: </a:t>
            </a:r>
            <a:r>
              <a:rPr lang="en-US" b="1" dirty="0" smtClean="0"/>
              <a:t>perseverance and </a:t>
            </a:r>
            <a:r>
              <a:rPr lang="en-US" b="1" i="1" dirty="0" smtClean="0"/>
              <a:t>nous</a:t>
            </a:r>
            <a:r>
              <a:rPr lang="en-US" b="1" dirty="0" smtClean="0"/>
              <a:t> achieve all things</a:t>
            </a:r>
            <a:endParaRPr lang="en-US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373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Wisp</vt:lpstr>
      <vt:lpstr>Homer &amp; the Odyssey</vt:lpstr>
      <vt:lpstr>Homer: blind, or partially-sighted, non-existent, man or woman, men or women, poet(s) who created Western civilisation</vt:lpstr>
      <vt:lpstr>Praise of Homer from the greatest Western writers is superlative.</vt:lpstr>
      <vt:lpstr>Homer’s mode of writing</vt:lpstr>
      <vt:lpstr>Homer: The Odyssey</vt:lpstr>
    </vt:vector>
  </TitlesOfParts>
  <Company>Simon Fraser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Homer &amp; the Odyssey</dc:title>
  <dc:creator>Lib Stephen</dc:creator>
  <cp:lastModifiedBy>Stephen Ogden</cp:lastModifiedBy>
  <cp:revision>8</cp:revision>
  <dcterms:created xsi:type="dcterms:W3CDTF">2016-09-19T22:01:39Z</dcterms:created>
  <dcterms:modified xsi:type="dcterms:W3CDTF">2016-09-20T00:55:12Z</dcterms:modified>
</cp:coreProperties>
</file>