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9" r:id="rId3"/>
    <p:sldId id="258" r:id="rId4"/>
    <p:sldId id="266" r:id="rId5"/>
    <p:sldId id="268" r:id="rId6"/>
    <p:sldId id="262" r:id="rId7"/>
    <p:sldId id="260" r:id="rId8"/>
    <p:sldId id="271" r:id="rId9"/>
    <p:sldId id="263" r:id="rId10"/>
    <p:sldId id="270" r:id="rId11"/>
    <p:sldId id="261" r:id="rId12"/>
    <p:sldId id="267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E1DC-391C-4725-AB21-ED1DE3892A1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5623-EE8C-4044-B031-12419E38D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0"/>
            <a:ext cx="7772400" cy="1470025"/>
          </a:xfrm>
        </p:spPr>
        <p:txBody>
          <a:bodyPr/>
          <a:lstStyle/>
          <a:p>
            <a:r>
              <a:rPr lang="en-US" b="1" cap="small" dirty="0" smtClean="0"/>
              <a:t>Dr Jordan B. Peterson</a:t>
            </a:r>
            <a:endParaRPr lang="en-US" b="1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b="1" cap="small" dirty="0" smtClean="0"/>
              <a:t>Proof for the Credibility of his Academic Use of Religion</a:t>
            </a:r>
            <a:endParaRPr lang="en-US" b="1" cap="small" dirty="0"/>
          </a:p>
        </p:txBody>
      </p:sp>
      <p:pic>
        <p:nvPicPr>
          <p:cNvPr id="1028" name="Picture 4" descr="C:\Documents and Settings\Stephen Ogden\My Documents\Downloads\Screen Shot 2018-01-23 at 08.52.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52251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Peterson:</a:t>
            </a:r>
            <a:br>
              <a:rPr lang="en-US" dirty="0" smtClean="0"/>
            </a:br>
            <a:r>
              <a:rPr lang="en-US" b="1" dirty="0" smtClean="0"/>
              <a:t>The </a:t>
            </a:r>
            <a:r>
              <a:rPr lang="en-US" b="1" i="1" dirty="0" smtClean="0"/>
              <a:t>Tao</a:t>
            </a:r>
            <a:endParaRPr lang="en-US" b="1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cap="small" dirty="0" smtClean="0"/>
              <a:t>Guide-Books to The Way</a:t>
            </a:r>
            <a:endParaRPr lang="en-US" sz="3000" cap="small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Stoicism: Marcus Aurelius </a:t>
            </a:r>
            <a:r>
              <a:rPr lang="en-US" sz="1400" dirty="0" smtClean="0"/>
              <a:t>(AD 121-180)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“By his time, the goals of ‘late Stoicism’ had been narrowed down to a philosophy of life that laid out </a:t>
            </a:r>
            <a:r>
              <a:rPr lang="en-US" sz="1600" b="1" dirty="0" smtClean="0"/>
              <a:t>the rules </a:t>
            </a:r>
            <a:r>
              <a:rPr lang="en-US" sz="1600" dirty="0" smtClean="0"/>
              <a:t>for virtue &amp; happiness….a few basic principles of living.”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400" dirty="0" smtClean="0"/>
              <a:t>Bruce K. Alexander, </a:t>
            </a:r>
            <a:r>
              <a:rPr lang="en-US" sz="1400" i="1" dirty="0" smtClean="0"/>
              <a:t>A History of Psychology in Western Civilisation</a:t>
            </a:r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Judaism: ‘The Ten Commandments’</a:t>
            </a:r>
          </a:p>
          <a:p>
            <a:pPr lvl="1"/>
            <a:r>
              <a:rPr lang="en-US" dirty="0" smtClean="0"/>
              <a:t>Ten rules for harmonious social life and individual virtue.</a:t>
            </a:r>
          </a:p>
          <a:p>
            <a:pPr lvl="2"/>
            <a:r>
              <a:rPr lang="en-US" dirty="0" smtClean="0"/>
              <a:t>[‘Laws’ are Rules enforced by power of the State]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Ying-Yang</a:t>
            </a:r>
            <a:endParaRPr lang="en-US" sz="3600" cap="small" dirty="0"/>
          </a:p>
        </p:txBody>
      </p:sp>
      <p:pic>
        <p:nvPicPr>
          <p:cNvPr id="12" name="Content Placeholder 11" descr="1024px-Yin_yang.svg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Peterson: </a:t>
            </a:r>
            <a:br>
              <a:rPr lang="en-US" dirty="0" smtClean="0"/>
            </a:br>
            <a:r>
              <a:rPr lang="en-US" dirty="0" smtClean="0"/>
              <a:t>Intellectual-Religious Method </a:t>
            </a:r>
            <a:endParaRPr lang="en-US" b="1" cap="smal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cap="small" dirty="0"/>
              <a:t>Dialectic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‘</a:t>
            </a:r>
            <a:r>
              <a:rPr lang="en-US" b="1" i="1" dirty="0" smtClean="0"/>
              <a:t>DIA</a:t>
            </a:r>
            <a:r>
              <a:rPr lang="en-US" i="1" dirty="0" smtClean="0"/>
              <a:t>’ = ‘</a:t>
            </a:r>
            <a:r>
              <a:rPr lang="en-US" dirty="0" smtClean="0"/>
              <a:t>TWO’ </a:t>
            </a:r>
            <a:r>
              <a:rPr lang="en-US" sz="4000" dirty="0" smtClean="0"/>
              <a:t>+</a:t>
            </a:r>
            <a:r>
              <a:rPr lang="en-US" dirty="0" smtClean="0"/>
              <a:t>                ‘</a:t>
            </a:r>
            <a:r>
              <a:rPr lang="en-US" b="1" i="1" dirty="0" smtClean="0"/>
              <a:t>LECT</a:t>
            </a:r>
            <a:r>
              <a:rPr lang="en-US" i="1" dirty="0" smtClean="0"/>
              <a:t>’=‘</a:t>
            </a:r>
            <a:r>
              <a:rPr lang="en-US" dirty="0" smtClean="0"/>
              <a:t>SPEECH’</a:t>
            </a:r>
          </a:p>
          <a:p>
            <a:pPr>
              <a:buNone/>
            </a:pPr>
            <a:r>
              <a:rPr lang="en-US" sz="2200" b="1" dirty="0" smtClean="0"/>
              <a:t>OED: 1.</a:t>
            </a:r>
            <a:r>
              <a:rPr lang="en-US" sz="2200" dirty="0" smtClean="0"/>
              <a:t> </a:t>
            </a:r>
            <a:r>
              <a:rPr lang="en-US" sz="2200" b="1" dirty="0" smtClean="0"/>
              <a:t>a.</a:t>
            </a:r>
            <a:r>
              <a:rPr lang="en-US" sz="2200" dirty="0" smtClean="0"/>
              <a:t> </a:t>
            </a:r>
            <a:r>
              <a:rPr lang="en-US" sz="1900" dirty="0" smtClean="0"/>
              <a:t>Logic, reasoning; critical investigation of truth through reasoned argument… </a:t>
            </a:r>
            <a:r>
              <a:rPr lang="en-US" sz="1900" b="1" i="1" dirty="0" smtClean="0"/>
              <a:t>spec.</a:t>
            </a:r>
            <a:r>
              <a:rPr lang="en-US" sz="1900" b="1" dirty="0"/>
              <a:t> </a:t>
            </a:r>
            <a:r>
              <a:rPr lang="en-US" sz="1900" b="1" dirty="0" smtClean="0"/>
              <a:t>by means of dialogue or discussion.</a:t>
            </a:r>
          </a:p>
          <a:p>
            <a:pPr>
              <a:buNone/>
            </a:pPr>
            <a:r>
              <a:rPr lang="en-US" sz="2200" b="1" dirty="0" smtClean="0"/>
              <a:t>Jordan Peterson: Rule 9:</a:t>
            </a:r>
          </a:p>
          <a:p>
            <a:pPr>
              <a:buFont typeface="Wingdings" pitchFamily="2" charset="2"/>
              <a:buChar char="q"/>
            </a:pPr>
            <a:r>
              <a:rPr lang="en-US" sz="1900" i="1" dirty="0"/>
              <a:t>A</a:t>
            </a:r>
            <a:r>
              <a:rPr lang="en-US" sz="1900" i="1" dirty="0" smtClean="0"/>
              <a:t>ssume That the Person You Are Listening to Might Know Something  That You Don’t</a:t>
            </a:r>
            <a:r>
              <a:rPr lang="en-US" sz="19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/>
              <a:t>‘Thinking is an internal dialogue between two or more different views of the world.’ </a:t>
            </a:r>
            <a:r>
              <a:rPr lang="en-US" sz="1700" dirty="0" smtClean="0"/>
              <a:t>[</a:t>
            </a:r>
            <a:r>
              <a:rPr lang="en-US" sz="1700" i="1" dirty="0" smtClean="0"/>
              <a:t>I.e</a:t>
            </a:r>
            <a:r>
              <a:rPr lang="en-US" sz="1700" dirty="0" smtClean="0"/>
              <a:t>. </a:t>
            </a:r>
            <a:r>
              <a:rPr lang="en-US" sz="1800" b="1" i="1" dirty="0" smtClean="0"/>
              <a:t>Thought </a:t>
            </a:r>
            <a:r>
              <a:rPr lang="en-US" sz="1800" b="1" i="1" u="sng" dirty="0" smtClean="0"/>
              <a:t>is</a:t>
            </a:r>
            <a:r>
              <a:rPr lang="en-US" sz="1800" b="1" i="1" dirty="0" smtClean="0"/>
              <a:t> Dialectic</a:t>
            </a:r>
            <a:r>
              <a:rPr lang="en-US" sz="1700" dirty="0" smtClean="0"/>
              <a:t>]</a:t>
            </a:r>
            <a:endParaRPr lang="en-US" sz="17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cap="small" dirty="0" smtClean="0"/>
              <a:t>Example</a:t>
            </a:r>
            <a:endParaRPr lang="en-US" sz="3600" cap="small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95128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en-US" b="1" cap="small" dirty="0" smtClean="0"/>
              <a:t>	</a:t>
            </a:r>
            <a:r>
              <a:rPr lang="en-US" sz="3100" b="1" u="sng" cap="small" dirty="0" smtClean="0"/>
              <a:t>Individual</a:t>
            </a:r>
            <a:endParaRPr lang="en-US" u="sng" dirty="0" smtClean="0"/>
          </a:p>
          <a:p>
            <a:pPr marL="857250" lvl="1" indent="-457200">
              <a:buFont typeface="Wingdings" pitchFamily="2" charset="2"/>
              <a:buChar char="q"/>
            </a:pPr>
            <a:r>
              <a:rPr lang="en-US" b="1" dirty="0" smtClean="0"/>
              <a:t>Rule 1. Stand up Straight With Your Shoulders Back.</a:t>
            </a:r>
          </a:p>
          <a:p>
            <a:pPr marL="857250" lvl="1" indent="-457200">
              <a:buFont typeface="Wingdings" pitchFamily="2" charset="2"/>
              <a:buChar char="q"/>
            </a:pPr>
            <a:r>
              <a:rPr lang="en-US" b="1" dirty="0" smtClean="0"/>
              <a:t>Rule 6. Set Your House in Perfect Order Before You Criticize the World.</a:t>
            </a:r>
          </a:p>
          <a:p>
            <a:pPr marL="457200" indent="-457200">
              <a:buNone/>
            </a:pPr>
            <a:r>
              <a:rPr lang="en-US" dirty="0" smtClean="0"/>
              <a:t>       </a:t>
            </a:r>
            <a:r>
              <a:rPr lang="en-US" sz="3100" b="1" u="sng" cap="small" dirty="0" smtClean="0"/>
              <a:t>Society</a:t>
            </a:r>
          </a:p>
          <a:p>
            <a:pPr marL="857250" lvl="1" indent="-457200">
              <a:buFont typeface="Wingdings" pitchFamily="2" charset="2"/>
              <a:buChar char="q"/>
            </a:pPr>
            <a:r>
              <a:rPr lang="en-US" sz="2300" dirty="0" smtClean="0"/>
              <a:t>“</a:t>
            </a:r>
            <a:r>
              <a:rPr lang="en-US" sz="2300" b="1" dirty="0" smtClean="0">
                <a:solidFill>
                  <a:srgbClr val="00B050"/>
                </a:solidFill>
              </a:rPr>
              <a:t>We are deeply social in our essence</a:t>
            </a:r>
            <a:r>
              <a:rPr lang="en-US" sz="2300" dirty="0" smtClean="0"/>
              <a:t>.”</a:t>
            </a:r>
          </a:p>
          <a:p>
            <a:pPr marL="857250" lvl="1" indent="-457200">
              <a:buFont typeface="Wingdings" pitchFamily="2" charset="2"/>
              <a:buChar char="q"/>
            </a:pPr>
            <a:r>
              <a:rPr lang="en-US" sz="2300" dirty="0" smtClean="0"/>
              <a:t>“</a:t>
            </a:r>
            <a:r>
              <a:rPr lang="en-US" sz="2300" b="1" dirty="0" smtClean="0">
                <a:solidFill>
                  <a:srgbClr val="00B0F0"/>
                </a:solidFill>
              </a:rPr>
              <a:t>Culture is a fundamental universal existential reality.  Every word we speak [&amp;] the highly functional infrastructure that surrounds us, is gift from our ancestors</a:t>
            </a:r>
            <a:r>
              <a:rPr lang="en-US" sz="2300" dirty="0" smtClean="0"/>
              <a:t>.”</a:t>
            </a:r>
          </a:p>
          <a:p>
            <a:pPr marL="857250" lvl="1" indent="-457200">
              <a:buFont typeface="Wingdings" pitchFamily="2" charset="2"/>
              <a:buChar char="q"/>
            </a:pPr>
            <a:r>
              <a:rPr lang="en-US" sz="2300" b="1" dirty="0" smtClean="0"/>
              <a:t>“In </a:t>
            </a:r>
            <a:r>
              <a:rPr lang="en-US" sz="2300" b="1" dirty="0" err="1" smtClean="0"/>
              <a:t>civilised</a:t>
            </a:r>
            <a:r>
              <a:rPr lang="en-US" sz="2300" b="1" dirty="0" smtClean="0"/>
              <a:t> open societies, the majority abide by a functional social contract aimed at mutual betterment.</a:t>
            </a:r>
            <a:r>
              <a:rPr lang="en-US" sz="2300" dirty="0" smtClean="0"/>
              <a:t>”</a:t>
            </a:r>
          </a:p>
          <a:p>
            <a:pPr marL="857250" lvl="1" indent="-457200">
              <a:buFont typeface="Wingdings" pitchFamily="2" charset="2"/>
              <a:buChar char="ü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Peterson:</a:t>
            </a:r>
            <a:br>
              <a:rPr lang="en-US" dirty="0" smtClean="0"/>
            </a:br>
            <a:r>
              <a:rPr lang="en-US" dirty="0" smtClean="0"/>
              <a:t>Academic Religious Frame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cap="small" dirty="0" smtClean="0"/>
              <a:t>“Varieties of Religious Experience”</a:t>
            </a:r>
            <a:endParaRPr lang="en-US" sz="1800" b="0" cap="small" dirty="0"/>
          </a:p>
        </p:txBody>
      </p:sp>
      <p:pic>
        <p:nvPicPr>
          <p:cNvPr id="12" name="Content Placeholder 11" descr="history-of-psychology-Jam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" y="2514600"/>
            <a:ext cx="4506948" cy="2590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cap="small" dirty="0" smtClean="0"/>
              <a:t>William James’ </a:t>
            </a:r>
            <a:r>
              <a:rPr lang="en-US" i="1" u="sng" cap="small" dirty="0" smtClean="0"/>
              <a:t>Pragmatism</a:t>
            </a:r>
            <a:endParaRPr lang="en-US" i="1" u="sng" cap="small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“</a:t>
            </a:r>
            <a:r>
              <a:rPr lang="en-US" b="1" dirty="0" smtClean="0">
                <a:solidFill>
                  <a:srgbClr val="FF0000"/>
                </a:solidFill>
              </a:rPr>
              <a:t>Thought's meaning is the conduct it is fitted to produce</a:t>
            </a:r>
            <a:r>
              <a:rPr lang="en-US" dirty="0" smtClean="0"/>
              <a:t>; </a:t>
            </a:r>
            <a:r>
              <a:rPr lang="en-US" b="1" dirty="0" smtClean="0"/>
              <a:t>that conduct is its sole significance</a:t>
            </a:r>
            <a:r>
              <a:rPr lang="en-US" dirty="0" smtClean="0"/>
              <a:t>. Thought needs only the practical conduct we must prepare </a:t>
            </a:r>
            <a:r>
              <a:rPr lang="en-US" b="1" i="1" dirty="0" smtClean="0">
                <a:solidFill>
                  <a:srgbClr val="FF0000"/>
                </a:solidFill>
              </a:rPr>
              <a:t>in case </a:t>
            </a:r>
            <a:r>
              <a:rPr lang="en-US" b="1" dirty="0" smtClean="0">
                <a:solidFill>
                  <a:srgbClr val="FF0000"/>
                </a:solidFill>
              </a:rPr>
              <a:t>the object of thought be true</a:t>
            </a:r>
            <a:r>
              <a:rPr lang="en-US" dirty="0" smtClean="0"/>
              <a:t>. These practical consequences are our whole of our conception of the object, so far as that conception has positive significance at all.”</a:t>
            </a:r>
          </a:p>
          <a:p>
            <a:pPr>
              <a:buNone/>
            </a:pPr>
            <a:r>
              <a:rPr lang="en-US" dirty="0" smtClean="0"/>
              <a:t>	       </a:t>
            </a:r>
            <a:r>
              <a:rPr lang="en-US" sz="1900" b="1" i="1" dirty="0" smtClean="0"/>
              <a:t>Varieties of Religious Experience</a:t>
            </a:r>
            <a:endParaRPr lang="en-US" sz="1900" b="1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Peterson:</a:t>
            </a:r>
            <a:br>
              <a:rPr lang="en-US" dirty="0" smtClean="0"/>
            </a:br>
            <a:r>
              <a:rPr lang="en-US" dirty="0" smtClean="0"/>
              <a:t>Pragmatism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 smtClean="0"/>
              <a:t>“</a:t>
            </a:r>
            <a:r>
              <a:rPr lang="en-US" sz="2200" b="1" cap="small" dirty="0" smtClean="0"/>
              <a:t>I act </a:t>
            </a:r>
            <a:r>
              <a:rPr lang="en-US" sz="2200" b="1" i="1" u="sng" cap="small" dirty="0" smtClean="0"/>
              <a:t>as if</a:t>
            </a:r>
            <a:r>
              <a:rPr lang="en-US" sz="2200" b="1" cap="small" dirty="0" smtClean="0"/>
              <a:t> God exists</a:t>
            </a:r>
            <a:r>
              <a:rPr lang="en-US" sz="2200" dirty="0" smtClean="0"/>
              <a:t>.” [Peterson, Online interview]</a:t>
            </a:r>
          </a:p>
          <a:p>
            <a:pPr>
              <a:buNone/>
            </a:pPr>
            <a:r>
              <a:rPr lang="en-US" sz="2200" b="1" dirty="0" smtClean="0"/>
              <a:t>William James, Pragmatic religious belief</a:t>
            </a:r>
            <a:r>
              <a:rPr lang="en-US" sz="2200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“God is real since he produces real effects.”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“Faith is a biological as well as a psychological condition, and Tolstoy is absolutely accurate in classing faith among the forces </a:t>
            </a:r>
            <a:r>
              <a:rPr lang="en-US" sz="2000" i="1" dirty="0" smtClean="0"/>
              <a:t>by which men live</a:t>
            </a:r>
            <a:r>
              <a:rPr lang="en-US" sz="2000" dirty="0" smtClean="0"/>
              <a:t>.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 The total absence of it, </a:t>
            </a:r>
            <a:r>
              <a:rPr lang="en-US" sz="2000" dirty="0" err="1" smtClean="0"/>
              <a:t>anhedonia</a:t>
            </a:r>
            <a:r>
              <a:rPr lang="en-US" sz="2000" dirty="0" smtClean="0"/>
              <a:t>, means collapse.”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“The religious question is primarily a question of life, of living or not living in the higher union which opens itself to us as a gift.”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“I </a:t>
            </a:r>
            <a:r>
              <a:rPr lang="en-US" sz="2000" i="1" dirty="0" smtClean="0"/>
              <a:t>can</a:t>
            </a:r>
            <a:r>
              <a:rPr lang="en-US" sz="2000" dirty="0" smtClean="0"/>
              <a:t> imagine that the world of scientific laws may be all. But whenever I do this, an inward monitor whispers “bosh!” Humbug is humbug, even though it bear the scientific name, and the total expression of human experience, as I view it objectively, invincibly urges me beyond the narrow “scientific” bounds”</a:t>
            </a:r>
          </a:p>
          <a:p>
            <a:pPr>
              <a:buNone/>
            </a:pPr>
            <a:r>
              <a:rPr lang="en-US" sz="2000" dirty="0" smtClean="0"/>
              <a:t>					          </a:t>
            </a:r>
            <a:r>
              <a:rPr lang="en-US" sz="2000" b="1" i="1" dirty="0" smtClean="0"/>
              <a:t>The Varieties of Religious Experience</a:t>
            </a:r>
            <a:endParaRPr lang="en-US" sz="1200" b="1" i="1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CAMILLE PAGLIA</a:t>
            </a:r>
            <a:endParaRPr lang="en-US" dirty="0"/>
          </a:p>
        </p:txBody>
      </p:sp>
      <p:pic>
        <p:nvPicPr>
          <p:cNvPr id="10" name="Content Placeholder 9" descr="IMG_9271_nmsg_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4338412" cy="3886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Jordan Peterson</a:t>
            </a:r>
            <a:r>
              <a:rPr lang="en-US" dirty="0" smtClean="0"/>
              <a:t> is… restoring</a:t>
            </a:r>
            <a:r>
              <a:rPr lang="en-US" dirty="0"/>
              <a:t> a peak period in North American thought, when Canada was </a:t>
            </a:r>
            <a:r>
              <a:rPr lang="en-US" dirty="0" smtClean="0"/>
              <a:t>renowned for…thinkers like media </a:t>
            </a:r>
            <a:r>
              <a:rPr lang="en-US" dirty="0"/>
              <a:t>analyst </a:t>
            </a:r>
            <a:r>
              <a:rPr lang="en-US" b="1" dirty="0"/>
              <a:t>Marshall McLuhan</a:t>
            </a:r>
            <a:r>
              <a:rPr lang="en-US" dirty="0"/>
              <a:t> </a:t>
            </a:r>
            <a:r>
              <a:rPr lang="en-US" dirty="0" smtClean="0"/>
              <a:t>&amp; myth </a:t>
            </a:r>
            <a:r>
              <a:rPr lang="en-US" dirty="0"/>
              <a:t>critic </a:t>
            </a:r>
            <a:r>
              <a:rPr lang="en-US" b="1" dirty="0"/>
              <a:t>Northrop Frye</a:t>
            </a:r>
            <a:r>
              <a:rPr lang="en-US" dirty="0"/>
              <a:t>. </a:t>
            </a:r>
            <a:r>
              <a:rPr lang="en-US" dirty="0" smtClean="0"/>
              <a:t>I </a:t>
            </a:r>
            <a:r>
              <a:rPr lang="en-US" dirty="0"/>
              <a:t>have yet to see a </a:t>
            </a:r>
            <a:r>
              <a:rPr lang="en-US" dirty="0" smtClean="0"/>
              <a:t>profile </a:t>
            </a:r>
            <a:r>
              <a:rPr lang="en-US" dirty="0"/>
              <a:t>of </a:t>
            </a:r>
            <a:r>
              <a:rPr lang="en-US" dirty="0" smtClean="0"/>
              <a:t>Peterson … that </a:t>
            </a:r>
            <a:r>
              <a:rPr lang="en-US" dirty="0"/>
              <a:t>accurately </a:t>
            </a:r>
            <a:r>
              <a:rPr lang="en-US" dirty="0" smtClean="0"/>
              <a:t>portrays</a:t>
            </a:r>
            <a:r>
              <a:rPr lang="en-US" dirty="0"/>
              <a:t> the vast scope, tenor, and importance of his work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Boethius</a:t>
            </a:r>
            <a:r>
              <a:rPr lang="en-US" sz="3000" dirty="0" smtClean="0"/>
              <a:t> (5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C. </a:t>
            </a:r>
            <a:r>
              <a:rPr lang="en-US" sz="3000" dirty="0" smtClean="0"/>
              <a:t>Rome):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i="1" dirty="0" smtClean="0"/>
              <a:t>The Consolation  of </a:t>
            </a:r>
            <a:r>
              <a:rPr lang="en-US" sz="3000" b="1" i="1" dirty="0" smtClean="0"/>
              <a:t>Philosophy</a:t>
            </a:r>
            <a:br>
              <a:rPr lang="en-US" sz="3000" b="1" i="1" dirty="0" smtClean="0"/>
            </a:b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FF0000"/>
                </a:solidFill>
              </a:rPr>
              <a:t>Bottom of the dominance hierarchy is a terrible, dangerous place to be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4222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Dame Fortune</a:t>
            </a:r>
            <a:endParaRPr lang="en-US" dirty="0"/>
          </a:p>
        </p:txBody>
      </p:sp>
      <p:pic>
        <p:nvPicPr>
          <p:cNvPr id="8" name="Content Placeholder 7" descr="wheel_of_fortune_decamer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9111" y="2174875"/>
            <a:ext cx="3336366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Lady Sophia (Dame Philosophy)</a:t>
            </a:r>
          </a:p>
          <a:p>
            <a:r>
              <a:rPr lang="en-US" dirty="0" smtClean="0"/>
              <a:t>Philo=Lover + Sophia=Wisdom</a:t>
            </a:r>
            <a:endParaRPr lang="en-US" dirty="0"/>
          </a:p>
        </p:txBody>
      </p:sp>
      <p:pic>
        <p:nvPicPr>
          <p:cNvPr id="9" name="Content Placeholder 8" descr="ms-3045-fol40v-dialogue-between-boethius-and-philosophy-from-consolation-de-la-philosophie-french-schoo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85999"/>
            <a:ext cx="3276600" cy="3814965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Jordan Peterson’s Religious Lineage: </a:t>
            </a:r>
            <a:br>
              <a:rPr lang="en-US" sz="4000" dirty="0"/>
            </a:br>
            <a:r>
              <a:rPr lang="en-US" sz="4000" dirty="0" smtClean="0"/>
              <a:t>“</a:t>
            </a:r>
            <a:r>
              <a:rPr lang="en-US" sz="4000" b="1" cap="small" dirty="0" smtClean="0"/>
              <a:t>Life </a:t>
            </a:r>
            <a:r>
              <a:rPr lang="en-US" sz="4000" b="1" cap="small" dirty="0"/>
              <a:t>is </a:t>
            </a:r>
            <a:r>
              <a:rPr lang="en-US" sz="4000" b="1" cap="small" dirty="0" smtClean="0"/>
              <a:t>Suffering” </a:t>
            </a:r>
            <a:r>
              <a:rPr lang="en-US" sz="3000" b="1" i="1" dirty="0" smtClean="0"/>
              <a:t>e.g</a:t>
            </a:r>
            <a:r>
              <a:rPr lang="en-US" sz="2000" b="1" i="1" dirty="0" smtClean="0"/>
              <a:t>. </a:t>
            </a:r>
            <a:r>
              <a:rPr lang="en-US" sz="4000" b="1" cap="small" dirty="0" smtClean="0"/>
              <a:t>Buddhism</a:t>
            </a:r>
            <a:endParaRPr lang="en-GB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629026" cy="50958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THE 4 </a:t>
            </a:r>
            <a:r>
              <a:rPr lang="en-US" sz="2400" dirty="0">
                <a:solidFill>
                  <a:srgbClr val="FF0000"/>
                </a:solidFill>
              </a:rPr>
              <a:t>NOBLE </a:t>
            </a:r>
            <a:r>
              <a:rPr lang="en-US" sz="2400" dirty="0" smtClean="0">
                <a:solidFill>
                  <a:srgbClr val="FF0000"/>
                </a:solidFill>
              </a:rPr>
              <a:t>TRUTHS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133600"/>
            <a:ext cx="4393852" cy="418371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481387" cy="5095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i="0" dirty="0" smtClean="0">
                <a:solidFill>
                  <a:srgbClr val="FF0000"/>
                </a:solidFill>
              </a:rPr>
              <a:t>THE 8-FOLD PATH</a:t>
            </a:r>
            <a:endParaRPr lang="en-US" i="0" dirty="0">
              <a:solidFill>
                <a:srgbClr val="FF0000"/>
              </a:solidFill>
            </a:endParaRPr>
          </a:p>
        </p:txBody>
      </p:sp>
      <p:pic>
        <p:nvPicPr>
          <p:cNvPr id="22532" name="Picture 6" descr="4 Noble Truths 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2011363"/>
            <a:ext cx="3276599" cy="438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091066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Peterson’s Religious Lineage: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cap="small" dirty="0" smtClean="0"/>
              <a:t>Life is Suffering” </a:t>
            </a:r>
            <a:r>
              <a:rPr lang="en-US" sz="3600" b="1" i="1" dirty="0" smtClean="0"/>
              <a:t>E.g</a:t>
            </a:r>
            <a:r>
              <a:rPr lang="en-US" sz="2400" b="1" i="1" dirty="0" smtClean="0"/>
              <a:t>. </a:t>
            </a:r>
            <a:r>
              <a:rPr lang="en-US" b="1" cap="small" dirty="0" smtClean="0"/>
              <a:t>Christianity</a:t>
            </a:r>
            <a:endParaRPr lang="en-US" dirty="0"/>
          </a:p>
        </p:txBody>
      </p:sp>
      <p:pic>
        <p:nvPicPr>
          <p:cNvPr id="17" name="Content Placeholder 16" descr="7ce159d3d046342bc4a690c3855769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7311" y="1600200"/>
            <a:ext cx="3458377" cy="4525963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baseline="30000" dirty="0" smtClean="0"/>
              <a:t>6 </a:t>
            </a:r>
            <a:r>
              <a:rPr lang="en-US" dirty="0" smtClean="0"/>
              <a:t>To the woman He said:</a:t>
            </a:r>
          </a:p>
          <a:p>
            <a:r>
              <a:rPr lang="en-US" dirty="0" smtClean="0"/>
              <a:t>“I will greatly multiply your sorrow and your conception;</a:t>
            </a:r>
            <a:br>
              <a:rPr lang="en-US" dirty="0" smtClean="0"/>
            </a:br>
            <a:r>
              <a:rPr lang="en-US" dirty="0" smtClean="0"/>
              <a:t>In pain you shall bring forth children;</a:t>
            </a:r>
            <a:br>
              <a:rPr lang="en-US" dirty="0" smtClean="0"/>
            </a:br>
            <a:r>
              <a:rPr lang="en-US" dirty="0" smtClean="0"/>
              <a:t>Your desire </a:t>
            </a:r>
            <a:r>
              <a:rPr lang="en-US" i="1" dirty="0" smtClean="0"/>
              <a:t>shall be</a:t>
            </a:r>
            <a:r>
              <a:rPr lang="en-US" dirty="0" smtClean="0"/>
              <a:t> for your husband,</a:t>
            </a:r>
            <a:br>
              <a:rPr lang="en-US" dirty="0" smtClean="0"/>
            </a:br>
            <a:r>
              <a:rPr lang="en-US" dirty="0" smtClean="0"/>
              <a:t>And he shall rule over you.”</a:t>
            </a:r>
          </a:p>
          <a:p>
            <a:pPr>
              <a:buNone/>
            </a:pPr>
            <a:r>
              <a:rPr lang="en-US" b="1" baseline="30000" dirty="0" smtClean="0"/>
              <a:t>17 </a:t>
            </a:r>
            <a:r>
              <a:rPr lang="en-US" dirty="0" smtClean="0"/>
              <a:t>Then to Adam He said,</a:t>
            </a:r>
          </a:p>
          <a:p>
            <a:pPr>
              <a:buNone/>
            </a:pPr>
            <a:r>
              <a:rPr lang="en-US" dirty="0" smtClean="0"/>
              <a:t>	 “Because you have heeded the voice of your wife, and have eaten from the tree of which I commanded you, saying, ‘You shall not eat of it’:</a:t>
            </a:r>
          </a:p>
          <a:p>
            <a:r>
              <a:rPr lang="en-US" dirty="0" smtClean="0"/>
              <a:t>“Cursed </a:t>
            </a:r>
            <a:r>
              <a:rPr lang="en-US" i="1" dirty="0" smtClean="0"/>
              <a:t>is</a:t>
            </a:r>
            <a:r>
              <a:rPr lang="en-US" dirty="0" smtClean="0"/>
              <a:t> the ground for your sake;</a:t>
            </a:r>
            <a:br>
              <a:rPr lang="en-US" dirty="0" smtClean="0"/>
            </a:br>
            <a:r>
              <a:rPr lang="en-US" dirty="0" smtClean="0"/>
              <a:t>In toil you shall eat </a:t>
            </a:r>
            <a:r>
              <a:rPr lang="en-US" i="1" dirty="0" smtClean="0"/>
              <a:t>of</a:t>
            </a:r>
            <a:r>
              <a:rPr lang="en-US" dirty="0" smtClean="0"/>
              <a:t> it</a:t>
            </a:r>
            <a:br>
              <a:rPr lang="en-US" dirty="0" smtClean="0"/>
            </a:br>
            <a:r>
              <a:rPr lang="en-US" dirty="0" smtClean="0"/>
              <a:t>All the days of your life.</a:t>
            </a:r>
            <a:br>
              <a:rPr lang="en-US" dirty="0" smtClean="0"/>
            </a:br>
            <a:r>
              <a:rPr lang="en-US" b="1" baseline="30000" dirty="0" smtClean="0"/>
              <a:t>18 </a:t>
            </a:r>
            <a:r>
              <a:rPr lang="en-US" dirty="0" smtClean="0"/>
              <a:t>Both thorns and thistles it shall bring forth for you,</a:t>
            </a:r>
            <a:br>
              <a:rPr lang="en-US" dirty="0" smtClean="0"/>
            </a:br>
            <a:r>
              <a:rPr lang="en-US" dirty="0" smtClean="0"/>
              <a:t>And you shall eat the herb of the field.</a:t>
            </a:r>
            <a:br>
              <a:rPr lang="en-US" dirty="0" smtClean="0"/>
            </a:br>
            <a:r>
              <a:rPr lang="en-US" b="1" baseline="30000" dirty="0" smtClean="0"/>
              <a:t>19 </a:t>
            </a:r>
            <a:r>
              <a:rPr lang="en-US" dirty="0" smtClean="0"/>
              <a:t>In the sweat of your face you shall eat bread</a:t>
            </a:r>
            <a:br>
              <a:rPr lang="en-US" dirty="0" smtClean="0"/>
            </a:br>
            <a:r>
              <a:rPr lang="en-US" dirty="0" smtClean="0"/>
              <a:t>Till you return to the ground,</a:t>
            </a:r>
            <a:br>
              <a:rPr lang="en-US" dirty="0" smtClean="0"/>
            </a:br>
            <a:r>
              <a:rPr lang="en-US" dirty="0" smtClean="0"/>
              <a:t>For out of it you were taken;</a:t>
            </a:r>
            <a:br>
              <a:rPr lang="en-US" dirty="0" smtClean="0"/>
            </a:br>
            <a:r>
              <a:rPr lang="en-US" dirty="0" smtClean="0"/>
              <a:t>For dust you </a:t>
            </a:r>
            <a:r>
              <a:rPr lang="en-US" i="1" dirty="0" smtClean="0"/>
              <a:t>are,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 to dust you shall return.”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Peterson’s </a:t>
            </a:r>
            <a:br>
              <a:rPr lang="en-US" dirty="0" smtClean="0"/>
            </a:br>
            <a:r>
              <a:rPr lang="en-US" dirty="0" smtClean="0"/>
              <a:t>Religious Lineage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>
            <a:normAutofit/>
          </a:bodyPr>
          <a:lstStyle/>
          <a:p>
            <a:pPr algn="ctr"/>
            <a:r>
              <a:rPr lang="en-US" sz="2200" cap="small" dirty="0" smtClean="0">
                <a:solidFill>
                  <a:srgbClr val="00B0F0"/>
                </a:solidFill>
                <a:latin typeface="Algerian" pitchFamily="82" charset="0"/>
              </a:rPr>
              <a:t>CONFESSIONAL  LITERATURE</a:t>
            </a:r>
            <a:endParaRPr lang="en-US" sz="2200" cap="small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192588" cy="4495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	“</a:t>
            </a:r>
            <a:r>
              <a:rPr lang="en-US" b="1" dirty="0" smtClean="0"/>
              <a:t>I went back to prison…During my absence, two prisoners had attacked a third, a suspected informer. They…pulverized one of his legs with a lead pipe…I tried to imagine, </a:t>
            </a:r>
            <a:r>
              <a:rPr lang="en-US" b="1" i="1" dirty="0" smtClean="0"/>
              <a:t>really imagine</a:t>
            </a:r>
            <a:r>
              <a:rPr lang="en-US" b="1" dirty="0" smtClean="0"/>
              <a:t>, what I would have to be like to do such a thing…and experienced a frightening </a:t>
            </a:r>
            <a:r>
              <a:rPr lang="en-US" b="1" i="1" u="sng" dirty="0" smtClean="0"/>
              <a:t>revelation</a:t>
            </a:r>
            <a:r>
              <a:rPr lang="en-US" b="1" dirty="0" smtClean="0"/>
              <a:t>. The truly appalling aspect of such atrocity did not lie in its impossibility…as I had naively assumed, but in its </a:t>
            </a:r>
            <a:r>
              <a:rPr lang="en-US" b="1" i="1" dirty="0" smtClean="0"/>
              <a:t>ease</a:t>
            </a:r>
            <a:r>
              <a:rPr lang="en-US" b="1" dirty="0" smtClean="0"/>
              <a:t>. I was not much different from the violent prisoners…I could do what they do</a:t>
            </a:r>
            <a:r>
              <a:rPr lang="en-US" dirty="0" smtClean="0"/>
              <a:t>.”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Jordan Peterson, </a:t>
            </a:r>
            <a:r>
              <a:rPr lang="en-US" i="1" dirty="0" smtClean="0">
                <a:solidFill>
                  <a:srgbClr val="C00000"/>
                </a:solidFill>
              </a:rPr>
              <a:t>Maps of Meaning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81hSJtPKgc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2509756" cy="38862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Peterson’s </a:t>
            </a:r>
            <a:br>
              <a:rPr lang="en-US" dirty="0" smtClean="0"/>
            </a:br>
            <a:r>
              <a:rPr lang="en-US" dirty="0" smtClean="0"/>
              <a:t>Religious Lineage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cap="small" dirty="0" smtClean="0">
                <a:solidFill>
                  <a:srgbClr val="00B0F0"/>
                </a:solidFill>
                <a:latin typeface="Algerian" pitchFamily="82" charset="0"/>
              </a:rPr>
              <a:t>Wisdom Literature</a:t>
            </a:r>
            <a:endParaRPr lang="en-US" sz="3000" cap="small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Ascending Ladder of Intellect:</a:t>
            </a:r>
          </a:p>
          <a:p>
            <a:pPr marL="457200" indent="-457200">
              <a:buClr>
                <a:srgbClr val="FF0000"/>
              </a:buClr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  </a:t>
            </a:r>
            <a:r>
              <a:rPr lang="en-US" b="1" dirty="0" smtClean="0"/>
              <a:t>Data</a:t>
            </a:r>
            <a:r>
              <a:rPr lang="en-US" dirty="0" smtClean="0"/>
              <a:t> </a:t>
            </a:r>
          </a:p>
          <a:p>
            <a:pPr marL="457200" indent="-457200">
              <a:buClr>
                <a:srgbClr val="FF0000"/>
              </a:buClr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 </a:t>
            </a:r>
            <a:r>
              <a:rPr lang="en-US" b="1" dirty="0" smtClean="0"/>
              <a:t>Information</a:t>
            </a:r>
          </a:p>
          <a:p>
            <a:pPr marL="457200" indent="-457200">
              <a:buClr>
                <a:srgbClr val="FF0000"/>
              </a:buClr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 </a:t>
            </a:r>
            <a:r>
              <a:rPr lang="en-US" b="1" dirty="0" smtClean="0"/>
              <a:t>Knowledge</a:t>
            </a:r>
          </a:p>
          <a:p>
            <a:pPr marL="457200" indent="-457200">
              <a:buClr>
                <a:srgbClr val="FF0000"/>
              </a:buClr>
              <a:buNone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:  </a:t>
            </a:r>
            <a:r>
              <a:rPr lang="en-US" b="1" dirty="0" smtClean="0"/>
              <a:t>Understanding</a:t>
            </a:r>
          </a:p>
          <a:p>
            <a:pPr marL="457200" indent="-457200">
              <a:buClr>
                <a:srgbClr val="FF0000"/>
              </a:buClr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:  </a:t>
            </a:r>
            <a:r>
              <a:rPr lang="en-US" sz="2800" b="1" cap="small" dirty="0" smtClean="0"/>
              <a:t>Wisdom</a:t>
            </a:r>
          </a:p>
          <a:p>
            <a:pPr marL="857250" lvl="1" indent="-457200">
              <a:buFont typeface="Wingdings" pitchFamily="2" charset="2"/>
              <a:buChar char="q"/>
            </a:pPr>
            <a:r>
              <a:rPr lang="en-US" b="1" dirty="0" smtClean="0"/>
              <a:t>[OED]:  “</a:t>
            </a:r>
            <a:r>
              <a:rPr lang="en-US" dirty="0" smtClean="0"/>
              <a:t>Capacity of judging rightly in matters </a:t>
            </a:r>
            <a:r>
              <a:rPr lang="en-US" b="1" dirty="0" smtClean="0">
                <a:solidFill>
                  <a:srgbClr val="FF0000"/>
                </a:solidFill>
              </a:rPr>
              <a:t>relating to life and conduct</a:t>
            </a:r>
            <a:r>
              <a:rPr lang="en-US" dirty="0" smtClean="0"/>
              <a:t>; soundness of judgement in the choice of means and ends; …</a:t>
            </a:r>
            <a:r>
              <a:rPr lang="en-US" b="1" dirty="0" smtClean="0">
                <a:solidFill>
                  <a:srgbClr val="FF0000"/>
                </a:solidFill>
              </a:rPr>
              <a:t>sound sense, esp. in practical affairs</a:t>
            </a:r>
            <a:r>
              <a:rPr lang="en-US" dirty="0" smtClean="0"/>
              <a:t>.”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3600"/>
            <a:ext cx="4041775" cy="3886200"/>
          </a:xfrm>
        </p:spPr>
        <p:txBody>
          <a:bodyPr>
            <a:normAutofit lnSpcReduction="10000"/>
          </a:bodyPr>
          <a:lstStyle/>
          <a:p>
            <a:r>
              <a:rPr lang="en-US" sz="1700" b="1" dirty="0" smtClean="0"/>
              <a:t>Bible:</a:t>
            </a:r>
            <a:r>
              <a:rPr lang="en-US" sz="1700" dirty="0" smtClean="0"/>
              <a:t> </a:t>
            </a:r>
            <a:r>
              <a:rPr lang="en-US" sz="1700" i="1" dirty="0" smtClean="0"/>
              <a:t>Ecclesiastes </a:t>
            </a:r>
            <a:r>
              <a:rPr lang="en-US" sz="1700" dirty="0" smtClean="0"/>
              <a:t>(Solomon)</a:t>
            </a:r>
          </a:p>
          <a:p>
            <a:r>
              <a:rPr lang="en-US" sz="1700" b="1" dirty="0" smtClean="0"/>
              <a:t>Stoic</a:t>
            </a:r>
            <a:r>
              <a:rPr lang="en-US" sz="1700" dirty="0" smtClean="0"/>
              <a:t>: </a:t>
            </a:r>
            <a:r>
              <a:rPr lang="en-US" sz="1700" i="1" dirty="0" smtClean="0"/>
              <a:t>Meditations </a:t>
            </a:r>
            <a:r>
              <a:rPr lang="en-US" sz="1700" dirty="0" smtClean="0"/>
              <a:t>(Marcus Aurelius)</a:t>
            </a:r>
          </a:p>
          <a:p>
            <a:r>
              <a:rPr lang="en-US" sz="1700" b="1" dirty="0" smtClean="0"/>
              <a:t>China: </a:t>
            </a:r>
            <a:r>
              <a:rPr lang="en-US" sz="1700" i="1" dirty="0" smtClean="0"/>
              <a:t>Tao Te </a:t>
            </a:r>
            <a:r>
              <a:rPr lang="en-US" sz="1700" i="1" dirty="0" err="1" smtClean="0"/>
              <a:t>Ching</a:t>
            </a:r>
            <a:r>
              <a:rPr lang="en-US" sz="1700" dirty="0" smtClean="0"/>
              <a:t> (</a:t>
            </a:r>
            <a:r>
              <a:rPr lang="en-US" sz="1700" dirty="0"/>
              <a:t>Lao Tzu</a:t>
            </a:r>
            <a:r>
              <a:rPr lang="en-US" sz="1700" dirty="0" smtClean="0"/>
              <a:t>)</a:t>
            </a:r>
            <a:endParaRPr lang="en-US" sz="1700" i="1" dirty="0" smtClean="0"/>
          </a:p>
          <a:p>
            <a:r>
              <a:rPr lang="en-US" sz="1700" b="1" dirty="0" smtClean="0"/>
              <a:t>Japan</a:t>
            </a:r>
            <a:r>
              <a:rPr lang="en-US" sz="1700" dirty="0" smtClean="0"/>
              <a:t>: </a:t>
            </a:r>
            <a:r>
              <a:rPr lang="en-US" sz="1700" i="1" dirty="0" smtClean="0"/>
              <a:t>Pillow Book,</a:t>
            </a:r>
            <a:r>
              <a:rPr lang="en-US" sz="1700" dirty="0" smtClean="0"/>
              <a:t> (</a:t>
            </a:r>
            <a:r>
              <a:rPr lang="en-US" sz="1700" dirty="0" err="1" smtClean="0"/>
              <a:t>Sei</a:t>
            </a:r>
            <a:r>
              <a:rPr lang="en-US" sz="1700" dirty="0" smtClean="0"/>
              <a:t> </a:t>
            </a:r>
            <a:r>
              <a:rPr lang="en-US" sz="1700" dirty="0" err="1" smtClean="0"/>
              <a:t>Shōnagon</a:t>
            </a:r>
            <a:r>
              <a:rPr lang="en-US" sz="1700" dirty="0" smtClean="0"/>
              <a:t>)</a:t>
            </a:r>
          </a:p>
          <a:p>
            <a:r>
              <a:rPr lang="en-US" sz="1700" b="1" dirty="0" smtClean="0"/>
              <a:t>Persia</a:t>
            </a:r>
            <a:r>
              <a:rPr lang="en-US" sz="1700" dirty="0" smtClean="0"/>
              <a:t>: </a:t>
            </a:r>
            <a:r>
              <a:rPr lang="en-US" sz="1800" i="1" dirty="0" smtClean="0"/>
              <a:t>The </a:t>
            </a:r>
            <a:r>
              <a:rPr lang="en-US" sz="1800" i="1" dirty="0" err="1" smtClean="0"/>
              <a:t>Rubaiyat</a:t>
            </a:r>
            <a:r>
              <a:rPr lang="en-US" sz="1800" i="1" dirty="0" smtClean="0"/>
              <a:t> </a:t>
            </a:r>
            <a:r>
              <a:rPr lang="en-US" sz="1800" dirty="0" smtClean="0"/>
              <a:t>(Omar Khayyam)</a:t>
            </a:r>
          </a:p>
          <a:p>
            <a:pPr>
              <a:buNone/>
            </a:pPr>
            <a:r>
              <a:rPr lang="en-US" sz="1800" dirty="0" smtClean="0"/>
              <a:t>——————————————————</a:t>
            </a:r>
          </a:p>
          <a:p>
            <a:pPr>
              <a:buNone/>
            </a:pPr>
            <a:r>
              <a:rPr lang="en-US" sz="1800" b="1" dirty="0" smtClean="0"/>
              <a:t>Socrates-Plato: </a:t>
            </a:r>
            <a:r>
              <a:rPr lang="en-US" sz="1800" b="1" i="1" dirty="0" err="1" smtClean="0"/>
              <a:t>Eudæmonia</a:t>
            </a:r>
            <a:endParaRPr lang="en-US" sz="1800" b="1" i="1" dirty="0" smtClean="0"/>
          </a:p>
          <a:p>
            <a:pPr>
              <a:buFont typeface="Wingdings" pitchFamily="2" charset="2"/>
              <a:buChar char="ü"/>
            </a:pPr>
            <a:r>
              <a:rPr lang="en-US" sz="1800" b="1" dirty="0" smtClean="0"/>
              <a:t>life lived in harmony with the Good.</a:t>
            </a:r>
          </a:p>
          <a:p>
            <a:pPr>
              <a:buNone/>
            </a:pPr>
            <a:endParaRPr lang="en-US" sz="1800" b="1" i="1" dirty="0" smtClean="0"/>
          </a:p>
          <a:p>
            <a:pPr>
              <a:buNone/>
            </a:pPr>
            <a:r>
              <a:rPr lang="en-US" sz="1800" b="1" dirty="0" smtClean="0"/>
              <a:t>	</a:t>
            </a:r>
            <a:r>
              <a:rPr lang="en-US" sz="1800" b="1" cap="small" dirty="0" smtClean="0"/>
              <a:t>Philosophy is not abstract passive </a:t>
            </a:r>
            <a:r>
              <a:rPr lang="en-US" sz="1800" b="1" cap="small" dirty="0" err="1" smtClean="0"/>
              <a:t>theorising</a:t>
            </a:r>
            <a:r>
              <a:rPr lang="en-US" sz="1800" b="1" cap="small" dirty="0" smtClean="0"/>
              <a:t>, but real active practice: valid only if offering solid </a:t>
            </a:r>
            <a:r>
              <a:rPr lang="en-US" sz="1800" b="1" u="sng" cap="small" dirty="0" smtClean="0"/>
              <a:t>principles</a:t>
            </a:r>
            <a:r>
              <a:rPr lang="en-US" sz="1800" b="1" cap="small" dirty="0" smtClean="0"/>
              <a:t> of meaningful living in the world.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Wisdom: Comparative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cap="small" dirty="0" smtClean="0"/>
              <a:t>Jordan Peterson</a:t>
            </a:r>
            <a:endParaRPr lang="en-US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It wasn’t weakness that propelled so many boys out of the classroom to work at 40</a:t>
            </a:r>
            <a:r>
              <a:rPr lang="en-US" sz="2100" b="1" baseline="6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 below as roughnecks, arguably a better future. It was strength.” [Rule 11</a:t>
            </a:r>
            <a:r>
              <a:rPr lang="en-US" dirty="0" smtClean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“We see tools and obstacles, not objects or things. We can literally feel things with the end of a screwdriver.” </a:t>
            </a:r>
            <a:r>
              <a:rPr lang="en-US" b="1" dirty="0" smtClean="0"/>
              <a:t>[Rule 10]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00B050"/>
                </a:solidFill>
              </a:rPr>
              <a:t>You have to eternally sacrifice the present for the future; put aside pleasure for security, In short, you have to work</a:t>
            </a:r>
            <a:r>
              <a:rPr lang="en-US" dirty="0" smtClean="0"/>
              <a:t>.”	</a:t>
            </a:r>
          </a:p>
          <a:p>
            <a:pPr marL="857250" lvl="1" indent="-45720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[Rule 2]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cap="small" dirty="0" smtClean="0"/>
              <a:t>History’s Wise People</a:t>
            </a:r>
            <a:endParaRPr lang="en-US" sz="1800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“</a:t>
            </a:r>
            <a:r>
              <a:rPr lang="en-US" sz="2000" b="1" dirty="0" smtClean="0">
                <a:solidFill>
                  <a:srgbClr val="FF0000"/>
                </a:solidFill>
              </a:rPr>
              <a:t>To the working class, the notion of staying in school until you are nearly grown up seems contemptible &amp; unmanly</a:t>
            </a:r>
            <a:r>
              <a:rPr lang="en-US" sz="2000" dirty="0" smtClean="0"/>
              <a:t>.”</a:t>
            </a:r>
          </a:p>
          <a:p>
            <a:pPr marL="1257300" lvl="2" indent="-457200">
              <a:buFont typeface="Wingdings" pitchFamily="2" charset="2"/>
              <a:buChar char="§"/>
            </a:pPr>
            <a:r>
              <a:rPr lang="en-US" b="1" dirty="0" smtClean="0"/>
              <a:t>George Orwell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sz="2000" b="1" i="1" dirty="0" smtClean="0"/>
              <a:t>Technology is an extension of man</a:t>
            </a:r>
            <a:r>
              <a:rPr lang="en-US" sz="2000" dirty="0" smtClean="0"/>
              <a:t>.”</a:t>
            </a:r>
          </a:p>
          <a:p>
            <a:pPr marL="1257300" lvl="2" indent="-457200">
              <a:buFont typeface="Wingdings" pitchFamily="2" charset="2"/>
              <a:buChar char="§"/>
            </a:pPr>
            <a:r>
              <a:rPr lang="en-US" b="1" dirty="0" smtClean="0"/>
              <a:t>Marshall McLuhan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00B050"/>
                </a:solidFill>
              </a:rPr>
              <a:t>The future is purchased by the present</a:t>
            </a:r>
            <a:r>
              <a:rPr lang="en-US" dirty="0" smtClean="0"/>
              <a:t>”. </a:t>
            </a:r>
          </a:p>
          <a:p>
            <a:pPr marL="1314450" lvl="3" indent="-457200">
              <a:buFont typeface="Wingdings" pitchFamily="2" charset="2"/>
              <a:buChar char="§"/>
            </a:pPr>
            <a:r>
              <a:rPr lang="en-US" sz="1700" b="1" dirty="0" smtClean="0"/>
              <a:t>Dr Johnson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Jordan Peterson:</a:t>
            </a:r>
            <a:br>
              <a:rPr lang="en-US" dirty="0" smtClean="0"/>
            </a:br>
            <a:r>
              <a:rPr lang="en-US" b="1" cap="small" dirty="0" smtClean="0"/>
              <a:t>The </a:t>
            </a:r>
            <a:r>
              <a:rPr lang="en-US" b="1" i="1" cap="small" dirty="0" smtClean="0"/>
              <a:t>Tao</a:t>
            </a:r>
            <a:endParaRPr lang="en-US" b="1" i="1" cap="smal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0" cap="small" dirty="0" smtClean="0">
                <a:solidFill>
                  <a:srgbClr val="FF0000"/>
                </a:solidFill>
              </a:rPr>
              <a:t>‘</a:t>
            </a:r>
            <a:r>
              <a:rPr lang="en-US" sz="3600" cap="small" dirty="0" smtClean="0">
                <a:solidFill>
                  <a:srgbClr val="FF0000"/>
                </a:solidFill>
              </a:rPr>
              <a:t>The Way</a:t>
            </a:r>
            <a:r>
              <a:rPr lang="en-US" sz="3600" b="0" cap="small" dirty="0" smtClean="0">
                <a:solidFill>
                  <a:srgbClr val="FF0000"/>
                </a:solidFill>
              </a:rPr>
              <a:t>’</a:t>
            </a:r>
            <a:endParaRPr lang="en-US" sz="3600" b="0" cap="small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William James: </a:t>
            </a:r>
            <a:r>
              <a:rPr lang="en-US" i="1" dirty="0" smtClean="0"/>
              <a:t>Varieties of Religious Experience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“Religion in the most… general terms possible…[is] the belief that </a:t>
            </a:r>
            <a:r>
              <a:rPr lang="en-US" b="1" dirty="0" smtClean="0"/>
              <a:t>there is an unseen order</a:t>
            </a:r>
            <a:r>
              <a:rPr lang="en-US" dirty="0" smtClean="0"/>
              <a:t>, and that our supreme good lies in harmoniously adjusting ourselves thereto.”</a:t>
            </a:r>
          </a:p>
          <a:p>
            <a:pPr>
              <a:buNone/>
            </a:pPr>
            <a:r>
              <a:rPr lang="en-US" dirty="0" smtClean="0"/>
              <a:t>Aristotle:  “Final Cause”</a:t>
            </a:r>
          </a:p>
          <a:p>
            <a:pPr>
              <a:buNone/>
            </a:pPr>
            <a:r>
              <a:rPr lang="en-US" dirty="0" smtClean="0"/>
              <a:t>Jesus:  </a:t>
            </a:r>
          </a:p>
          <a:p>
            <a:pPr>
              <a:buNone/>
            </a:pPr>
            <a:r>
              <a:rPr lang="en-US" sz="2000" dirty="0" smtClean="0"/>
              <a:t>	“Narrow the gate &amp; difficult the way which leads to Life, and there are few who find it.”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cap="small" dirty="0" smtClean="0">
                <a:solidFill>
                  <a:srgbClr val="FF0000"/>
                </a:solidFill>
              </a:rPr>
              <a:t>STOICISM</a:t>
            </a:r>
            <a:endParaRPr lang="en-US" sz="3600" cap="small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‘Everything, even chance, is governed by Providence. And then there is the needs of the whole world, of which you are a part. Whatever the nature of the whole does, and whatever serves to maintain it, is good for every part of Nature.’</a:t>
            </a:r>
          </a:p>
          <a:p>
            <a:pPr lvl="1"/>
            <a:r>
              <a:rPr lang="en-US" b="1" dirty="0" smtClean="0"/>
              <a:t>Marcus Aurelius, </a:t>
            </a:r>
            <a:r>
              <a:rPr lang="en-US" b="1" i="1" dirty="0" smtClean="0"/>
              <a:t>Meditations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823</TotalTime>
  <Words>522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Dr Jordan B. Peterson</vt:lpstr>
      <vt:lpstr>CAMILLE PAGLIA</vt:lpstr>
      <vt:lpstr>Boethius (5th C. Rome): The Consolation  of Philosophy “Bottom of the dominance hierarchy is a terrible, dangerous place to be.”</vt:lpstr>
      <vt:lpstr>Jordan Peterson’s Religious Lineage:  “Life is Suffering” e.g. Buddhism</vt:lpstr>
      <vt:lpstr>Jordan Peterson’s Religious Lineage:  “Life is Suffering” E.g. Christianity</vt:lpstr>
      <vt:lpstr>Jordan Peterson’s  Religious Lineage</vt:lpstr>
      <vt:lpstr>Jordan Peterson’s  Religious Lineage</vt:lpstr>
      <vt:lpstr>Wisdom: Comparative Examples</vt:lpstr>
      <vt:lpstr>Jordan Peterson: The Tao</vt:lpstr>
      <vt:lpstr>Jordan Peterson: The Tao</vt:lpstr>
      <vt:lpstr>Jordan Peterson:  Intellectual-Religious Method </vt:lpstr>
      <vt:lpstr>Jordan Peterson: Academic Religious Frame</vt:lpstr>
      <vt:lpstr>Jordan Peterson: Pragmatism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 Peterson </dc:title>
  <dc:creator>Stephen Ogden</dc:creator>
  <cp:lastModifiedBy>Stephen Ogden</cp:lastModifiedBy>
  <cp:revision>53</cp:revision>
  <dcterms:created xsi:type="dcterms:W3CDTF">2019-01-15T06:47:54Z</dcterms:created>
  <dcterms:modified xsi:type="dcterms:W3CDTF">2019-01-16T18:33:45Z</dcterms:modified>
</cp:coreProperties>
</file>