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34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8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7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2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6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845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14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28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7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91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6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43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THOUGHT:</a:t>
            </a:r>
            <a:br>
              <a:rPr lang="en-US" dirty="0" smtClean="0"/>
            </a:br>
            <a:r>
              <a:rPr lang="en-US" dirty="0" smtClean="0"/>
              <a:t>social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STEPHEN A. OGDEN, BCIT Liberal Studies</a:t>
            </a:r>
          </a:p>
          <a:p>
            <a:r>
              <a:rPr lang="en-US" dirty="0" smtClean="0"/>
              <a:t>WEEK TWO: CONTEMPORARY AI DYSTOPIA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FEAR: theory #2</a:t>
            </a:r>
            <a:br>
              <a:rPr lang="en-US" dirty="0" smtClean="0"/>
            </a:br>
            <a:r>
              <a:rPr lang="en-US" dirty="0" smtClean="0"/>
              <a:t>created by UNKNOWN—The alien ‘Other’.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cap="small" dirty="0" smtClean="0"/>
              <a:t>Sigmund Freud</a:t>
            </a:r>
            <a:r>
              <a:rPr lang="en-US" cap="small" dirty="0" smtClean="0"/>
              <a:t>:</a:t>
            </a:r>
            <a:r>
              <a:rPr lang="en-US" dirty="0" smtClean="0"/>
              <a:t> </a:t>
            </a:r>
            <a:endParaRPr lang="en-US" dirty="0"/>
          </a:p>
          <a:p>
            <a:pPr marL="516636" lvl="1" indent="-342900">
              <a:buFont typeface="+mj-lt"/>
              <a:buAutoNum type="alphaLcParenR"/>
            </a:pPr>
            <a:r>
              <a:rPr lang="en-US" sz="1600" dirty="0" smtClean="0"/>
              <a:t>Fear </a:t>
            </a:r>
            <a:r>
              <a:rPr lang="en-US" sz="1600" dirty="0"/>
              <a:t>is an expression of the instinct for self-preservation</a:t>
            </a:r>
            <a:r>
              <a:rPr lang="en-US" sz="1600" dirty="0" smtClean="0"/>
              <a:t>. </a:t>
            </a:r>
          </a:p>
          <a:p>
            <a:pPr marL="516636" lvl="1" indent="-342900">
              <a:buFont typeface="+mj-lt"/>
              <a:buAutoNum type="alphaLcParenR"/>
            </a:pPr>
            <a:r>
              <a:rPr lang="en-US" sz="1600" dirty="0" smtClean="0"/>
              <a:t>What arouses fear depends on (</a:t>
            </a:r>
            <a:r>
              <a:rPr lang="en-US" sz="1600" i="1" dirty="0" err="1" smtClean="0"/>
              <a:t>i</a:t>
            </a:r>
            <a:r>
              <a:rPr lang="en-US" sz="1600" dirty="0" smtClean="0"/>
              <a:t>.) our </a:t>
            </a:r>
            <a:r>
              <a:rPr lang="en-US" sz="1600" dirty="0"/>
              <a:t>knowledge of and (</a:t>
            </a:r>
            <a:r>
              <a:rPr lang="en-US" sz="1600" i="1" dirty="0" smtClean="0"/>
              <a:t>ii</a:t>
            </a:r>
            <a:r>
              <a:rPr lang="en-US" sz="1600" dirty="0" smtClean="0"/>
              <a:t>.) our </a:t>
            </a:r>
            <a:r>
              <a:rPr lang="en-US" sz="1600" dirty="0"/>
              <a:t>feeling of power over the outer </a:t>
            </a:r>
            <a:r>
              <a:rPr lang="en-US" sz="1600" dirty="0" smtClean="0"/>
              <a:t>world.</a:t>
            </a:r>
          </a:p>
          <a:p>
            <a:pPr marL="699516" lvl="2" indent="-342900"/>
            <a:r>
              <a:rPr lang="en-US" sz="1600" dirty="0" smtClean="0"/>
              <a:t> “We </a:t>
            </a:r>
            <a:r>
              <a:rPr lang="en-US" sz="1600" dirty="0"/>
              <a:t>deem it quite a matter of course that the savage fears a cannon or an eclipse of the sun, while the white man, who can </a:t>
            </a:r>
            <a:r>
              <a:rPr lang="en-US" sz="1600" dirty="0" smtClean="0"/>
              <a:t> handle </a:t>
            </a:r>
            <a:r>
              <a:rPr lang="en-US" sz="1600" dirty="0"/>
              <a:t>the instrument and prophesy the phenomenon, does not fear these </a:t>
            </a:r>
            <a:r>
              <a:rPr lang="en-US" sz="1600" dirty="0" smtClean="0"/>
              <a:t>things”</a:t>
            </a:r>
          </a:p>
          <a:p>
            <a:pPr marL="470916" lvl="1" indent="-342900">
              <a:buFont typeface="+mj-lt"/>
              <a:buAutoNum type="alphaLcParenR"/>
            </a:pPr>
            <a:r>
              <a:rPr lang="en-US" sz="1600" dirty="0" smtClean="0"/>
              <a:t> (</a:t>
            </a:r>
            <a:r>
              <a:rPr lang="en-US" sz="1600" i="1" dirty="0" smtClean="0"/>
              <a:t>ii</a:t>
            </a:r>
            <a:r>
              <a:rPr lang="en-US" sz="1600" dirty="0" smtClean="0"/>
              <a:t>.) is dependency-control again,  but with (</a:t>
            </a:r>
            <a:r>
              <a:rPr lang="en-US" sz="1600" i="1" dirty="0" err="1" smtClean="0"/>
              <a:t>i</a:t>
            </a:r>
            <a:r>
              <a:rPr lang="en-US" sz="1600" dirty="0" smtClean="0"/>
              <a:t>.) Freud says what we don’t know can kill us, so  our instinct for self-preservation creates Fear.</a:t>
            </a:r>
          </a:p>
          <a:p>
            <a:pPr marL="297180" indent="-342900">
              <a:buFont typeface="+mj-lt"/>
              <a:buAutoNum type="arabicPeriod"/>
            </a:pPr>
            <a:r>
              <a:rPr lang="en-US" b="1" cap="small" dirty="0" smtClean="0"/>
              <a:t>Charles Darwin:</a:t>
            </a:r>
          </a:p>
          <a:p>
            <a:pPr marL="470916" lvl="1" indent="-342900">
              <a:buFont typeface="+mj-lt"/>
              <a:buAutoNum type="alphaLcParenR"/>
            </a:pPr>
            <a:r>
              <a:rPr lang="en-US" sz="1600" dirty="0" smtClean="0"/>
              <a:t>Emotions are an </a:t>
            </a:r>
            <a:r>
              <a:rPr lang="en-US" sz="1600" b="1" dirty="0" smtClean="0"/>
              <a:t>Instinct </a:t>
            </a:r>
          </a:p>
          <a:p>
            <a:pPr marL="470916" lvl="1" indent="-342900">
              <a:buFont typeface="+mj-lt"/>
              <a:buAutoNum type="alphaLcParenR"/>
            </a:pPr>
            <a:r>
              <a:rPr lang="en-US" sz="1600" b="1" dirty="0" smtClean="0"/>
              <a:t>Instincts </a:t>
            </a:r>
            <a:r>
              <a:rPr lang="en-US" sz="1600" dirty="0" smtClean="0"/>
              <a:t>have survival value</a:t>
            </a:r>
          </a:p>
          <a:p>
            <a:pPr marL="470916" lvl="1" indent="-342900">
              <a:buFont typeface="+mj-lt"/>
              <a:buAutoNum type="alphaLcParenR"/>
            </a:pPr>
            <a:r>
              <a:rPr lang="en-US" sz="1600" dirty="0" smtClean="0"/>
              <a:t>Fear is an Instinct </a:t>
            </a:r>
          </a:p>
          <a:p>
            <a:pPr marL="470916" lvl="1" indent="-342900">
              <a:buFont typeface="+mj-lt"/>
              <a:buAutoNum type="alphaLcParenR"/>
            </a:pPr>
            <a:r>
              <a:rPr lang="en-US" sz="1600" dirty="0" smtClean="0"/>
              <a:t>The ‘</a:t>
            </a:r>
            <a:r>
              <a:rPr lang="en-US" sz="1600" b="1" dirty="0" smtClean="0"/>
              <a:t>Instinct of Fear</a:t>
            </a:r>
            <a:r>
              <a:rPr lang="en-US" sz="1600" dirty="0" smtClean="0"/>
              <a:t>’ impels us to urgent FLIGHT away from threat to survival</a:t>
            </a:r>
          </a:p>
          <a:p>
            <a:pPr marL="470916" lvl="1" indent="-342900">
              <a:buFont typeface="+mj-lt"/>
              <a:buAutoNum type="alphaLcParenR"/>
            </a:pPr>
            <a:r>
              <a:rPr lang="en-US" sz="1600" dirty="0"/>
              <a:t>The </a:t>
            </a:r>
            <a:r>
              <a:rPr lang="en-US" sz="1600" dirty="0" smtClean="0"/>
              <a:t>‘</a:t>
            </a:r>
            <a:r>
              <a:rPr lang="en-US" sz="1600" b="1" dirty="0" smtClean="0"/>
              <a:t>Instinct of </a:t>
            </a:r>
            <a:r>
              <a:rPr lang="en-US" sz="1600" b="1" dirty="0"/>
              <a:t>Fear</a:t>
            </a:r>
            <a:r>
              <a:rPr lang="en-US" sz="1600" dirty="0"/>
              <a:t>’ </a:t>
            </a:r>
            <a:r>
              <a:rPr lang="en-US" sz="1600" dirty="0" smtClean="0"/>
              <a:t>also impels us to safety (survival) in reaction to the </a:t>
            </a:r>
            <a:r>
              <a:rPr lang="en-US" sz="1600" i="1" dirty="0" smtClean="0"/>
              <a:t>possibility</a:t>
            </a:r>
            <a:r>
              <a:rPr lang="en-US" sz="1600" dirty="0" smtClean="0"/>
              <a:t> of threat from the </a:t>
            </a:r>
            <a:r>
              <a:rPr lang="en-US" sz="1600" b="1" u="sng" dirty="0" smtClean="0"/>
              <a:t>unknown</a:t>
            </a:r>
            <a:endParaRPr lang="en-US" sz="1600" b="1" u="sng" dirty="0"/>
          </a:p>
          <a:p>
            <a:pPr marL="297180" indent="-342900">
              <a:buFont typeface="+mj-lt"/>
              <a:buAutoNum type="arabicPeriod"/>
            </a:pPr>
            <a:endParaRPr lang="en-US" b="1" cap="small" dirty="0"/>
          </a:p>
        </p:txBody>
      </p:sp>
    </p:spTree>
    <p:extLst>
      <p:ext uri="{BB962C8B-B14F-4D97-AF65-F5344CB8AC3E}">
        <p14:creationId xmlns:p14="http://schemas.microsoft.com/office/powerpoint/2010/main" val="259943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FEAR: theory #2 </a:t>
            </a:r>
            <a:r>
              <a:rPr lang="en-US" dirty="0" err="1" smtClean="0"/>
              <a:t>con’t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created by UNKNOWN—The alien ‘Other’.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cap="small" dirty="0" smtClean="0"/>
              <a:t>One means of power (tribal, social, political) is to manipulate a person or group as ‘the other’—something different from, lesser than, human: FEAR is the result.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7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smtClean="0"/>
              <a:t>Returning to our previous example, Jews were presented as vermin (rats) by the Nazis.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7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smtClean="0"/>
              <a:t>This past summer, local newspapers popularised a term that a Vancouverite coined to dehumanise householders who watered their lawns: “</a:t>
            </a:r>
            <a:r>
              <a:rPr lang="en-US" sz="1700" b="1" u="sng" cap="small" dirty="0" smtClean="0"/>
              <a:t>Grassholes</a:t>
            </a:r>
            <a:r>
              <a:rPr lang="en-US" sz="1700" dirty="0" smtClean="0"/>
              <a:t>”.</a:t>
            </a:r>
            <a:endParaRPr lang="en-US" b="1" cap="small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b="1" cap="small" dirty="0"/>
              <a:t>Marshall McLuhan:</a:t>
            </a:r>
          </a:p>
          <a:p>
            <a:pPr marL="630936" lvl="1" indent="-457200"/>
            <a:r>
              <a:rPr lang="en-US" dirty="0"/>
              <a:t>Technology is Extension-Amplification</a:t>
            </a:r>
          </a:p>
          <a:p>
            <a:pPr marL="630936" lvl="1" indent="-457200"/>
            <a:r>
              <a:rPr lang="en-US" dirty="0"/>
              <a:t>Extension results in Amputation (</a:t>
            </a:r>
            <a:r>
              <a:rPr lang="en-US" i="1" dirty="0"/>
              <a:t>pace </a:t>
            </a:r>
            <a:r>
              <a:rPr lang="en-US" dirty="0"/>
              <a:t>Socrates-Plato)</a:t>
            </a:r>
          </a:p>
          <a:p>
            <a:pPr marL="630936" lvl="1" indent="-457200"/>
            <a:r>
              <a:rPr lang="en-US" dirty="0"/>
              <a:t>Amputation creates Alienation (distance from the ‘Other’]</a:t>
            </a:r>
          </a:p>
          <a:p>
            <a:pPr marL="813816" lvl="2" indent="-457200"/>
            <a:r>
              <a:rPr lang="en-US" dirty="0"/>
              <a:t>FEAR OF BOTH ‘SPACE’ ALIENS and “IMMIGRANT ALIENS” =  FEAR OF THE ‘UNKNOWN-OTHER’</a:t>
            </a:r>
          </a:p>
          <a:p>
            <a:pPr marL="173736" lvl="1" indent="0">
              <a:buNone/>
            </a:pPr>
            <a:r>
              <a:rPr lang="en-US" b="1" u="sng" cap="small" dirty="0"/>
              <a:t>Logical Sequence</a:t>
            </a:r>
          </a:p>
          <a:p>
            <a:pPr marL="516636" lvl="1" indent="-342900">
              <a:buFont typeface="+mj-lt"/>
              <a:buAutoNum type="arabicPeriod"/>
            </a:pPr>
            <a:r>
              <a:rPr lang="en-US" dirty="0"/>
              <a:t>Artificial Intelligence is the ultimate Extension and Amplification</a:t>
            </a:r>
          </a:p>
          <a:p>
            <a:pPr marL="516636" lvl="1" indent="-342900">
              <a:buFont typeface="+mj-lt"/>
              <a:buAutoNum type="arabicPeriod"/>
            </a:pPr>
            <a:r>
              <a:rPr lang="en-US" dirty="0"/>
              <a:t>Therefore A.I. is the ultimate Other</a:t>
            </a:r>
          </a:p>
          <a:p>
            <a:pPr marL="516636" lvl="1" indent="-342900">
              <a:buFont typeface="+mj-lt"/>
              <a:buAutoNum type="arabicPeriod"/>
            </a:pPr>
            <a:r>
              <a:rPr lang="en-US" dirty="0"/>
              <a:t>Therefore A.I. is the ultimate FEAR</a:t>
            </a:r>
          </a:p>
        </p:txBody>
      </p:sp>
    </p:spTree>
    <p:extLst>
      <p:ext uri="{BB962C8B-B14F-4D97-AF65-F5344CB8AC3E}">
        <p14:creationId xmlns:p14="http://schemas.microsoft.com/office/powerpoint/2010/main" val="123107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FEAR OF THE UNKNOWN—The alien ‘Other’: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The uncanny valley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3451"/>
            <a:ext cx="4754562" cy="3567823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395538"/>
            <a:ext cx="4754562" cy="3803649"/>
          </a:xfrm>
        </p:spPr>
      </p:pic>
    </p:spTree>
    <p:extLst>
      <p:ext uri="{BB962C8B-B14F-4D97-AF65-F5344CB8AC3E}">
        <p14:creationId xmlns:p14="http://schemas.microsoft.com/office/powerpoint/2010/main" val="402221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ARTIFICIAL INTELLIGENCE DYSTOPIA:</a:t>
            </a:r>
            <a:br>
              <a:rPr lang="en-US" dirty="0" smtClean="0"/>
            </a:br>
            <a:r>
              <a:rPr lang="en-US" dirty="0" smtClean="0"/>
              <a:t>a place broken by A.I.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TERMINATOR</a:t>
            </a:r>
            <a:endParaRPr lang="en-US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r="9236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A world where A.I. Machines walk over human skulls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r="9112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A world of Humans enslaved by A.I.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Blade </a:t>
            </a:r>
            <a:r>
              <a:rPr lang="en-US" dirty="0" smtClean="0"/>
              <a:t>Runner</a:t>
            </a:r>
            <a:endParaRPr lang="en-US" dirty="0"/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3799"/>
          <a:stretch>
            <a:fillRect/>
          </a:stretch>
        </p:blipFill>
        <p:spPr/>
      </p:pic>
      <p:sp>
        <p:nvSpPr>
          <p:cNvPr id="17" name="Text Placeholder 16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Technological pollution and android alternatives to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2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2001: A space odyssey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dirty="0" err="1" smtClean="0"/>
              <a:t>hal</a:t>
            </a:r>
            <a:r>
              <a:rPr lang="en-US" dirty="0" smtClean="0"/>
              <a:t>’ the A.I. murderer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514402"/>
            <a:ext cx="4754562" cy="3565921"/>
          </a:xfrm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‘HAL 9000’ computer that controls all aspects of the space </a:t>
            </a:r>
            <a:r>
              <a:rPr lang="en-US" dirty="0" smtClean="0"/>
              <a:t>flight to Jupiter  </a:t>
            </a:r>
            <a:r>
              <a:rPr lang="en-US" dirty="0" smtClean="0"/>
              <a:t>perfectly rationally and perfectly unemotionally kills the human crew in succession.</a:t>
            </a:r>
          </a:p>
          <a:p>
            <a:r>
              <a:rPr lang="en-US" dirty="0" smtClean="0"/>
              <a:t>A highly influential—and uncontentious—cultural configuration of A.I.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0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CONTEMPORARY dystopian VOICES:</a:t>
            </a:r>
            <a:br>
              <a:rPr lang="en-US" dirty="0" smtClean="0"/>
            </a:br>
            <a:r>
              <a:rPr lang="en-US" dirty="0" smtClean="0"/>
              <a:t>prominent technologists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Stephen Hawking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1172373"/>
          </a:xfrm>
        </p:spPr>
        <p:txBody>
          <a:bodyPr>
            <a:normAutofit/>
          </a:bodyPr>
          <a:lstStyle/>
          <a:p>
            <a:r>
              <a:rPr lang="en-US" dirty="0" smtClean="0"/>
              <a:t>"</a:t>
            </a:r>
            <a:r>
              <a:rPr lang="en-US" dirty="0"/>
              <a:t>Humans, who are limited by slow biological evolution, couldn't compete, and would be </a:t>
            </a:r>
            <a:r>
              <a:rPr lang="en-US" dirty="0" smtClean="0"/>
              <a:t>superseded…</a:t>
            </a:r>
            <a:r>
              <a:rPr lang="en-US" b="1" cap="small" dirty="0" smtClean="0"/>
              <a:t>the end of the human race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Bill Gates &amp; Elon Musk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1172374"/>
          </a:xfrm>
        </p:spPr>
        <p:txBody>
          <a:bodyPr>
            <a:normAutofit/>
          </a:bodyPr>
          <a:lstStyle/>
          <a:p>
            <a:r>
              <a:rPr lang="en-US" dirty="0" smtClean="0"/>
              <a:t>“Artificial intelligence…our </a:t>
            </a:r>
            <a:r>
              <a:rPr lang="en-US" dirty="0"/>
              <a:t>biggest existential </a:t>
            </a:r>
            <a:r>
              <a:rPr lang="en-US" dirty="0" smtClean="0"/>
              <a:t>threat…</a:t>
            </a:r>
            <a:r>
              <a:rPr lang="en-US" b="1" cap="small" dirty="0" smtClean="0"/>
              <a:t>With </a:t>
            </a:r>
            <a:r>
              <a:rPr lang="en-US" b="1" cap="small" dirty="0"/>
              <a:t>artificial intelligence we are summoning the </a:t>
            </a:r>
            <a:r>
              <a:rPr lang="en-US" b="1" cap="small" dirty="0" smtClean="0"/>
              <a:t>demon….</a:t>
            </a:r>
            <a:r>
              <a:rPr lang="en-US" dirty="0" smtClean="0"/>
              <a:t> don’t </a:t>
            </a:r>
            <a:r>
              <a:rPr lang="en-US" dirty="0"/>
              <a:t>understand why some people are not concerned.”</a:t>
            </a:r>
            <a:endParaRPr lang="en-US" b="1" cap="small" dirty="0" smtClean="0"/>
          </a:p>
          <a:p>
            <a:endParaRPr lang="en-US" b="1" cap="smal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Steve Wozniak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1172376"/>
          </a:xfrm>
        </p:spPr>
        <p:txBody>
          <a:bodyPr>
            <a:normAutofit/>
          </a:bodyPr>
          <a:lstStyle/>
          <a:p>
            <a:r>
              <a:rPr lang="en-US" dirty="0" smtClean="0"/>
              <a:t>“If </a:t>
            </a:r>
            <a:r>
              <a:rPr lang="en-US" dirty="0"/>
              <a:t>we build these devices to take care of everything for us, eventually they'll think faster than us and </a:t>
            </a:r>
            <a:r>
              <a:rPr lang="en-US" b="1" cap="small" dirty="0"/>
              <a:t>they'll get rid of the slow </a:t>
            </a:r>
            <a:r>
              <a:rPr lang="en-US" b="1" cap="small" dirty="0" smtClean="0"/>
              <a:t>human</a:t>
            </a:r>
            <a:r>
              <a:rPr lang="en-US" dirty="0" smtClean="0"/>
              <a:t>s…."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 b="6803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6439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 b="11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584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Contemporary concerns: </a:t>
            </a:r>
            <a:br>
              <a:rPr lang="en-US" dirty="0" smtClean="0"/>
            </a:br>
            <a:r>
              <a:rPr lang="en-US" dirty="0" err="1" smtClean="0"/>
              <a:t>overdetermination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Predator DRONES</a:t>
            </a: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15443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mobile surveillance and strike machinery on humans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Street SURVEILLANCE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Pedestrian and vehicular traffic capture public images of humans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Wiretapping &amp; data mining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 b="1585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All computer use is recorded and </a:t>
            </a:r>
            <a:r>
              <a:rPr lang="en-US" dirty="0" err="1" smtClean="0"/>
              <a:t>analysed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7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85192"/>
            <a:ext cx="9720072" cy="1599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Voices of A.I. dystopia</a:t>
            </a:r>
            <a:br>
              <a:rPr lang="en-US" dirty="0" smtClean="0"/>
            </a:br>
            <a:r>
              <a:rPr lang="en-US" sz="3300" dirty="0"/>
              <a:t>Atlantic magazine, </a:t>
            </a:r>
            <a:r>
              <a:rPr lang="en-US" sz="3300" dirty="0" err="1"/>
              <a:t>oct.</a:t>
            </a:r>
            <a:r>
              <a:rPr lang="en-US" sz="3300" dirty="0"/>
              <a:t> 16 2015</a:t>
            </a:r>
            <a:br>
              <a:rPr lang="en-US" sz="3300" dirty="0"/>
            </a:br>
            <a:r>
              <a:rPr lang="en-US" sz="3300" b="1" dirty="0"/>
              <a:t>“Americans Are More Afraid of Robots Than Death”</a:t>
            </a:r>
            <a:br>
              <a:rPr lang="en-US" sz="3300" b="1" dirty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/>
              <a:t>Chapman </a:t>
            </a:r>
            <a:r>
              <a:rPr lang="en-US" sz="2000" b="1" dirty="0"/>
              <a:t>University Survey on American </a:t>
            </a:r>
            <a:r>
              <a:rPr lang="en-US" sz="2000" b="1" dirty="0" smtClean="0"/>
              <a:t>Fears, 2015</a:t>
            </a:r>
          </a:p>
          <a:p>
            <a:r>
              <a:rPr lang="en-US" sz="1200" dirty="0" smtClean="0"/>
              <a:t>1. Political Corruption</a:t>
            </a:r>
          </a:p>
          <a:p>
            <a:r>
              <a:rPr lang="en-US" sz="1200" dirty="0" smtClean="0"/>
              <a:t>2. Cyber-Terrorism</a:t>
            </a:r>
          </a:p>
          <a:p>
            <a:r>
              <a:rPr lang="en-US" sz="1200" dirty="0" smtClean="0"/>
              <a:t>3. Corporate Tracking of Personal Data</a:t>
            </a:r>
          </a:p>
          <a:p>
            <a:r>
              <a:rPr lang="en-US" sz="1200" dirty="0"/>
              <a:t>5</a:t>
            </a:r>
            <a:r>
              <a:rPr lang="en-US" sz="1200" dirty="0" smtClean="0"/>
              <a:t>. Government Tracking </a:t>
            </a:r>
            <a:r>
              <a:rPr lang="en-US" sz="1200" dirty="0"/>
              <a:t>of Personal </a:t>
            </a:r>
            <a:r>
              <a:rPr lang="en-US" sz="1200" dirty="0" smtClean="0"/>
              <a:t>Data</a:t>
            </a:r>
          </a:p>
          <a:p>
            <a:r>
              <a:rPr lang="en-US" sz="1200" dirty="0" smtClean="0"/>
              <a:t>6. Bio-Warfare</a:t>
            </a:r>
          </a:p>
          <a:p>
            <a:r>
              <a:rPr lang="en-US" sz="1200" dirty="0" smtClean="0"/>
              <a:t>7. Identity Theft</a:t>
            </a:r>
          </a:p>
          <a:p>
            <a:r>
              <a:rPr lang="en-US" sz="1200" dirty="0" smtClean="0"/>
              <a:t>8. Electronic Identity Fraud  &amp; Theft</a:t>
            </a:r>
          </a:p>
          <a:p>
            <a:r>
              <a:rPr lang="en-US" sz="1200" dirty="0" smtClean="0"/>
              <a:t>25. Robots </a:t>
            </a:r>
          </a:p>
          <a:p>
            <a:r>
              <a:rPr lang="en-US" sz="1200" dirty="0" smtClean="0"/>
              <a:t>35. A.I.</a:t>
            </a:r>
          </a:p>
          <a:p>
            <a:r>
              <a:rPr lang="en-US" sz="1200" b="1" dirty="0" smtClean="0"/>
              <a:t>43. Dying</a:t>
            </a:r>
          </a:p>
          <a:p>
            <a:endParaRPr lang="en-US" sz="1200" b="1" dirty="0" smtClean="0"/>
          </a:p>
          <a:p>
            <a:endParaRPr lang="en-US" sz="1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cap="small" dirty="0" smtClean="0"/>
              <a:t>Ten Categories of Fear</a:t>
            </a:r>
            <a:r>
              <a:rPr lang="en-US" b="1" cap="small" dirty="0" smtClean="0"/>
              <a:t>: Survey Results</a:t>
            </a:r>
            <a:endParaRPr lang="en-US" b="1" cap="small" dirty="0" smtClean="0"/>
          </a:p>
          <a:p>
            <a:r>
              <a:rPr lang="en-US" dirty="0" smtClean="0"/>
              <a:t>#1. </a:t>
            </a:r>
            <a:r>
              <a:rPr lang="en-US" b="1" dirty="0" smtClean="0"/>
              <a:t>Man-Made Disaster</a:t>
            </a:r>
            <a:r>
              <a:rPr lang="en-US" dirty="0" smtClean="0"/>
              <a:t>: </a:t>
            </a:r>
            <a:r>
              <a:rPr lang="en-US" sz="2000" dirty="0" smtClean="0"/>
              <a:t>[ </a:t>
            </a:r>
            <a:r>
              <a:rPr lang="en-US" sz="2000" i="1" dirty="0" smtClean="0"/>
              <a:t>Bio-warfare</a:t>
            </a:r>
            <a:r>
              <a:rPr lang="en-US" sz="2000" i="1" dirty="0"/>
              <a:t>, terrorism, nuclear </a:t>
            </a:r>
            <a:r>
              <a:rPr lang="en-US" sz="2000" i="1" dirty="0" smtClean="0"/>
              <a:t>attacks 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#2. </a:t>
            </a:r>
            <a:r>
              <a:rPr lang="en-US" b="1" dirty="0" smtClean="0"/>
              <a:t>Technology:</a:t>
            </a:r>
            <a:r>
              <a:rPr lang="en-US" dirty="0" smtClean="0"/>
              <a:t> </a:t>
            </a:r>
            <a:r>
              <a:rPr lang="en-US" sz="2000" dirty="0" smtClean="0"/>
              <a:t>[ </a:t>
            </a:r>
            <a:r>
              <a:rPr lang="en-US" sz="2000" i="1" dirty="0" smtClean="0"/>
              <a:t>Artificial Intelligence, Robots, Cyber-Terrorism </a:t>
            </a:r>
            <a:r>
              <a:rPr lang="en-US" sz="2000" dirty="0" smtClean="0"/>
              <a:t>]</a:t>
            </a:r>
          </a:p>
          <a:p>
            <a:r>
              <a:rPr lang="en-US" sz="1800" cap="small" dirty="0" smtClean="0"/>
              <a:t>(Note that 1 &amp; 2 reduce to the same thing)</a:t>
            </a:r>
          </a:p>
          <a:p>
            <a:endParaRPr lang="en-US" dirty="0" smtClean="0"/>
          </a:p>
          <a:p>
            <a:r>
              <a:rPr lang="en-US" dirty="0" smtClean="0"/>
              <a:t>#5. </a:t>
            </a:r>
            <a:r>
              <a:rPr lang="en-US" b="1" dirty="0" smtClean="0"/>
              <a:t>Personal Future</a:t>
            </a:r>
            <a:r>
              <a:rPr lang="en-US" dirty="0" smtClean="0"/>
              <a:t>: </a:t>
            </a:r>
            <a:r>
              <a:rPr lang="en-US" sz="2000" dirty="0" smtClean="0"/>
              <a:t>[ </a:t>
            </a:r>
            <a:r>
              <a:rPr lang="en-US" sz="2000" i="1" dirty="0" smtClean="0"/>
              <a:t>Dying</a:t>
            </a:r>
            <a:r>
              <a:rPr lang="en-US" sz="2000" i="1" dirty="0"/>
              <a:t>, illness, </a:t>
            </a:r>
            <a:r>
              <a:rPr lang="en-US" sz="2000" i="1" dirty="0" smtClean="0"/>
              <a:t>unemployment</a:t>
            </a:r>
            <a:r>
              <a:rPr lang="en-US" sz="2000" dirty="0" smtClean="0"/>
              <a:t> 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386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dystopia? </a:t>
            </a:r>
            <a:r>
              <a:rPr lang="en-US" b="1" u="sng" dirty="0" smtClean="0"/>
              <a:t>Fear</a:t>
            </a:r>
            <a:r>
              <a:rPr lang="en-US" b="1" dirty="0" smtClean="0"/>
              <a:t>.    </a:t>
            </a:r>
            <a:r>
              <a:rPr lang="en-US" dirty="0" smtClean="0"/>
              <a:t>but why fear?   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cap="small" dirty="0" smtClean="0"/>
              <a:t>The </a:t>
            </a:r>
            <a:r>
              <a:rPr lang="en-US" b="1" i="1" cap="small" dirty="0" smtClean="0"/>
              <a:t>Atlantic </a:t>
            </a:r>
            <a:r>
              <a:rPr lang="en-US" b="1" cap="small" dirty="0" smtClean="0"/>
              <a:t>Magazine story on the  Chapman University Study: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People tend to express the highest level of fear for things </a:t>
            </a:r>
            <a:r>
              <a:rPr lang="en-US" u="sng" dirty="0"/>
              <a:t>they’re dependent on but that they don’t have any control over</a:t>
            </a:r>
            <a:r>
              <a:rPr lang="en-US" dirty="0"/>
              <a:t>, and that’s almost a perfect definition of technology,” said Christopher Bader, </a:t>
            </a:r>
            <a:r>
              <a:rPr lang="en-US" dirty="0" smtClean="0"/>
              <a:t>one </a:t>
            </a:r>
            <a:r>
              <a:rPr lang="en-US" dirty="0"/>
              <a:t>of the co-authors of the </a:t>
            </a:r>
            <a:r>
              <a:rPr lang="en-US" dirty="0" smtClean="0"/>
              <a:t>study….</a:t>
            </a:r>
          </a:p>
          <a:p>
            <a:endParaRPr lang="en-US" i="1" dirty="0"/>
          </a:p>
          <a:p>
            <a:r>
              <a:rPr lang="en-US" dirty="0"/>
              <a:t>“Everybody would recognize that if they were about to be murdered, that would be a terrifying and horrible thing,” he continued, “but people have different senses of whether that would happen to them. </a:t>
            </a:r>
            <a:r>
              <a:rPr lang="en-US" b="1" dirty="0"/>
              <a:t>Technology is more universal. It’s difficult for anyone to get by without it.”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2582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FEAR: theory #1</a:t>
            </a:r>
            <a:br>
              <a:rPr lang="en-US" dirty="0" smtClean="0"/>
            </a:br>
            <a:r>
              <a:rPr lang="en-US" dirty="0" smtClean="0"/>
              <a:t>created by DEPENDENCY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cap="small" dirty="0" smtClean="0"/>
              <a:t>Logical Sequence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fear what we depend on.  </a:t>
            </a:r>
            <a:r>
              <a:rPr lang="en-US" sz="1700" dirty="0" smtClean="0"/>
              <a:t>[Chapman study:  “…</a:t>
            </a:r>
            <a:r>
              <a:rPr lang="en-US" sz="1700" b="1" dirty="0" smtClean="0"/>
              <a:t>difficult to </a:t>
            </a:r>
            <a:r>
              <a:rPr lang="en-US" sz="1700" b="1" dirty="0"/>
              <a:t>get by without </a:t>
            </a:r>
            <a:r>
              <a:rPr lang="en-US" sz="1700" b="1" dirty="0" smtClean="0"/>
              <a:t>[technology].”</a:t>
            </a:r>
            <a:endParaRPr lang="en-US" sz="1700" b="1" i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Dependency means (by definition) that </a:t>
            </a:r>
            <a:r>
              <a:rPr lang="en-US" b="1" dirty="0" smtClean="0"/>
              <a:t>control</a:t>
            </a:r>
            <a:r>
              <a:rPr lang="en-US" dirty="0" smtClean="0"/>
              <a:t> is not yours.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 we Fear what we can not control.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Control-Dependency</a:t>
            </a:r>
            <a:r>
              <a:rPr lang="en-US" dirty="0" smtClean="0"/>
              <a:t> Relationship is a </a:t>
            </a:r>
            <a:r>
              <a:rPr lang="en-US" b="1" dirty="0" smtClean="0"/>
              <a:t>Master-Slave</a:t>
            </a:r>
            <a:r>
              <a:rPr lang="en-US" dirty="0" smtClean="0"/>
              <a:t> Relationship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Slaves Fear Masters:</a:t>
            </a:r>
          </a:p>
          <a:p>
            <a:pPr marL="630936" lvl="1" indent="-457200"/>
            <a:r>
              <a:rPr lang="en-US" dirty="0" smtClean="0"/>
              <a:t>For the harm—real or potential—that the dependent Slave is powerless to prevent from the controlling Master.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Thus: Man is dependent upon machine; is therefore Slave to machine; and is therefore necessarily in Fear of the machine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6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FEAR: theory #1</a:t>
            </a:r>
            <a:br>
              <a:rPr lang="en-US" dirty="0" smtClean="0"/>
            </a:br>
            <a:r>
              <a:rPr lang="en-US" sz="4000" dirty="0" smtClean="0"/>
              <a:t>Examples of dependency-</a:t>
            </a:r>
            <a:r>
              <a:rPr lang="en-US" sz="4000" dirty="0" err="1" smtClean="0"/>
              <a:t>fEAR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cap="small" dirty="0" smtClean="0"/>
              <a:t>Socrates-Plato</a:t>
            </a:r>
            <a:r>
              <a:rPr lang="en-US" cap="small" dirty="0" smtClean="0"/>
              <a:t>:</a:t>
            </a:r>
            <a:r>
              <a:rPr lang="en-US" dirty="0" smtClean="0"/>
              <a:t> </a:t>
            </a:r>
          </a:p>
          <a:p>
            <a:pPr marL="630936" lvl="1" indent="-457200"/>
            <a:r>
              <a:rPr lang="en-US" b="1" u="sng" cap="small" dirty="0" smtClean="0"/>
              <a:t>Logical Sequence</a:t>
            </a:r>
            <a:r>
              <a:rPr lang="en-US" dirty="0" smtClean="0"/>
              <a:t>: [1.] External technology replaces the Inner function. [2.] Use of the external results in atrophy of the inner function. [3.] With atrophy of function, man has necessary dependency on </a:t>
            </a:r>
            <a:r>
              <a:rPr lang="en-US" dirty="0" smtClean="0"/>
              <a:t>the external technology. </a:t>
            </a:r>
            <a:endParaRPr lang="en-US" sz="13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cap="small" dirty="0" smtClean="0"/>
              <a:t>Management-Staff</a:t>
            </a:r>
            <a:r>
              <a:rPr lang="en-US" cap="small" dirty="0" smtClean="0"/>
              <a:t>:</a:t>
            </a:r>
          </a:p>
          <a:p>
            <a:pPr marL="630936" lvl="1" indent="-457200"/>
            <a:r>
              <a:rPr lang="en-US" b="1" u="sng" cap="small" dirty="0"/>
              <a:t>Logical Sequence</a:t>
            </a:r>
            <a:r>
              <a:rPr lang="en-US" dirty="0"/>
              <a:t>: </a:t>
            </a:r>
            <a:r>
              <a:rPr lang="en-US" dirty="0" smtClean="0"/>
              <a:t>[1.] Staff, Workers, have direct connection to work done.  [2.] Managers and supervisors </a:t>
            </a:r>
            <a:r>
              <a:rPr lang="en-US" i="1" dirty="0" smtClean="0"/>
              <a:t>do not </a:t>
            </a:r>
            <a:r>
              <a:rPr lang="en-US" dirty="0" smtClean="0"/>
              <a:t>have direct connection to work [3.] But Managers &amp; Supervisors have the </a:t>
            </a:r>
            <a:r>
              <a:rPr lang="en-US" i="1" dirty="0" smtClean="0"/>
              <a:t>responsibility</a:t>
            </a:r>
            <a:r>
              <a:rPr lang="en-US" dirty="0" smtClean="0"/>
              <a:t> for the work being done correctly</a:t>
            </a:r>
            <a:r>
              <a:rPr lang="en-US" i="1" dirty="0" smtClean="0"/>
              <a:t>. </a:t>
            </a:r>
            <a:r>
              <a:rPr lang="en-US" dirty="0" smtClean="0"/>
              <a:t>[4.] Managers &amp; Supervisors are therefore dependent on workers. [5.] Thus, </a:t>
            </a:r>
            <a:r>
              <a:rPr lang="en-US" dirty="0"/>
              <a:t>Managers &amp; </a:t>
            </a:r>
            <a:r>
              <a:rPr lang="en-US" dirty="0" smtClean="0"/>
              <a:t>Supervisors operate perpetually from Fear.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cap="small" dirty="0" smtClean="0"/>
              <a:t>Totalitarian Regimes</a:t>
            </a:r>
            <a:r>
              <a:rPr lang="en-US" dirty="0" smtClean="0"/>
              <a:t>:</a:t>
            </a:r>
          </a:p>
          <a:p>
            <a:pPr marL="630936" lvl="1" indent="-457200"/>
            <a:r>
              <a:rPr lang="en-US" dirty="0" smtClean="0"/>
              <a:t>The Nazi example. Promoted their rise to power by playing up fear that Germany was dependent financially and internationally on the Jews—who controlled international finance.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66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244</TotalTime>
  <Words>1038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 Cen MT</vt:lpstr>
      <vt:lpstr>Tw Cen MT Condensed</vt:lpstr>
      <vt:lpstr>Wingdings</vt:lpstr>
      <vt:lpstr>Wingdings 3</vt:lpstr>
      <vt:lpstr>Integral</vt:lpstr>
      <vt:lpstr>COMPUTATIONAL THOUGHT: social applications</vt:lpstr>
      <vt:lpstr>ARTIFICIAL INTELLIGENCE DYSTOPIA: a place broken by A.I.</vt:lpstr>
      <vt:lpstr>2001: A space odyssey ‘hal’ the A.I. murderer</vt:lpstr>
      <vt:lpstr>CONTEMPORARY dystopian VOICES: prominent technologists </vt:lpstr>
      <vt:lpstr>Contemporary concerns:  overdetermination</vt:lpstr>
      <vt:lpstr>Voices of A.I. dystopia Atlantic magazine, oct. 16 2015 “Americans Are More Afraid of Robots Than Death” </vt:lpstr>
      <vt:lpstr>Why dystopia? Fear.    but why fear?   </vt:lpstr>
      <vt:lpstr>FEAR: theory #1 created by DEPENDENCY</vt:lpstr>
      <vt:lpstr>FEAR: theory #1 Examples of dependency-fEAR</vt:lpstr>
      <vt:lpstr>FEAR: theory #2 created by UNKNOWN—The alien ‘Other’.</vt:lpstr>
      <vt:lpstr>FEAR: theory #2 con’t created by UNKNOWN—The alien ‘Other’.</vt:lpstr>
      <vt:lpstr>FEAR OF THE UNKNOWN—The alien ‘Other’: The uncanny valley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THOUGHT</dc:title>
  <dc:creator>Lib Stephen</dc:creator>
  <cp:lastModifiedBy>Lib Stephen</cp:lastModifiedBy>
  <cp:revision>26</cp:revision>
  <dcterms:created xsi:type="dcterms:W3CDTF">2015-11-13T05:46:43Z</dcterms:created>
  <dcterms:modified xsi:type="dcterms:W3CDTF">2015-11-14T00:48:23Z</dcterms:modified>
</cp:coreProperties>
</file>