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66" r:id="rId4"/>
    <p:sldId id="284" r:id="rId5"/>
    <p:sldId id="282" r:id="rId6"/>
    <p:sldId id="283" r:id="rId7"/>
    <p:sldId id="286" r:id="rId8"/>
    <p:sldId id="280" r:id="rId9"/>
    <p:sldId id="281" r:id="rId10"/>
    <p:sldId id="295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79" r:id="rId20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71333" autoAdjust="0"/>
  </p:normalViewPr>
  <p:slideViewPr>
    <p:cSldViewPr>
      <p:cViewPr varScale="1">
        <p:scale>
          <a:sx n="51" d="100"/>
          <a:sy n="5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532DE560-72CC-4EE8-B617-B1FEEFF794B5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8"/>
            <a:ext cx="5563870" cy="4158377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DC4C2818-7326-4ECC-BF9D-64D7DA57C87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3280DD-B687-4E06-8409-3544E47ECD91}" type="datetimeFigureOut">
              <a:rPr lang="en-US" smtClean="0"/>
              <a:pPr/>
              <a:t>7/4/2011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WWII.p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wl.english.purdue.edu/owl/resource/690/01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ooterchronicles.com/2009/04/28/divisadero-by-michael-ondaatj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op.newwritingnorth.com/pat-barker-the-ghost-road-d198532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Week </a:t>
            </a:r>
            <a:r>
              <a:rPr lang="en-CA" dirty="0" smtClean="0"/>
              <a:t>#9: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i="1" dirty="0" smtClean="0"/>
              <a:t>The </a:t>
            </a:r>
            <a:r>
              <a:rPr lang="en-CA" i="1" dirty="0" smtClean="0"/>
              <a:t>English Patient</a:t>
            </a:r>
            <a:endParaRPr lang="en-CA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Professor </a:t>
            </a:r>
            <a:r>
              <a:rPr lang="en-CA" dirty="0" err="1" smtClean="0"/>
              <a:t>Poyner</a:t>
            </a:r>
            <a:r>
              <a:rPr lang="en-CA" dirty="0" smtClean="0"/>
              <a:t>-Del Vento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Countries involved in World War II</a:t>
            </a:r>
            <a:endParaRPr lang="en-CA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 algn="ctr"/>
            <a:r>
              <a:rPr lang="en-CA" dirty="0" smtClean="0"/>
              <a:t>Image from </a:t>
            </a:r>
            <a:r>
              <a:rPr lang="en-CA" i="1" dirty="0" smtClean="0"/>
              <a:t>Wikimedia Commons</a:t>
            </a:r>
            <a:r>
              <a:rPr lang="en-CA" dirty="0" smtClean="0"/>
              <a:t>: </a:t>
            </a:r>
            <a:r>
              <a:rPr lang="en-CA" dirty="0" smtClean="0">
                <a:hlinkClick r:id="rId3"/>
              </a:rPr>
              <a:t>http://</a:t>
            </a:r>
            <a:r>
              <a:rPr lang="en-CA" dirty="0" smtClean="0">
                <a:hlinkClick r:id="rId3"/>
              </a:rPr>
              <a:t>commons.wikimedia.org/wiki/File:WWII.png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892" y="2268854"/>
            <a:ext cx="8274908" cy="3827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Revision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Two kinds of revision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Order Concerns—big picture issues</a:t>
            </a:r>
            <a:endParaRPr lang="en-CA" dirty="0" smtClean="0"/>
          </a:p>
          <a:p>
            <a:pPr lvl="1"/>
            <a:r>
              <a:rPr lang="en-US" sz="2700" dirty="0" smtClean="0"/>
              <a:t>Do you have a debatable thesis?</a:t>
            </a:r>
            <a:endParaRPr lang="en-CA" sz="2700" dirty="0" smtClean="0"/>
          </a:p>
          <a:p>
            <a:pPr lvl="1"/>
            <a:r>
              <a:rPr lang="en-US" sz="2700" dirty="0" smtClean="0"/>
              <a:t>Is your essay well organized?</a:t>
            </a:r>
            <a:endParaRPr lang="en-CA" sz="2700" dirty="0" smtClean="0"/>
          </a:p>
          <a:p>
            <a:pPr lvl="1"/>
            <a:r>
              <a:rPr lang="en-US" sz="2700" dirty="0" smtClean="0"/>
              <a:t>Are your ideas developed enough?</a:t>
            </a:r>
            <a:endParaRPr lang="en-CA" sz="2700" dirty="0" smtClean="0"/>
          </a:p>
          <a:p>
            <a:r>
              <a:rPr lang="en-US" dirty="0" smtClean="0"/>
              <a:t>Lower Order Concerns—small details</a:t>
            </a:r>
            <a:endParaRPr lang="en-CA" dirty="0" smtClean="0"/>
          </a:p>
          <a:p>
            <a:pPr lvl="1"/>
            <a:r>
              <a:rPr lang="en-US" sz="2700" dirty="0" smtClean="0"/>
              <a:t>Are you writing grammatical sentences?</a:t>
            </a:r>
            <a:endParaRPr lang="en-CA" sz="2700" dirty="0" smtClean="0"/>
          </a:p>
          <a:p>
            <a:pPr lvl="1"/>
            <a:r>
              <a:rPr lang="en-US" sz="2700" dirty="0" smtClean="0"/>
              <a:t>Are you using punctuation correctly?</a:t>
            </a:r>
            <a:endParaRPr lang="en-CA" sz="2700" dirty="0" smtClean="0"/>
          </a:p>
          <a:p>
            <a:pPr lvl="1"/>
            <a:r>
              <a:rPr lang="en-US" sz="2700" dirty="0" smtClean="0"/>
              <a:t>Are you using proper MLA Style?</a:t>
            </a:r>
            <a:endParaRPr lang="en-CA" sz="2700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1600200" y="6356350"/>
            <a:ext cx="58674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lvl="0">
              <a:defRPr/>
            </a:pPr>
            <a:r>
              <a:rPr lang="en-CA" sz="1200" dirty="0" smtClean="0">
                <a:solidFill>
                  <a:schemeClr val="tx2">
                    <a:shade val="90000"/>
                  </a:schemeClr>
                </a:solidFill>
              </a:rPr>
              <a:t>adapted from OWL Website: </a:t>
            </a:r>
            <a:r>
              <a:rPr lang="en-CA" sz="1200" dirty="0" smtClean="0">
                <a:solidFill>
                  <a:schemeClr val="tx2">
                    <a:shade val="90000"/>
                  </a:schemeClr>
                </a:solidFill>
                <a:hlinkClick r:id="rId3"/>
              </a:rPr>
              <a:t>http://owl.english.purdue.edu/owl/resource/690/01/</a:t>
            </a:r>
            <a:r>
              <a:rPr lang="en-CA" sz="1200" dirty="0" smtClean="0">
                <a:solidFill>
                  <a:schemeClr val="tx2">
                    <a:shade val="90000"/>
                  </a:schemeClr>
                </a:solidFill>
              </a:rPr>
              <a:t>  </a:t>
            </a:r>
            <a:endParaRPr lang="en-CA" sz="1200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“One Art”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By Elizabeth Bishop</a:t>
            </a:r>
          </a:p>
          <a:p>
            <a:pPr lvl="1"/>
            <a:r>
              <a:rPr lang="en-CA" dirty="0" smtClean="0"/>
              <a:t>American poet</a:t>
            </a:r>
          </a:p>
          <a:p>
            <a:pPr lvl="1"/>
            <a:r>
              <a:rPr lang="en-CA" dirty="0" smtClean="0"/>
              <a:t>20</a:t>
            </a:r>
            <a:r>
              <a:rPr lang="en-CA" baseline="30000" dirty="0" smtClean="0"/>
              <a:t>th</a:t>
            </a:r>
            <a:r>
              <a:rPr lang="en-CA" dirty="0" smtClean="0"/>
              <a:t> century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First page of handout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First draft of “One Art”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Second page of handout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Eleventh draft of “One Art”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Third page of handout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truly revising means being willing to change anything</a:t>
            </a:r>
            <a:endParaRPr lang="en-CA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 of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you to see essay as whole</a:t>
            </a:r>
          </a:p>
          <a:p>
            <a:r>
              <a:rPr lang="en-US" dirty="0" smtClean="0"/>
              <a:t>Allows you to focus on HOCs, not LOCs</a:t>
            </a:r>
          </a:p>
          <a:p>
            <a:endParaRPr lang="en-US" dirty="0" smtClean="0"/>
          </a:p>
          <a:p>
            <a:r>
              <a:rPr lang="en-US" dirty="0" smtClean="0"/>
              <a:t>Resources available on </a:t>
            </a:r>
            <a:r>
              <a:rPr lang="en-US" dirty="0" err="1" smtClean="0"/>
              <a:t>WebCT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Format for 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Several pages, using point form</a:t>
            </a:r>
          </a:p>
          <a:p>
            <a:r>
              <a:rPr lang="en-CA" dirty="0" smtClean="0"/>
              <a:t>Works Cited page, using MLA style</a:t>
            </a:r>
          </a:p>
          <a:p>
            <a:r>
              <a:rPr lang="en-CA" dirty="0" smtClean="0"/>
              <a:t>Optional:  Acknowledgements page</a:t>
            </a:r>
          </a:p>
          <a:p>
            <a:endParaRPr lang="en-CA" dirty="0" smtClean="0"/>
          </a:p>
          <a:p>
            <a:r>
              <a:rPr lang="en-CA" dirty="0" smtClean="0"/>
              <a:t>Will be graded according to rubric</a:t>
            </a:r>
          </a:p>
          <a:p>
            <a:endParaRPr lang="en-CA" dirty="0" smtClean="0"/>
          </a:p>
          <a:p>
            <a:r>
              <a:rPr lang="en-CA" dirty="0" smtClean="0"/>
              <a:t>Due dates are based on your tutorial dates</a:t>
            </a:r>
          </a:p>
          <a:p>
            <a:pPr lvl="1"/>
            <a:r>
              <a:rPr lang="en-US" i="1" dirty="0" smtClean="0"/>
              <a:t>Mon, July 18</a:t>
            </a:r>
            <a:r>
              <a:rPr lang="en-US" i="1" baseline="30000" dirty="0" smtClean="0"/>
              <a:t>th</a:t>
            </a:r>
            <a:r>
              <a:rPr lang="en-US" i="1" dirty="0" smtClean="0"/>
              <a:t> </a:t>
            </a:r>
            <a:endParaRPr lang="en-US" i="1" dirty="0" smtClean="0"/>
          </a:p>
          <a:p>
            <a:pPr lvl="1"/>
            <a:r>
              <a:rPr lang="en-US" i="1" dirty="0" smtClean="0"/>
              <a:t>Tue, July 19</a:t>
            </a:r>
            <a:r>
              <a:rPr lang="en-US" i="1" baseline="30000" dirty="0" smtClean="0"/>
              <a:t>th</a:t>
            </a:r>
            <a:r>
              <a:rPr lang="en-US" i="1" dirty="0" smtClean="0"/>
              <a:t> </a:t>
            </a:r>
            <a:endParaRPr lang="en-US" i="1" dirty="0" smtClean="0"/>
          </a:p>
          <a:p>
            <a:r>
              <a:rPr lang="en-US" dirty="0" smtClean="0"/>
              <a:t>Also turn in via </a:t>
            </a:r>
            <a:r>
              <a:rPr lang="en-US" dirty="0" err="1" smtClean="0"/>
              <a:t>WebCT</a:t>
            </a:r>
            <a:endParaRPr lang="en-CA" dirty="0" smtClean="0"/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The English Patient</a:t>
            </a:r>
            <a:endParaRPr lang="en-CA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Read </a:t>
            </a:r>
            <a:r>
              <a:rPr lang="en-US" dirty="0" smtClean="0"/>
              <a:t>until page </a:t>
            </a:r>
            <a:r>
              <a:rPr lang="en-US" dirty="0" smtClean="0"/>
              <a:t>176 </a:t>
            </a:r>
            <a:r>
              <a:rPr lang="en-US" dirty="0" smtClean="0"/>
              <a:t>by </a:t>
            </a:r>
            <a:r>
              <a:rPr lang="en-US" dirty="0" smtClean="0"/>
              <a:t>next lecture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Kindly turn off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All cell phones</a:t>
            </a:r>
          </a:p>
          <a:p>
            <a:r>
              <a:rPr lang="en-CA" dirty="0" smtClean="0"/>
              <a:t>The wireless component of any laptop computers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Overview of lecture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Introduction to author </a:t>
            </a:r>
            <a:r>
              <a:rPr lang="en-CA" dirty="0" smtClean="0"/>
              <a:t>and novel</a:t>
            </a:r>
            <a:endParaRPr lang="en-CA" dirty="0" smtClean="0"/>
          </a:p>
          <a:p>
            <a:r>
              <a:rPr lang="en-CA" dirty="0" smtClean="0"/>
              <a:t>Historical background</a:t>
            </a:r>
          </a:p>
          <a:p>
            <a:r>
              <a:rPr lang="en-CA" dirty="0" smtClean="0"/>
              <a:t>Revision</a:t>
            </a:r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author and novel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Introduction to Michael Ondaatje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 algn="ctr"/>
            <a:r>
              <a:rPr lang="en-CA" dirty="0" smtClean="0"/>
              <a:t>Image from </a:t>
            </a:r>
            <a:r>
              <a:rPr lang="en-CA" i="1" dirty="0" smtClean="0"/>
              <a:t>Scooter Chronicles</a:t>
            </a:r>
            <a:r>
              <a:rPr lang="en-CA" dirty="0" smtClean="0"/>
              <a:t>:  </a:t>
            </a:r>
            <a:r>
              <a:rPr lang="en-CA" dirty="0" smtClean="0">
                <a:hlinkClick r:id="rId3"/>
              </a:rPr>
              <a:t>http://scooterchronicles.com/2009/04/28/divisadero-by-michael-ondaatje/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69636" name="Picture 4" descr="michael-ondaatj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981200"/>
            <a:ext cx="2755726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Introduction to </a:t>
            </a:r>
            <a:r>
              <a:rPr lang="en-CA" i="1" dirty="0" smtClean="0"/>
              <a:t>The </a:t>
            </a:r>
            <a:r>
              <a:rPr lang="en-CA" i="1" dirty="0" smtClean="0"/>
              <a:t>English Patient</a:t>
            </a:r>
            <a:endParaRPr lang="en-CA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 algn="ctr"/>
            <a:r>
              <a:rPr lang="en-CA" dirty="0" smtClean="0"/>
              <a:t>Image from </a:t>
            </a:r>
            <a:r>
              <a:rPr lang="en-CA" i="1" dirty="0" smtClean="0"/>
              <a:t>New Writing North</a:t>
            </a:r>
            <a:r>
              <a:rPr lang="en-CA" dirty="0" smtClean="0"/>
              <a:t>: </a:t>
            </a:r>
            <a:r>
              <a:rPr lang="en-CA" dirty="0" smtClean="0">
                <a:hlinkClick r:id="rId3"/>
              </a:rPr>
              <a:t>http://www.shop.newwritingnorth.com/pat-barker-the-ghost-road-d198532.html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1828800"/>
            <a:ext cx="2971800" cy="4579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Lyrical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 English Patient</a:t>
            </a:r>
            <a:r>
              <a:rPr lang="en-US" dirty="0" smtClean="0"/>
              <a:t> is written in a highly lyrical style</a:t>
            </a:r>
          </a:p>
          <a:p>
            <a:r>
              <a:rPr lang="en-US" dirty="0" smtClean="0"/>
              <a:t>Some students struggle with reading this writing style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Historical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World War </a:t>
            </a:r>
            <a:r>
              <a:rPr lang="en-CA" dirty="0" smtClean="0"/>
              <a:t>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1939-1945</a:t>
            </a:r>
            <a:endParaRPr lang="en-CA" dirty="0" smtClean="0"/>
          </a:p>
          <a:p>
            <a:r>
              <a:rPr lang="en-CA" dirty="0" smtClean="0"/>
              <a:t>Involved countries </a:t>
            </a:r>
            <a:r>
              <a:rPr lang="en-CA" dirty="0" smtClean="0"/>
              <a:t>from around the world</a:t>
            </a:r>
            <a:endParaRPr lang="en-US" dirty="0" smtClean="0"/>
          </a:p>
          <a:p>
            <a:pPr lvl="1"/>
            <a:r>
              <a:rPr lang="en-CA" dirty="0" smtClean="0"/>
              <a:t>Allies</a:t>
            </a:r>
          </a:p>
          <a:p>
            <a:pPr lvl="1"/>
            <a:r>
              <a:rPr lang="en-CA" dirty="0" smtClean="0"/>
              <a:t>Axis</a:t>
            </a:r>
            <a:endParaRPr lang="en-CA" dirty="0" smtClean="0"/>
          </a:p>
          <a:p>
            <a:r>
              <a:rPr lang="en-CA" dirty="0" smtClean="0"/>
              <a:t>More than </a:t>
            </a:r>
            <a:r>
              <a:rPr lang="en-CA" dirty="0" smtClean="0"/>
              <a:t>100 million </a:t>
            </a:r>
            <a:r>
              <a:rPr lang="en-CA" dirty="0" smtClean="0"/>
              <a:t>soldiers and other military members were involved</a:t>
            </a:r>
          </a:p>
          <a:p>
            <a:r>
              <a:rPr lang="en-CA" dirty="0" smtClean="0"/>
              <a:t>Between 50-70</a:t>
            </a:r>
            <a:r>
              <a:rPr lang="en-CA" dirty="0" smtClean="0"/>
              <a:t> </a:t>
            </a:r>
            <a:r>
              <a:rPr lang="en-CA" dirty="0" smtClean="0"/>
              <a:t>million people killed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9799</TotalTime>
  <Words>334</Words>
  <Application>Microsoft Office PowerPoint</Application>
  <PresentationFormat>On-screen Show (4:3)</PresentationFormat>
  <Paragraphs>88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Week #9: The English Patient</vt:lpstr>
      <vt:lpstr>Kindly turn off</vt:lpstr>
      <vt:lpstr>Overview of lecture</vt:lpstr>
      <vt:lpstr>Introduction to author and novel</vt:lpstr>
      <vt:lpstr>Introduction to Michael Ondaatje</vt:lpstr>
      <vt:lpstr>Introduction to The English Patient</vt:lpstr>
      <vt:lpstr>Lyrical style</vt:lpstr>
      <vt:lpstr>Historical background</vt:lpstr>
      <vt:lpstr>World War Two</vt:lpstr>
      <vt:lpstr>Countries involved in World War II</vt:lpstr>
      <vt:lpstr>Revision</vt:lpstr>
      <vt:lpstr>Two kinds of revision</vt:lpstr>
      <vt:lpstr>“One Art”</vt:lpstr>
      <vt:lpstr>First draft of “One Art”</vt:lpstr>
      <vt:lpstr>Eleventh draft of “One Art”</vt:lpstr>
      <vt:lpstr>Real revision</vt:lpstr>
      <vt:lpstr>Advantage of Outline</vt:lpstr>
      <vt:lpstr>Format for Outline</vt:lpstr>
      <vt:lpstr>The English Patient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ENGL 101W: Introduction to Fiction</dc:title>
  <dc:creator>Katherine</dc:creator>
  <cp:lastModifiedBy>Katherine</cp:lastModifiedBy>
  <cp:revision>477</cp:revision>
  <dcterms:created xsi:type="dcterms:W3CDTF">2009-09-09T13:23:51Z</dcterms:created>
  <dcterms:modified xsi:type="dcterms:W3CDTF">2011-07-04T19:19:02Z</dcterms:modified>
</cp:coreProperties>
</file>