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sldIdLst>
    <p:sldId id="256" r:id="rId2"/>
    <p:sldId id="257" r:id="rId3"/>
    <p:sldId id="687" r:id="rId4"/>
    <p:sldId id="266" r:id="rId5"/>
    <p:sldId id="602" r:id="rId6"/>
    <p:sldId id="689" r:id="rId7"/>
    <p:sldId id="690" r:id="rId8"/>
    <p:sldId id="691" r:id="rId9"/>
    <p:sldId id="692" r:id="rId10"/>
    <p:sldId id="654" r:id="rId11"/>
    <p:sldId id="693" r:id="rId12"/>
    <p:sldId id="694" r:id="rId13"/>
    <p:sldId id="695" r:id="rId14"/>
    <p:sldId id="697" r:id="rId15"/>
    <p:sldId id="696" r:id="rId16"/>
    <p:sldId id="698" r:id="rId17"/>
    <p:sldId id="683" r:id="rId18"/>
    <p:sldId id="684" r:id="rId19"/>
    <p:sldId id="685" r:id="rId20"/>
    <p:sldId id="699" r:id="rId21"/>
    <p:sldId id="700" r:id="rId22"/>
    <p:sldId id="688" r:id="rId23"/>
    <p:sldId id="701" r:id="rId24"/>
    <p:sldId id="702" r:id="rId25"/>
    <p:sldId id="704" r:id="rId26"/>
    <p:sldId id="667" r:id="rId27"/>
    <p:sldId id="668" r:id="rId28"/>
    <p:sldId id="669" r:id="rId29"/>
    <p:sldId id="670" r:id="rId30"/>
    <p:sldId id="671" r:id="rId31"/>
    <p:sldId id="672" r:id="rId32"/>
    <p:sldId id="705" r:id="rId33"/>
    <p:sldId id="674" r:id="rId34"/>
    <p:sldId id="675" r:id="rId35"/>
    <p:sldId id="676" r:id="rId36"/>
    <p:sldId id="677" r:id="rId37"/>
    <p:sldId id="678" r:id="rId38"/>
    <p:sldId id="679" r:id="rId39"/>
    <p:sldId id="680" r:id="rId40"/>
    <p:sldId id="681" r:id="rId41"/>
    <p:sldId id="682" r:id="rId42"/>
    <p:sldId id="643" r:id="rId43"/>
    <p:sldId id="279" r:id="rId44"/>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71333" autoAdjust="0"/>
  </p:normalViewPr>
  <p:slideViewPr>
    <p:cSldViewPr>
      <p:cViewPr varScale="1">
        <p:scale>
          <a:sx n="51" d="100"/>
          <a:sy n="51" d="100"/>
        </p:scale>
        <p:origin x="-16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endParaRPr lang="en-CA"/>
          </a:p>
        </p:txBody>
      </p:sp>
      <p:sp>
        <p:nvSpPr>
          <p:cNvPr id="3" name="Date Placeholder 2"/>
          <p:cNvSpPr>
            <a:spLocks noGrp="1"/>
          </p:cNvSpPr>
          <p:nvPr>
            <p:ph type="dt" idx="1"/>
          </p:nvPr>
        </p:nvSpPr>
        <p:spPr>
          <a:xfrm>
            <a:off x="3939466" y="0"/>
            <a:ext cx="3013763" cy="462042"/>
          </a:xfrm>
          <a:prstGeom prst="rect">
            <a:avLst/>
          </a:prstGeom>
        </p:spPr>
        <p:txBody>
          <a:bodyPr vert="horz" lIns="92546" tIns="46273" rIns="92546" bIns="46273" rtlCol="0"/>
          <a:lstStyle>
            <a:lvl1pPr algn="r">
              <a:defRPr sz="1200"/>
            </a:lvl1pPr>
          </a:lstStyle>
          <a:p>
            <a:fld id="{532DE560-72CC-4EE8-B617-B1FEEFF794B5}" type="datetimeFigureOut">
              <a:rPr lang="en-US" smtClean="0"/>
              <a:pPr/>
              <a:t>6/27/2011</a:t>
            </a:fld>
            <a:endParaRPr lang="en-CA"/>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2546" tIns="46273" rIns="92546" bIns="46273" rtlCol="0" anchor="ctr"/>
          <a:lstStyle/>
          <a:p>
            <a:endParaRPr lang="en-CA"/>
          </a:p>
        </p:txBody>
      </p:sp>
      <p:sp>
        <p:nvSpPr>
          <p:cNvPr id="5" name="Notes Placeholder 4"/>
          <p:cNvSpPr>
            <a:spLocks noGrp="1"/>
          </p:cNvSpPr>
          <p:nvPr>
            <p:ph type="body" sz="quarter" idx="3"/>
          </p:nvPr>
        </p:nvSpPr>
        <p:spPr>
          <a:xfrm>
            <a:off x="695484" y="4389398"/>
            <a:ext cx="5563870" cy="4158377"/>
          </a:xfrm>
          <a:prstGeom prst="rect">
            <a:avLst/>
          </a:prstGeom>
        </p:spPr>
        <p:txBody>
          <a:bodyPr vert="horz" lIns="92546" tIns="46273" rIns="92546" bIns="4627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777192"/>
            <a:ext cx="3013763" cy="462042"/>
          </a:xfrm>
          <a:prstGeom prst="rect">
            <a:avLst/>
          </a:prstGeom>
        </p:spPr>
        <p:txBody>
          <a:bodyPr vert="horz" lIns="92546" tIns="46273" rIns="92546" bIns="46273" rtlCol="0" anchor="b"/>
          <a:lstStyle>
            <a:lvl1pPr algn="l">
              <a:defRPr sz="1200"/>
            </a:lvl1pPr>
          </a:lstStyle>
          <a:p>
            <a:endParaRPr lang="en-CA"/>
          </a:p>
        </p:txBody>
      </p:sp>
      <p:sp>
        <p:nvSpPr>
          <p:cNvPr id="7" name="Slide Number Placeholder 6"/>
          <p:cNvSpPr>
            <a:spLocks noGrp="1"/>
          </p:cNvSpPr>
          <p:nvPr>
            <p:ph type="sldNum" sz="quarter" idx="5"/>
          </p:nvPr>
        </p:nvSpPr>
        <p:spPr>
          <a:xfrm>
            <a:off x="3939466" y="8777192"/>
            <a:ext cx="3013763" cy="462042"/>
          </a:xfrm>
          <a:prstGeom prst="rect">
            <a:avLst/>
          </a:prstGeom>
        </p:spPr>
        <p:txBody>
          <a:bodyPr vert="horz" lIns="92546" tIns="46273" rIns="92546" bIns="46273" rtlCol="0" anchor="b"/>
          <a:lstStyle>
            <a:lvl1pPr algn="r">
              <a:defRPr sz="1200"/>
            </a:lvl1pPr>
          </a:lstStyle>
          <a:p>
            <a:fld id="{DC4C2818-7326-4ECC-BF9D-64D7DA57C87C}"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defTabSz="914358">
              <a:buFontTx/>
              <a:buChar char="-"/>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Tx/>
              <a:buChar char="-"/>
            </a:pPr>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FontTx/>
              <a:buChar char="-"/>
            </a:pPr>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24</a:t>
            </a:fld>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defTabSz="914358">
              <a:buFontTx/>
              <a:buChar char="-"/>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25</a:t>
            </a:fld>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28</a:t>
            </a:fld>
            <a:endParaRPr lang="en-CA"/>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29</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a:t>
            </a:fld>
            <a:endParaRPr lang="en-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317">
              <a:buFontTx/>
              <a:buChar char="-"/>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30</a:t>
            </a:fld>
            <a:endParaRPr lang="en-CA"/>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31</a:t>
            </a:fld>
            <a:endParaRPr lang="en-CA"/>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32</a:t>
            </a:fld>
            <a:endParaRPr lang="en-CA"/>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33</a:t>
            </a:fld>
            <a:endParaRPr lang="en-CA"/>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34</a:t>
            </a:fld>
            <a:endParaRPr lang="en-CA"/>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35</a:t>
            </a:fld>
            <a:endParaRPr lang="en-CA"/>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36</a:t>
            </a:fld>
            <a:endParaRPr lang="en-CA"/>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37</a:t>
            </a:fld>
            <a:endParaRPr lang="en-CA"/>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38</a:t>
            </a:fld>
            <a:endParaRPr lang="en-CA"/>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a:t>
            </a:fld>
            <a:endParaRPr lang="en-CA"/>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40</a:t>
            </a:fld>
            <a:endParaRPr lang="en-CA"/>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41</a:t>
            </a:fld>
            <a:endParaRPr lang="en-CA"/>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CA" baseline="0"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42</a:t>
            </a:fld>
            <a:endParaRPr lang="en-CA"/>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43</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3280DD-B687-4E06-8409-3544E47ECD91}" type="datetimeFigureOut">
              <a:rPr lang="en-US" smtClean="0"/>
              <a:pPr/>
              <a:t>6/27/2011</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6/27/2011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6/27/2011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6/27/2011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3280DD-B687-4E06-8409-3544E47ECD91}" type="datetimeFigureOut">
              <a:rPr lang="en-US" smtClean="0"/>
              <a:pPr/>
              <a:t>6/27/2011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6/27/2011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3280DD-B687-4E06-8409-3544E47ECD91}" type="datetimeFigureOut">
              <a:rPr lang="en-US" smtClean="0"/>
              <a:pPr/>
              <a:t>6/27/2011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3280DD-B687-4E06-8409-3544E47ECD91}" type="datetimeFigureOut">
              <a:rPr lang="en-US" smtClean="0"/>
              <a:pPr/>
              <a:t>6/27/2011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280DD-B687-4E06-8409-3544E47ECD91}" type="datetimeFigureOut">
              <a:rPr lang="en-US" smtClean="0"/>
              <a:pPr/>
              <a:t>6/27/2011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6/27/2011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3280DD-B687-4E06-8409-3544E47ECD91}" type="datetimeFigureOut">
              <a:rPr lang="en-US" smtClean="0"/>
              <a:pPr/>
              <a:t>6/27/2011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B8DCB32D-6ACF-4045-AD73-3320DAB9474E}"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3280DD-B687-4E06-8409-3544E47ECD91}" type="datetimeFigureOut">
              <a:rPr lang="en-US" smtClean="0"/>
              <a:pPr/>
              <a:t>6/27/2011</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DCB32D-6ACF-4045-AD73-3320DAB9474E}"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muse.jhu.edu/journals/modern_fiction_studies/v052/52.3shaddock.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File:Abraham.jp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muse.jhu.edu/journals/modern_fiction_studies/v052/52.3shaddock.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owl.english.purdue.edu/owl/resource/606/01/"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owl.english.purdue.edu/owl/resource/563/1/"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owl.english.purdue.edu/owl/resource/563/1/"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owl.english.purdue.edu/owl/resource/563/1/"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Week </a:t>
            </a:r>
            <a:r>
              <a:rPr lang="en-CA" dirty="0" smtClean="0"/>
              <a:t>#8:</a:t>
            </a:r>
            <a:r>
              <a:rPr lang="en-CA" dirty="0" smtClean="0"/>
              <a:t/>
            </a:r>
            <a:br>
              <a:rPr lang="en-CA" dirty="0" smtClean="0"/>
            </a:br>
            <a:r>
              <a:rPr lang="en-CA" i="1" dirty="0" smtClean="0"/>
              <a:t>The Ghost Road</a:t>
            </a:r>
            <a:endParaRPr lang="en-CA" i="1" dirty="0"/>
          </a:p>
        </p:txBody>
      </p:sp>
      <p:sp>
        <p:nvSpPr>
          <p:cNvPr id="3" name="Subtitle 2"/>
          <p:cNvSpPr>
            <a:spLocks noGrp="1"/>
          </p:cNvSpPr>
          <p:nvPr>
            <p:ph type="subTitle" idx="1"/>
          </p:nvPr>
        </p:nvSpPr>
        <p:spPr/>
        <p:txBody>
          <a:bodyPr/>
          <a:lstStyle/>
          <a:p>
            <a:endParaRPr lang="en-CA" dirty="0" smtClean="0"/>
          </a:p>
          <a:p>
            <a:r>
              <a:rPr lang="en-CA" dirty="0" smtClean="0"/>
              <a:t>Professor </a:t>
            </a:r>
            <a:r>
              <a:rPr lang="en-CA" dirty="0" err="1" smtClean="0"/>
              <a:t>Poyner</a:t>
            </a:r>
            <a:r>
              <a:rPr lang="en-CA" dirty="0" smtClean="0"/>
              <a:t>-Del Vento</a:t>
            </a:r>
          </a:p>
          <a:p>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Skulls as connections </a:t>
            </a:r>
            <a:br>
              <a:rPr lang="en-CA" dirty="0" smtClean="0"/>
            </a:br>
            <a:r>
              <a:rPr lang="en-CA" dirty="0" smtClean="0"/>
              <a:t>between two cultures</a:t>
            </a:r>
            <a:endParaRPr lang="en-CA" i="1" dirty="0"/>
          </a:p>
        </p:txBody>
      </p:sp>
      <p:sp>
        <p:nvSpPr>
          <p:cNvPr id="3" name="Content Placeholder 2"/>
          <p:cNvSpPr>
            <a:spLocks noGrp="1"/>
          </p:cNvSpPr>
          <p:nvPr>
            <p:ph idx="1"/>
          </p:nvPr>
        </p:nvSpPr>
        <p:spPr/>
        <p:txBody>
          <a:bodyPr>
            <a:normAutofit/>
          </a:bodyPr>
          <a:lstStyle/>
          <a:p>
            <a:r>
              <a:rPr lang="en-CA" sz="2800" dirty="0" smtClean="0"/>
              <a:t>“Rivers took the skull, aware of the immense honour that was being done to him, and searching for something to say and the words to say it in. . . . each holding the object of the highest value in the world.” (Barker 238-239)</a:t>
            </a:r>
            <a:endParaRPr lang="en-US" sz="2800" dirty="0" smtClean="0"/>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Some ideas derived from</a:t>
            </a:r>
            <a:r>
              <a:rPr lang="en-CA" dirty="0" smtClean="0"/>
              <a:t>: </a:t>
            </a:r>
            <a:r>
              <a:rPr lang="en-CA" dirty="0" smtClean="0">
                <a:hlinkClick r:id="rId3"/>
              </a:rPr>
              <a:t>http://muse.jhu.edu/journals/modern_fiction_studies/v052/52.3shaddock.pdf</a:t>
            </a:r>
            <a:r>
              <a:rPr lang="en-CA"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Billy Prior:  boundary crosser</a:t>
            </a: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Prior as boundary crosser</a:t>
            </a:r>
            <a:endParaRPr lang="en-US" dirty="0"/>
          </a:p>
        </p:txBody>
      </p:sp>
      <p:sp>
        <p:nvSpPr>
          <p:cNvPr id="3" name="Content Placeholder 2"/>
          <p:cNvSpPr>
            <a:spLocks noGrp="1"/>
          </p:cNvSpPr>
          <p:nvPr>
            <p:ph idx="1"/>
          </p:nvPr>
        </p:nvSpPr>
        <p:spPr/>
        <p:txBody>
          <a:bodyPr/>
          <a:lstStyle/>
          <a:p>
            <a:r>
              <a:rPr lang="en-CA" dirty="0" smtClean="0"/>
              <a:t>Last week, we made </a:t>
            </a:r>
            <a:r>
              <a:rPr lang="en-CA" dirty="0" smtClean="0"/>
              <a:t>a list of the ways in which Billy Prior crosses traditional social roles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Prior as boundary crosser</a:t>
            </a:r>
            <a:endParaRPr lang="en-US" dirty="0"/>
          </a:p>
        </p:txBody>
      </p:sp>
      <p:sp>
        <p:nvSpPr>
          <p:cNvPr id="3" name="Content Placeholder 2"/>
          <p:cNvSpPr>
            <a:spLocks noGrp="1"/>
          </p:cNvSpPr>
          <p:nvPr>
            <p:ph idx="1"/>
          </p:nvPr>
        </p:nvSpPr>
        <p:spPr/>
        <p:txBody>
          <a:bodyPr/>
          <a:lstStyle/>
          <a:p>
            <a:r>
              <a:rPr lang="en-CA" dirty="0" smtClean="0"/>
              <a:t>How does Prior’s duality affect his view of society</a:t>
            </a:r>
            <a:r>
              <a:rPr lang="en-CA" dirty="0" smtClean="0"/>
              <a:t>?</a:t>
            </a:r>
          </a:p>
          <a:p>
            <a:pPr lvl="1"/>
            <a:r>
              <a:rPr lang="en-CA" dirty="0" smtClean="0"/>
              <a:t>Does not firmly fit into any class, category, or civilization</a:t>
            </a:r>
          </a:p>
          <a:p>
            <a:pPr lvl="1"/>
            <a:r>
              <a:rPr lang="en-CA" dirty="0" smtClean="0"/>
              <a:t>Has a cynical and detached view of the world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Prior’s cynical view</a:t>
            </a:r>
            <a:endParaRPr lang="en-US" dirty="0"/>
          </a:p>
        </p:txBody>
      </p:sp>
      <p:sp>
        <p:nvSpPr>
          <p:cNvPr id="3" name="Content Placeholder 2"/>
          <p:cNvSpPr>
            <a:spLocks noGrp="1"/>
          </p:cNvSpPr>
          <p:nvPr>
            <p:ph idx="1"/>
          </p:nvPr>
        </p:nvSpPr>
        <p:spPr/>
        <p:txBody>
          <a:bodyPr/>
          <a:lstStyle/>
          <a:p>
            <a:r>
              <a:rPr lang="en-US" dirty="0" smtClean="0"/>
              <a:t>“One in particular. . . . Nobody ever forgets that.” (Barker 100)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Prior as </a:t>
            </a:r>
            <a:r>
              <a:rPr lang="en-CA" dirty="0" smtClean="0"/>
              <a:t>similar to Melanesians on boundary of cultures</a:t>
            </a:r>
            <a:endParaRPr lang="en-US" dirty="0"/>
          </a:p>
        </p:txBody>
      </p:sp>
      <p:sp>
        <p:nvSpPr>
          <p:cNvPr id="3" name="Content Placeholder 2"/>
          <p:cNvSpPr>
            <a:spLocks noGrp="1"/>
          </p:cNvSpPr>
          <p:nvPr>
            <p:ph idx="1"/>
          </p:nvPr>
        </p:nvSpPr>
        <p:spPr/>
        <p:txBody>
          <a:bodyPr/>
          <a:lstStyle/>
          <a:p>
            <a:r>
              <a:rPr lang="en-CA" dirty="0" smtClean="0"/>
              <a:t>“He looked up, at the blue, empty sky, and realized that their view of </a:t>
            </a:r>
            <a:r>
              <a:rPr lang="en-CA" i="1" dirty="0" smtClean="0"/>
              <a:t>his</a:t>
            </a:r>
            <a:r>
              <a:rPr lang="en-CA" dirty="0" smtClean="0"/>
              <a:t> society was neither more nor less valid than his of theirs.  No bearded elderly white man looked down on them, endorsing one set of values and condemning the other.  And with that realization, the whole frame of social and moral rules that keeps individuals imprisoned – and sane – collapsed, and for a moment he was in the same position as these drifting, dispossessed people.  A condition of absolute free-fall.”  (Barker 119-120)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Prior’s experiences with skulls</a:t>
            </a:r>
            <a:endParaRPr lang="en-US" dirty="0"/>
          </a:p>
        </p:txBody>
      </p:sp>
      <p:sp>
        <p:nvSpPr>
          <p:cNvPr id="3" name="Content Placeholder 2"/>
          <p:cNvSpPr>
            <a:spLocks noGrp="1"/>
          </p:cNvSpPr>
          <p:nvPr>
            <p:ph idx="1"/>
          </p:nvPr>
        </p:nvSpPr>
        <p:spPr/>
        <p:txBody>
          <a:bodyPr/>
          <a:lstStyle/>
          <a:p>
            <a:r>
              <a:rPr lang="en-US" dirty="0" smtClean="0"/>
              <a:t>Prior also repeatedly sees or thinks of skulls (e.g., Barker 240)</a:t>
            </a:r>
          </a:p>
          <a:p>
            <a:r>
              <a:rPr lang="en-US" dirty="0" smtClean="0"/>
              <a:t>His experiences are stripped of cultural meaning</a:t>
            </a:r>
          </a:p>
          <a:p>
            <a:r>
              <a:rPr lang="en-US" dirty="0" smtClean="0"/>
              <a:t>He “sends” </a:t>
            </a:r>
            <a:r>
              <a:rPr lang="en-US" dirty="0" err="1" smtClean="0"/>
              <a:t>Hallet’s</a:t>
            </a:r>
            <a:r>
              <a:rPr lang="en-US" dirty="0" smtClean="0"/>
              <a:t> wounded skull to Rivers  (Barker 230, 239)</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Civilization and savagery</a:t>
            </a:r>
            <a:endParaRPr lang="en-US"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Rivers reflects on difference between savagery and civilization</a:t>
            </a:r>
            <a:endParaRPr lang="en-US" dirty="0"/>
          </a:p>
        </p:txBody>
      </p:sp>
      <p:sp>
        <p:nvSpPr>
          <p:cNvPr id="3" name="Content Placeholder 2"/>
          <p:cNvSpPr>
            <a:spLocks noGrp="1"/>
          </p:cNvSpPr>
          <p:nvPr>
            <p:ph idx="1"/>
          </p:nvPr>
        </p:nvSpPr>
        <p:spPr/>
        <p:txBody>
          <a:bodyPr/>
          <a:lstStyle/>
          <a:p>
            <a:r>
              <a:rPr lang="en-US" dirty="0" smtClean="0"/>
              <a:t>“On </a:t>
            </a:r>
            <a:r>
              <a:rPr lang="en-US" dirty="0" err="1" smtClean="0"/>
              <a:t>Vao</a:t>
            </a:r>
            <a:r>
              <a:rPr lang="en-US" dirty="0" smtClean="0"/>
              <a:t> there was a custom that when a bastard was born some leading  man adopted the child and brought him up as his own. . . . He had knelt at that altar rail for years, Sunday after Sunday, receiving the chalice from his father’s hands.”  (Barker  103-104)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a:t>
            </a:r>
            <a:r>
              <a:rPr lang="en-CA" dirty="0" smtClean="0"/>
              <a:t>Abraham Sacrificing </a:t>
            </a:r>
            <a:r>
              <a:rPr lang="en-CA" dirty="0" smtClean="0"/>
              <a:t>Isaac” </a:t>
            </a:r>
            <a:br>
              <a:rPr lang="en-CA" dirty="0" smtClean="0"/>
            </a:br>
            <a:r>
              <a:rPr lang="en-CA" dirty="0" smtClean="0"/>
              <a:t>from Genesis 22:1-19</a:t>
            </a:r>
            <a:endParaRPr lang="en-CA" i="1" dirty="0"/>
          </a:p>
        </p:txBody>
      </p:sp>
      <p:sp>
        <p:nvSpPr>
          <p:cNvPr id="5" name="Footer Placeholder 4"/>
          <p:cNvSpPr>
            <a:spLocks noGrp="1"/>
          </p:cNvSpPr>
          <p:nvPr>
            <p:ph type="ftr" sz="quarter" idx="11"/>
          </p:nvPr>
        </p:nvSpPr>
        <p:spPr>
          <a:xfrm>
            <a:off x="457200" y="6356350"/>
            <a:ext cx="8229600" cy="365125"/>
          </a:xfrm>
        </p:spPr>
        <p:txBody>
          <a:bodyPr/>
          <a:lstStyle/>
          <a:p>
            <a:pPr algn="ctr"/>
            <a:r>
              <a:rPr lang="en-CA" dirty="0" smtClean="0"/>
              <a:t>Image from </a:t>
            </a:r>
            <a:r>
              <a:rPr lang="en-CA" i="1" dirty="0" smtClean="0"/>
              <a:t>Wikipedia</a:t>
            </a:r>
            <a:r>
              <a:rPr lang="en-CA" dirty="0" smtClean="0"/>
              <a:t>: </a:t>
            </a:r>
            <a:r>
              <a:rPr lang="en-CA" dirty="0" smtClean="0">
                <a:hlinkClick r:id="rId3"/>
              </a:rPr>
              <a:t>http://</a:t>
            </a:r>
            <a:r>
              <a:rPr lang="en-CA" dirty="0" smtClean="0">
                <a:hlinkClick r:id="rId3"/>
              </a:rPr>
              <a:t>en.wikipedia.org/wiki/File:Abraham.jpg</a:t>
            </a:r>
            <a:r>
              <a:rPr lang="en-CA" dirty="0" smtClean="0"/>
              <a:t> </a:t>
            </a:r>
            <a:endParaRPr lang="en-CA" dirty="0"/>
          </a:p>
        </p:txBody>
      </p:sp>
      <p:pic>
        <p:nvPicPr>
          <p:cNvPr id="1026" name="Picture 2"/>
          <p:cNvPicPr>
            <a:picLocks noChangeAspect="1" noChangeArrowheads="1"/>
          </p:cNvPicPr>
          <p:nvPr/>
        </p:nvPicPr>
        <p:blipFill>
          <a:blip r:embed="rId4" cstate="print"/>
          <a:srcRect/>
          <a:stretch>
            <a:fillRect/>
          </a:stretch>
        </p:blipFill>
        <p:spPr bwMode="auto">
          <a:xfrm>
            <a:off x="1447800" y="1828800"/>
            <a:ext cx="6172200" cy="462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Kindly turn off</a:t>
            </a:r>
            <a:endParaRPr lang="en-CA" dirty="0"/>
          </a:p>
        </p:txBody>
      </p:sp>
      <p:sp>
        <p:nvSpPr>
          <p:cNvPr id="3" name="Content Placeholder 2"/>
          <p:cNvSpPr>
            <a:spLocks noGrp="1"/>
          </p:cNvSpPr>
          <p:nvPr>
            <p:ph idx="1"/>
          </p:nvPr>
        </p:nvSpPr>
        <p:spPr/>
        <p:txBody>
          <a:bodyPr/>
          <a:lstStyle/>
          <a:p>
            <a:r>
              <a:rPr lang="en-CA" dirty="0" smtClean="0"/>
              <a:t>All cell phones</a:t>
            </a:r>
          </a:p>
          <a:p>
            <a:r>
              <a:rPr lang="en-CA" dirty="0" smtClean="0"/>
              <a:t>The wireless component of any laptop computers</a:t>
            </a:r>
          </a:p>
          <a:p>
            <a:pPr>
              <a:buNone/>
            </a:pP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Melanesian culture as dying from lack of war </a:t>
            </a:r>
            <a:endParaRPr lang="en-US" dirty="0"/>
          </a:p>
        </p:txBody>
      </p:sp>
      <p:sp>
        <p:nvSpPr>
          <p:cNvPr id="3" name="Content Placeholder 2"/>
          <p:cNvSpPr>
            <a:spLocks noGrp="1"/>
          </p:cNvSpPr>
          <p:nvPr>
            <p:ph idx="1"/>
          </p:nvPr>
        </p:nvSpPr>
        <p:spPr/>
        <p:txBody>
          <a:bodyPr/>
          <a:lstStyle/>
          <a:p>
            <a:r>
              <a:rPr lang="en-US" dirty="0" smtClean="0"/>
              <a:t>“Head-hunting had to be banned . . . much of that decline was deliberate.” (Barker 207)</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British culture as dying from a surplus of war</a:t>
            </a:r>
            <a:endParaRPr lang="en-US" dirty="0"/>
          </a:p>
        </p:txBody>
      </p:sp>
      <p:sp>
        <p:nvSpPr>
          <p:cNvPr id="3" name="Content Placeholder 2"/>
          <p:cNvSpPr>
            <a:spLocks noGrp="1"/>
          </p:cNvSpPr>
          <p:nvPr>
            <p:ph idx="1"/>
          </p:nvPr>
        </p:nvSpPr>
        <p:spPr/>
        <p:txBody>
          <a:bodyPr/>
          <a:lstStyle/>
          <a:p>
            <a:r>
              <a:rPr lang="en-US" dirty="0" smtClean="0"/>
              <a:t>“A generation lasted six months, less than that on the Somme, barely twelve weeks.” (Barker 46)</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fontScale="90000"/>
          </a:bodyPr>
          <a:lstStyle/>
          <a:p>
            <a:r>
              <a:rPr lang="en-CA" dirty="0" smtClean="0"/>
              <a:t>Parable of the Old Man </a:t>
            </a:r>
            <a:r>
              <a:rPr lang="en-CA" dirty="0" smtClean="0"/>
              <a:t>and </a:t>
            </a:r>
            <a:r>
              <a:rPr lang="en-CA" dirty="0" smtClean="0"/>
              <a:t>the Young</a:t>
            </a:r>
            <a:endParaRPr lang="en-CA" dirty="0"/>
          </a:p>
        </p:txBody>
      </p:sp>
      <p:sp>
        <p:nvSpPr>
          <p:cNvPr id="3" name="Content Placeholder 2"/>
          <p:cNvSpPr>
            <a:spLocks noGrp="1"/>
          </p:cNvSpPr>
          <p:nvPr>
            <p:ph idx="1"/>
          </p:nvPr>
        </p:nvSpPr>
        <p:spPr>
          <a:xfrm>
            <a:off x="457200" y="1371600"/>
            <a:ext cx="8229600" cy="5486400"/>
          </a:xfrm>
        </p:spPr>
        <p:txBody>
          <a:bodyPr>
            <a:normAutofit fontScale="62500" lnSpcReduction="20000"/>
          </a:bodyPr>
          <a:lstStyle/>
          <a:p>
            <a:pPr marL="0" indent="0">
              <a:buNone/>
            </a:pPr>
            <a:r>
              <a:rPr lang="en-CA" sz="3400" dirty="0" smtClean="0"/>
              <a:t>So Abram rose, and clave the wood, and went,</a:t>
            </a:r>
          </a:p>
          <a:p>
            <a:pPr marL="0" indent="0">
              <a:buNone/>
            </a:pPr>
            <a:r>
              <a:rPr lang="en-CA" sz="3400" dirty="0" smtClean="0"/>
              <a:t>And took the fire with him, and a knife.</a:t>
            </a:r>
          </a:p>
          <a:p>
            <a:pPr marL="0" indent="0">
              <a:buNone/>
            </a:pPr>
            <a:r>
              <a:rPr lang="en-CA" sz="3400" dirty="0" smtClean="0"/>
              <a:t>And as they sojourned both of them together,</a:t>
            </a:r>
          </a:p>
          <a:p>
            <a:pPr marL="0" indent="0">
              <a:buNone/>
            </a:pPr>
            <a:r>
              <a:rPr lang="en-CA" sz="3400" dirty="0" smtClean="0"/>
              <a:t>Isaac the first-born </a:t>
            </a:r>
            <a:r>
              <a:rPr lang="en-CA" sz="3400" dirty="0" err="1" smtClean="0"/>
              <a:t>spake</a:t>
            </a:r>
            <a:r>
              <a:rPr lang="en-CA" sz="3400" dirty="0" smtClean="0"/>
              <a:t> and said, My Father,</a:t>
            </a:r>
          </a:p>
          <a:p>
            <a:pPr marL="0" indent="0">
              <a:buNone/>
            </a:pPr>
            <a:r>
              <a:rPr lang="en-CA" sz="3400" dirty="0" smtClean="0"/>
              <a:t>Behold the preparations, fire and iron,</a:t>
            </a:r>
          </a:p>
          <a:p>
            <a:pPr marL="0" indent="0">
              <a:buNone/>
            </a:pPr>
            <a:r>
              <a:rPr lang="en-CA" sz="3400" dirty="0" smtClean="0"/>
              <a:t>But where the lamb for this burnt-offering?</a:t>
            </a:r>
          </a:p>
          <a:p>
            <a:pPr marL="0" indent="0">
              <a:buNone/>
            </a:pPr>
            <a:r>
              <a:rPr lang="en-CA" sz="3400" dirty="0" smtClean="0"/>
              <a:t>Then Abram bound the youth with belts and straps,</a:t>
            </a:r>
          </a:p>
          <a:p>
            <a:pPr marL="0" indent="0">
              <a:buNone/>
            </a:pPr>
            <a:r>
              <a:rPr lang="en-CA" sz="3400" dirty="0" smtClean="0"/>
              <a:t>and </a:t>
            </a:r>
            <a:r>
              <a:rPr lang="en-CA" sz="3400" dirty="0" err="1" smtClean="0"/>
              <a:t>builded</a:t>
            </a:r>
            <a:r>
              <a:rPr lang="en-CA" sz="3400" dirty="0" smtClean="0"/>
              <a:t> parapets and trenches there,</a:t>
            </a:r>
          </a:p>
          <a:p>
            <a:pPr marL="0" indent="0">
              <a:buNone/>
            </a:pPr>
            <a:r>
              <a:rPr lang="en-CA" sz="3400" dirty="0" smtClean="0"/>
              <a:t>And </a:t>
            </a:r>
            <a:r>
              <a:rPr lang="en-CA" sz="3400" dirty="0" err="1" smtClean="0"/>
              <a:t>stretchèd</a:t>
            </a:r>
            <a:r>
              <a:rPr lang="en-CA" sz="3400" dirty="0" smtClean="0"/>
              <a:t> forth the knife to slay his son.</a:t>
            </a:r>
          </a:p>
          <a:p>
            <a:pPr marL="0" indent="0">
              <a:buNone/>
            </a:pPr>
            <a:r>
              <a:rPr lang="en-CA" sz="3400" dirty="0" smtClean="0"/>
              <a:t>When lo! an angel called him out of heaven,</a:t>
            </a:r>
          </a:p>
          <a:p>
            <a:pPr marL="0" indent="0">
              <a:buNone/>
            </a:pPr>
            <a:r>
              <a:rPr lang="en-CA" sz="3400" dirty="0" smtClean="0"/>
              <a:t>Saying, Lay not thy hand upon the lad,</a:t>
            </a:r>
          </a:p>
          <a:p>
            <a:pPr marL="0" indent="0">
              <a:buNone/>
            </a:pPr>
            <a:r>
              <a:rPr lang="en-CA" sz="3400" dirty="0" smtClean="0"/>
              <a:t>Neither do anything to him. Behold,</a:t>
            </a:r>
          </a:p>
          <a:p>
            <a:pPr marL="0" indent="0">
              <a:buNone/>
            </a:pPr>
            <a:r>
              <a:rPr lang="en-CA" sz="3400" dirty="0" smtClean="0"/>
              <a:t>A ram, caught in a thicket by its horns;</a:t>
            </a:r>
          </a:p>
          <a:p>
            <a:pPr marL="0" indent="0">
              <a:buNone/>
            </a:pPr>
            <a:r>
              <a:rPr lang="en-CA" sz="3400" dirty="0" smtClean="0"/>
              <a:t>Offer the Ram of Pride instead of him.</a:t>
            </a:r>
          </a:p>
          <a:p>
            <a:pPr marL="0" indent="0">
              <a:buNone/>
            </a:pPr>
            <a:r>
              <a:rPr lang="en-CA" sz="3400" dirty="0" smtClean="0"/>
              <a:t>But the old man would not so, but slew his son,</a:t>
            </a:r>
          </a:p>
          <a:p>
            <a:pPr marL="0" indent="0">
              <a:buNone/>
            </a:pPr>
            <a:r>
              <a:rPr lang="en-CA" sz="3400" dirty="0" smtClean="0"/>
              <a:t>And half the seed of Europe, one by one.</a:t>
            </a:r>
          </a:p>
          <a:p>
            <a:pPr marL="0" indent="0">
              <a:buNone/>
            </a:pPr>
            <a:r>
              <a:rPr lang="en-CA" dirty="0" smtClean="0"/>
              <a:t>	By Wilfred Owen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Fathers and sons</a:t>
            </a:r>
            <a:endParaRPr lang="en-US" dirty="0"/>
          </a:p>
        </p:txBody>
      </p:sp>
      <p:sp>
        <p:nvSpPr>
          <p:cNvPr id="3" name="Content Placeholder 2"/>
          <p:cNvSpPr>
            <a:spLocks noGrp="1"/>
          </p:cNvSpPr>
          <p:nvPr>
            <p:ph idx="1"/>
          </p:nvPr>
        </p:nvSpPr>
        <p:spPr/>
        <p:txBody>
          <a:bodyPr/>
          <a:lstStyle/>
          <a:p>
            <a:r>
              <a:rPr lang="en-US" dirty="0" smtClean="0"/>
              <a:t>Rivers and Prior establish a father-son-like relationship (Barker 98)</a:t>
            </a:r>
          </a:p>
          <a:p>
            <a:r>
              <a:rPr lang="en-US" dirty="0" smtClean="0"/>
              <a:t>Rivers is paternal toward many of his patients</a:t>
            </a:r>
          </a:p>
          <a:p>
            <a:r>
              <a:rPr lang="en-US" dirty="0" smtClean="0"/>
              <a:t>Officers feel paternal toward their soldiers</a:t>
            </a:r>
          </a:p>
          <a:p>
            <a:r>
              <a:rPr lang="en-US" dirty="0" smtClean="0"/>
              <a:t>Plus, there are a few biological fathers and sons (</a:t>
            </a:r>
            <a:r>
              <a:rPr lang="en-US" dirty="0" err="1" smtClean="0"/>
              <a:t>Hallet’s</a:t>
            </a:r>
            <a:r>
              <a:rPr lang="en-US" dirty="0" smtClean="0"/>
              <a:t> father and </a:t>
            </a:r>
            <a:r>
              <a:rPr lang="en-US" dirty="0" err="1" smtClean="0"/>
              <a:t>Hallet</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Rivers gains spiritual insight into his own culture</a:t>
            </a:r>
            <a:endParaRPr lang="en-US" dirty="0"/>
          </a:p>
        </p:txBody>
      </p:sp>
      <p:sp>
        <p:nvSpPr>
          <p:cNvPr id="3" name="Content Placeholder 2"/>
          <p:cNvSpPr>
            <a:spLocks noGrp="1"/>
          </p:cNvSpPr>
          <p:nvPr>
            <p:ph idx="1"/>
          </p:nvPr>
        </p:nvSpPr>
        <p:spPr/>
        <p:txBody>
          <a:bodyPr/>
          <a:lstStyle/>
          <a:p>
            <a:r>
              <a:rPr lang="en-US" dirty="0" err="1" smtClean="0"/>
              <a:t>Hallet</a:t>
            </a:r>
            <a:r>
              <a:rPr lang="en-US" dirty="0" smtClean="0"/>
              <a:t> is “mate” (Barker 264-265)</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Rivers gains spiritual insight into his own culture</a:t>
            </a:r>
            <a:endParaRPr lang="en-CA" i="1" dirty="0"/>
          </a:p>
        </p:txBody>
      </p:sp>
      <p:sp>
        <p:nvSpPr>
          <p:cNvPr id="3" name="Content Placeholder 2"/>
          <p:cNvSpPr>
            <a:spLocks noGrp="1"/>
          </p:cNvSpPr>
          <p:nvPr>
            <p:ph idx="1"/>
          </p:nvPr>
        </p:nvSpPr>
        <p:spPr/>
        <p:txBody>
          <a:bodyPr>
            <a:normAutofit/>
          </a:bodyPr>
          <a:lstStyle/>
          <a:p>
            <a:r>
              <a:rPr lang="en-CA" sz="2800" dirty="0" smtClean="0"/>
              <a:t>Understands “Ave” in a scientific sense and learns the words of the exorcism (Barker 268-269)</a:t>
            </a:r>
          </a:p>
          <a:p>
            <a:r>
              <a:rPr lang="en-CA" sz="2800" dirty="0" smtClean="0"/>
              <a:t>Understands “Ave” in a </a:t>
            </a:r>
            <a:r>
              <a:rPr lang="en-CA" sz="2800" dirty="0" smtClean="0"/>
              <a:t>spiritual sense </a:t>
            </a:r>
            <a:r>
              <a:rPr lang="en-CA" sz="2800" dirty="0" smtClean="0"/>
              <a:t>and </a:t>
            </a:r>
            <a:r>
              <a:rPr lang="en-CA" sz="2800" dirty="0" smtClean="0"/>
              <a:t>participates in a symbolic exorcism </a:t>
            </a:r>
            <a:r>
              <a:rPr lang="en-CA" sz="2800" dirty="0" smtClean="0"/>
              <a:t>(Barker </a:t>
            </a:r>
            <a:r>
              <a:rPr lang="en-CA" sz="2800" dirty="0" smtClean="0"/>
              <a:t>274-274)</a:t>
            </a:r>
            <a:endParaRPr lang="en-CA" sz="2800" dirty="0" smtClean="0"/>
          </a:p>
          <a:p>
            <a:endParaRPr lang="en-US" sz="2800" dirty="0" smtClean="0"/>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Some ideas derived from</a:t>
            </a:r>
            <a:r>
              <a:rPr lang="en-CA" dirty="0" smtClean="0"/>
              <a:t>: </a:t>
            </a:r>
            <a:r>
              <a:rPr lang="en-CA" dirty="0" smtClean="0">
                <a:hlinkClick r:id="rId3"/>
              </a:rPr>
              <a:t>http://muse.jhu.edu/journals/modern_fiction_studies/v052/52.3shaddock.pdf</a:t>
            </a:r>
            <a:r>
              <a:rPr lang="en-CA" dirty="0"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Brief Exam Review</a:t>
            </a:r>
            <a:endParaRPr lang="en-CA" b="1" dirty="0"/>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 is open book and open notes</a:t>
            </a:r>
            <a:endParaRPr lang="en-US" dirty="0"/>
          </a:p>
        </p:txBody>
      </p:sp>
      <p:sp>
        <p:nvSpPr>
          <p:cNvPr id="3" name="Content Placeholder 2"/>
          <p:cNvSpPr>
            <a:spLocks noGrp="1"/>
          </p:cNvSpPr>
          <p:nvPr>
            <p:ph idx="1"/>
          </p:nvPr>
        </p:nvSpPr>
        <p:spPr/>
        <p:txBody>
          <a:bodyPr/>
          <a:lstStyle/>
          <a:p>
            <a:r>
              <a:rPr lang="en-US" dirty="0" smtClean="0"/>
              <a:t>Must bring:</a:t>
            </a:r>
          </a:p>
          <a:p>
            <a:pPr lvl="1"/>
            <a:r>
              <a:rPr lang="en-US" dirty="0" smtClean="0"/>
              <a:t>Pen or pencil</a:t>
            </a:r>
          </a:p>
          <a:p>
            <a:pPr lvl="1"/>
            <a:r>
              <a:rPr lang="en-US" dirty="0" smtClean="0"/>
              <a:t>SFU student ID</a:t>
            </a:r>
          </a:p>
          <a:p>
            <a:r>
              <a:rPr lang="en-US" dirty="0" smtClean="0"/>
              <a:t>Should bring:</a:t>
            </a:r>
          </a:p>
          <a:p>
            <a:pPr lvl="1"/>
            <a:r>
              <a:rPr lang="en-US" dirty="0" smtClean="0"/>
              <a:t>Marked copy of </a:t>
            </a:r>
            <a:r>
              <a:rPr lang="en-US" i="1" dirty="0" smtClean="0"/>
              <a:t>The Ghost Road</a:t>
            </a:r>
            <a:endParaRPr lang="en-US" dirty="0" smtClean="0"/>
          </a:p>
          <a:p>
            <a:pPr lvl="1"/>
            <a:r>
              <a:rPr lang="en-US" dirty="0" smtClean="0"/>
              <a:t>Notes from lecture</a:t>
            </a:r>
          </a:p>
          <a:p>
            <a:pPr lvl="1"/>
            <a:r>
              <a:rPr lang="en-US" dirty="0" smtClean="0"/>
              <a:t>Close Reading sheet</a:t>
            </a:r>
          </a:p>
          <a:p>
            <a:pPr lvl="1"/>
            <a:r>
              <a:rPr lang="en-US" dirty="0" smtClean="0"/>
              <a:t>Specially prepared notes for exam</a:t>
            </a:r>
          </a:p>
          <a:p>
            <a:pPr lvl="1"/>
            <a:r>
              <a:rPr lang="en-US" dirty="0" smtClean="0"/>
              <a:t>Scrap paper</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 is open book and open notes</a:t>
            </a:r>
            <a:endParaRPr lang="en-US" dirty="0"/>
          </a:p>
        </p:txBody>
      </p:sp>
      <p:sp>
        <p:nvSpPr>
          <p:cNvPr id="3" name="Content Placeholder 2"/>
          <p:cNvSpPr>
            <a:spLocks noGrp="1"/>
          </p:cNvSpPr>
          <p:nvPr>
            <p:ph idx="1"/>
          </p:nvPr>
        </p:nvSpPr>
        <p:spPr/>
        <p:txBody>
          <a:bodyPr/>
          <a:lstStyle/>
          <a:p>
            <a:r>
              <a:rPr lang="en-US" dirty="0" smtClean="0"/>
              <a:t>Might bring:</a:t>
            </a:r>
          </a:p>
          <a:p>
            <a:pPr lvl="1"/>
            <a:r>
              <a:rPr lang="en-US" dirty="0" smtClean="0"/>
              <a:t>Dictionary </a:t>
            </a:r>
          </a:p>
          <a:p>
            <a:pPr lvl="1"/>
            <a:r>
              <a:rPr lang="en-US" dirty="0" smtClean="0"/>
              <a:t>Another book for reference</a:t>
            </a:r>
          </a:p>
          <a:p>
            <a:r>
              <a:rPr lang="en-US" dirty="0" smtClean="0"/>
              <a:t>CANNOT bring:</a:t>
            </a:r>
          </a:p>
          <a:p>
            <a:pPr lvl="1"/>
            <a:r>
              <a:rPr lang="en-US" dirty="0" smtClean="0"/>
              <a:t>Anything electronic (e.g., laptop, electronic translator, cell phone)</a:t>
            </a:r>
          </a:p>
          <a:p>
            <a:pPr lvl="1"/>
            <a:r>
              <a:rPr lang="en-US" dirty="0" smtClean="0"/>
              <a:t>Anything potentially noisy or distracting</a:t>
            </a:r>
          </a:p>
          <a:p>
            <a:pPr lvl="1"/>
            <a:r>
              <a:rPr lang="en-US" dirty="0" smtClean="0"/>
              <a:t>Anything to share with classmates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 Format</a:t>
            </a:r>
            <a:endParaRPr lang="en-US" dirty="0"/>
          </a:p>
        </p:txBody>
      </p:sp>
      <p:sp>
        <p:nvSpPr>
          <p:cNvPr id="3" name="Content Placeholder 2"/>
          <p:cNvSpPr>
            <a:spLocks noGrp="1"/>
          </p:cNvSpPr>
          <p:nvPr>
            <p:ph idx="1"/>
          </p:nvPr>
        </p:nvSpPr>
        <p:spPr/>
        <p:txBody>
          <a:bodyPr/>
          <a:lstStyle/>
          <a:p>
            <a:r>
              <a:rPr lang="en-US" dirty="0" smtClean="0"/>
              <a:t>1 hour long</a:t>
            </a:r>
          </a:p>
          <a:p>
            <a:r>
              <a:rPr lang="en-US" dirty="0" smtClean="0"/>
              <a:t>2 questions, each worth 50%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for Exam</a:t>
            </a:r>
            <a:endParaRPr lang="en-US" dirty="0"/>
          </a:p>
        </p:txBody>
      </p:sp>
      <p:sp>
        <p:nvSpPr>
          <p:cNvPr id="3" name="Content Placeholder 2"/>
          <p:cNvSpPr>
            <a:spLocks noGrp="1"/>
          </p:cNvSpPr>
          <p:nvPr>
            <p:ph idx="1"/>
          </p:nvPr>
        </p:nvSpPr>
        <p:spPr/>
        <p:txBody>
          <a:bodyPr/>
          <a:lstStyle/>
          <a:p>
            <a:r>
              <a:rPr lang="en-US" dirty="0" smtClean="0"/>
              <a:t>Exam is scheduled on Mon, </a:t>
            </a:r>
            <a:r>
              <a:rPr lang="en-US" dirty="0" smtClean="0"/>
              <a:t>July 4</a:t>
            </a:r>
            <a:r>
              <a:rPr lang="en-US" baseline="30000" dirty="0" smtClean="0"/>
              <a:t>th</a:t>
            </a:r>
            <a:r>
              <a:rPr lang="en-US" dirty="0" smtClean="0"/>
              <a:t>, 12:30 to 1:30 p.m.</a:t>
            </a:r>
          </a:p>
          <a:p>
            <a:pPr lvl="1"/>
            <a:r>
              <a:rPr lang="en-CA" dirty="0" smtClean="0"/>
              <a:t>If your tutorial is </a:t>
            </a:r>
            <a:r>
              <a:rPr lang="en-CA" b="1" dirty="0" smtClean="0"/>
              <a:t>D902</a:t>
            </a:r>
            <a:r>
              <a:rPr lang="en-CA" dirty="0" smtClean="0"/>
              <a:t>, </a:t>
            </a:r>
            <a:r>
              <a:rPr lang="en-CA" dirty="0" smtClean="0"/>
              <a:t>you will take your exam in </a:t>
            </a:r>
            <a:r>
              <a:rPr lang="en-CA" dirty="0" smtClean="0"/>
              <a:t>a separate room</a:t>
            </a:r>
            <a:endParaRPr lang="en-US" dirty="0" smtClean="0"/>
          </a:p>
          <a:p>
            <a:pPr lvl="1"/>
            <a:r>
              <a:rPr lang="en-US" dirty="0" smtClean="0"/>
              <a:t>If you have any other tutorial, you will take your exam in SUR 5280</a:t>
            </a:r>
          </a:p>
          <a:p>
            <a:r>
              <a:rPr lang="en-US" dirty="0" smtClean="0"/>
              <a:t>Short lecture about </a:t>
            </a:r>
            <a:r>
              <a:rPr lang="en-US" i="1" dirty="0" smtClean="0"/>
              <a:t>The </a:t>
            </a:r>
            <a:r>
              <a:rPr lang="en-US" i="1" dirty="0" smtClean="0"/>
              <a:t>English Patient</a:t>
            </a:r>
            <a:r>
              <a:rPr lang="en-US" dirty="0" smtClean="0"/>
              <a:t>, </a:t>
            </a:r>
            <a:r>
              <a:rPr lang="en-US" dirty="0" smtClean="0"/>
              <a:t>1:50 to 2:20, in SUR 5280</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Passage analysis</a:t>
            </a:r>
            <a:endParaRPr lang="en-CA" dirty="0"/>
          </a:p>
        </p:txBody>
      </p:sp>
      <p:sp>
        <p:nvSpPr>
          <p:cNvPr id="3" name="Content Placeholder 2"/>
          <p:cNvSpPr>
            <a:spLocks noGrp="1"/>
          </p:cNvSpPr>
          <p:nvPr>
            <p:ph idx="1"/>
          </p:nvPr>
        </p:nvSpPr>
        <p:spPr>
          <a:xfrm>
            <a:off x="457200" y="1935480"/>
            <a:ext cx="8229600" cy="4617720"/>
          </a:xfrm>
        </p:spPr>
        <p:txBody>
          <a:bodyPr>
            <a:normAutofit fontScale="92500"/>
          </a:bodyPr>
          <a:lstStyle/>
          <a:p>
            <a:r>
              <a:rPr lang="en-US" dirty="0" smtClean="0"/>
              <a:t>You will be given a choice of three passages from </a:t>
            </a:r>
            <a:r>
              <a:rPr lang="en-US" i="1" dirty="0" smtClean="0"/>
              <a:t>The Ghost Road.</a:t>
            </a:r>
            <a:endParaRPr lang="en-US" dirty="0" smtClean="0"/>
          </a:p>
          <a:p>
            <a:r>
              <a:rPr lang="en-US" dirty="0" smtClean="0"/>
              <a:t>Choose two.</a:t>
            </a:r>
          </a:p>
          <a:p>
            <a:r>
              <a:rPr lang="en-US" dirty="0" smtClean="0"/>
              <a:t>For each passage you choose, write one </a:t>
            </a:r>
            <a:r>
              <a:rPr lang="en-US" dirty="0" smtClean="0"/>
              <a:t>or two paragraphs </a:t>
            </a:r>
            <a:r>
              <a:rPr lang="en-US" dirty="0" smtClean="0"/>
              <a:t>that </a:t>
            </a:r>
            <a:r>
              <a:rPr lang="en-US" dirty="0" smtClean="0"/>
              <a:t>analyze </a:t>
            </a:r>
            <a:r>
              <a:rPr lang="en-US" dirty="0" smtClean="0"/>
              <a:t>the internal complexities and ambiguities of the material, offering your own interpretations.</a:t>
            </a:r>
          </a:p>
          <a:p>
            <a:r>
              <a:rPr lang="en-US" dirty="0" smtClean="0"/>
              <a:t>Your analyses will probably discuss the passage’s significance to the entire book.  </a:t>
            </a:r>
          </a:p>
          <a:p>
            <a:r>
              <a:rPr lang="en-US" dirty="0" smtClean="0"/>
              <a:t>Your answer </a:t>
            </a:r>
            <a:r>
              <a:rPr lang="en-US" dirty="0" smtClean="0"/>
              <a:t>should </a:t>
            </a:r>
            <a:r>
              <a:rPr lang="en-US" dirty="0" smtClean="0"/>
              <a:t>focus on an analysis of the passage, not merely a description of the passage or a list of observations about it.</a:t>
            </a:r>
            <a:endParaRPr lang="en-CA" dirty="0" smtClean="0"/>
          </a:p>
          <a:p>
            <a:endParaRPr lang="en-C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To prepare for exam</a:t>
            </a:r>
            <a:endParaRPr lang="en-CA" dirty="0"/>
          </a:p>
        </p:txBody>
      </p:sp>
      <p:sp>
        <p:nvSpPr>
          <p:cNvPr id="3" name="Content Placeholder 2"/>
          <p:cNvSpPr>
            <a:spLocks noGrp="1"/>
          </p:cNvSpPr>
          <p:nvPr>
            <p:ph idx="1"/>
          </p:nvPr>
        </p:nvSpPr>
        <p:spPr/>
        <p:txBody>
          <a:bodyPr>
            <a:normAutofit/>
          </a:bodyPr>
          <a:lstStyle/>
          <a:p>
            <a:r>
              <a:rPr lang="en-CA" dirty="0" smtClean="0"/>
              <a:t>Practice Close Reading</a:t>
            </a:r>
          </a:p>
          <a:p>
            <a:r>
              <a:rPr lang="en-CA" dirty="0" smtClean="0"/>
              <a:t>Choose passages relevant to themes in lecture</a:t>
            </a:r>
          </a:p>
          <a:p>
            <a:r>
              <a:rPr lang="en-CA" dirty="0" smtClean="0"/>
              <a:t>Bring examples of Close Reading to office hours</a:t>
            </a:r>
          </a:p>
          <a:p>
            <a:pPr>
              <a:buNone/>
            </a:pPr>
            <a:endParaRPr lang="en-CA"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for Exam</a:t>
            </a:r>
            <a:endParaRPr lang="en-US" dirty="0"/>
          </a:p>
        </p:txBody>
      </p:sp>
      <p:sp>
        <p:nvSpPr>
          <p:cNvPr id="3" name="Content Placeholder 2"/>
          <p:cNvSpPr>
            <a:spLocks noGrp="1"/>
          </p:cNvSpPr>
          <p:nvPr>
            <p:ph idx="1"/>
          </p:nvPr>
        </p:nvSpPr>
        <p:spPr/>
        <p:txBody>
          <a:bodyPr/>
          <a:lstStyle/>
          <a:p>
            <a:r>
              <a:rPr lang="en-US" dirty="0" smtClean="0"/>
              <a:t>Exam is scheduled on Mon, </a:t>
            </a:r>
            <a:r>
              <a:rPr lang="en-US" dirty="0" smtClean="0"/>
              <a:t>July 4</a:t>
            </a:r>
            <a:r>
              <a:rPr lang="en-US" baseline="30000" dirty="0" smtClean="0"/>
              <a:t>th</a:t>
            </a:r>
            <a:r>
              <a:rPr lang="en-US" dirty="0" smtClean="0"/>
              <a:t>, 12:30 to 1:30 p.m.</a:t>
            </a:r>
          </a:p>
          <a:p>
            <a:pPr lvl="1"/>
            <a:r>
              <a:rPr lang="en-CA" dirty="0" smtClean="0"/>
              <a:t>If your tutorial is </a:t>
            </a:r>
            <a:r>
              <a:rPr lang="en-CA" b="1" dirty="0" smtClean="0"/>
              <a:t>D902</a:t>
            </a:r>
            <a:r>
              <a:rPr lang="en-CA" dirty="0" smtClean="0"/>
              <a:t>, </a:t>
            </a:r>
            <a:r>
              <a:rPr lang="en-CA" dirty="0" smtClean="0"/>
              <a:t>you will take your exam in </a:t>
            </a:r>
            <a:r>
              <a:rPr lang="en-CA" dirty="0" smtClean="0"/>
              <a:t>a separate room</a:t>
            </a:r>
            <a:endParaRPr lang="en-US" dirty="0" smtClean="0"/>
          </a:p>
          <a:p>
            <a:pPr lvl="1"/>
            <a:r>
              <a:rPr lang="en-US" dirty="0" smtClean="0"/>
              <a:t>If you have any other tutorial, you will take your exam in SUR 5280</a:t>
            </a:r>
          </a:p>
          <a:p>
            <a:r>
              <a:rPr lang="en-US" dirty="0" smtClean="0"/>
              <a:t>Short lecture about </a:t>
            </a:r>
            <a:r>
              <a:rPr lang="en-US" i="1" dirty="0" smtClean="0"/>
              <a:t>The </a:t>
            </a:r>
            <a:r>
              <a:rPr lang="en-US" i="1" dirty="0" smtClean="0"/>
              <a:t>English Patient</a:t>
            </a:r>
            <a:r>
              <a:rPr lang="en-US" dirty="0" smtClean="0"/>
              <a:t>, </a:t>
            </a:r>
            <a:r>
              <a:rPr lang="en-US" dirty="0" smtClean="0"/>
              <a:t>1:50 to 2:20, in SUR 5280</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Quotations, paraphrases, and summaries</a:t>
            </a:r>
          </a:p>
        </p:txBody>
      </p:sp>
      <p:sp>
        <p:nvSpPr>
          <p:cNvPr id="3" name="Content Placeholder 2"/>
          <p:cNvSpPr>
            <a:spLocks noGrp="1"/>
          </p:cNvSpPr>
          <p:nvPr>
            <p:ph idx="1"/>
          </p:nvPr>
        </p:nvSpPr>
        <p:spPr/>
        <p:txBody>
          <a:bodyPr/>
          <a:lstStyle/>
          <a:p>
            <a:pPr>
              <a:buNone/>
            </a:pPr>
            <a:endParaRPr lang="en-C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Three ways of using textual evidence:</a:t>
            </a:r>
            <a:endParaRPr lang="en-CA" dirty="0"/>
          </a:p>
        </p:txBody>
      </p:sp>
      <p:sp>
        <p:nvSpPr>
          <p:cNvPr id="3" name="Content Placeholder 2"/>
          <p:cNvSpPr>
            <a:spLocks noGrp="1"/>
          </p:cNvSpPr>
          <p:nvPr>
            <p:ph idx="1"/>
          </p:nvPr>
        </p:nvSpPr>
        <p:spPr/>
        <p:txBody>
          <a:bodyPr/>
          <a:lstStyle/>
          <a:p>
            <a:r>
              <a:rPr lang="en-CA" dirty="0" smtClean="0"/>
              <a:t>Quotations</a:t>
            </a:r>
          </a:p>
          <a:p>
            <a:r>
              <a:rPr lang="en-CA" dirty="0" smtClean="0"/>
              <a:t>Paraphrases</a:t>
            </a:r>
          </a:p>
          <a:p>
            <a:r>
              <a:rPr lang="en-CA" dirty="0" smtClean="0"/>
              <a:t>Summaries</a:t>
            </a:r>
          </a:p>
          <a:p>
            <a:endParaRPr lang="en-CA" dirty="0"/>
          </a:p>
        </p:txBody>
      </p:sp>
      <p:sp>
        <p:nvSpPr>
          <p:cNvPr id="5" name="Footer Placeholder 3"/>
          <p:cNvSpPr txBox="1">
            <a:spLocks/>
          </p:cNvSpPr>
          <p:nvPr/>
        </p:nvSpPr>
        <p:spPr>
          <a:xfrm>
            <a:off x="1600200" y="6356350"/>
            <a:ext cx="5867400" cy="365125"/>
          </a:xfrm>
          <a:prstGeom prst="rect">
            <a:avLst/>
          </a:prstGeom>
        </p:spPr>
        <p:txBody>
          <a:bodyPr vert="horz" lIns="0" tIns="0" rIns="0" bIns="0" anchor="b"/>
          <a:lstStyle/>
          <a:p>
            <a:pPr lvl="0">
              <a:defRPr/>
            </a:pPr>
            <a:r>
              <a:rPr lang="en-CA" sz="1200" dirty="0" smtClean="0">
                <a:solidFill>
                  <a:schemeClr val="tx2">
                    <a:shade val="90000"/>
                  </a:schemeClr>
                </a:solidFill>
              </a:rPr>
              <a:t>adapted from OWL Website:  </a:t>
            </a:r>
            <a:r>
              <a:rPr lang="en-CA" sz="1200" dirty="0" smtClean="0">
                <a:solidFill>
                  <a:schemeClr val="tx2">
                    <a:shade val="90000"/>
                  </a:schemeClr>
                </a:solidFill>
                <a:hlinkClick r:id="rId3"/>
              </a:rPr>
              <a:t>http://owl.english.purdue.edu/owl/resource/606/01/</a:t>
            </a:r>
            <a:r>
              <a:rPr lang="en-CA" sz="1200" dirty="0" smtClean="0">
                <a:solidFill>
                  <a:schemeClr val="tx2">
                    <a:shade val="90000"/>
                  </a:schemeClr>
                </a:solidFill>
              </a:rPr>
              <a:t> </a:t>
            </a:r>
            <a:endParaRPr lang="en-CA" sz="1200" dirty="0">
              <a:solidFill>
                <a:schemeClr val="tx2">
                  <a:shade val="90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Quotation</a:t>
            </a:r>
            <a:endParaRPr lang="en-CA" dirty="0"/>
          </a:p>
        </p:txBody>
      </p:sp>
      <p:sp>
        <p:nvSpPr>
          <p:cNvPr id="3" name="Content Placeholder 2"/>
          <p:cNvSpPr>
            <a:spLocks noGrp="1"/>
          </p:cNvSpPr>
          <p:nvPr>
            <p:ph idx="1"/>
          </p:nvPr>
        </p:nvSpPr>
        <p:spPr/>
        <p:txBody>
          <a:bodyPr/>
          <a:lstStyle/>
          <a:p>
            <a:r>
              <a:rPr lang="en-CA" dirty="0" smtClean="0"/>
              <a:t>Must be word-for-word identical to original text</a:t>
            </a:r>
          </a:p>
          <a:p>
            <a:r>
              <a:rPr lang="en-CA" dirty="0" smtClean="0"/>
              <a:t>Uses a small section of original text</a:t>
            </a:r>
          </a:p>
          <a:p>
            <a:r>
              <a:rPr lang="en-CA" dirty="0" smtClean="0"/>
              <a:t>Must use quotation marks</a:t>
            </a:r>
          </a:p>
          <a:p>
            <a:r>
              <a:rPr lang="en-CA" dirty="0" smtClean="0"/>
              <a:t>Must cite author and page number</a:t>
            </a:r>
          </a:p>
          <a:p>
            <a:endParaRPr lang="en-CA" dirty="0"/>
          </a:p>
        </p:txBody>
      </p:sp>
      <p:sp>
        <p:nvSpPr>
          <p:cNvPr id="5" name="Footer Placeholder 3"/>
          <p:cNvSpPr txBox="1">
            <a:spLocks/>
          </p:cNvSpPr>
          <p:nvPr/>
        </p:nvSpPr>
        <p:spPr>
          <a:xfrm>
            <a:off x="1600200" y="6356350"/>
            <a:ext cx="5867400" cy="365125"/>
          </a:xfrm>
          <a:prstGeom prst="rect">
            <a:avLst/>
          </a:prstGeom>
        </p:spPr>
        <p:txBody>
          <a:bodyPr vert="horz" lIns="0" tIns="0" rIns="0" bIns="0" anchor="b"/>
          <a:lstStyle/>
          <a:p>
            <a:pPr lvl="0">
              <a:defRPr/>
            </a:pPr>
            <a:r>
              <a:rPr lang="en-CA" sz="1200" dirty="0" smtClean="0">
                <a:solidFill>
                  <a:schemeClr val="tx2">
                    <a:shade val="90000"/>
                  </a:schemeClr>
                </a:solidFill>
              </a:rPr>
              <a:t>adapted from OWL Website: </a:t>
            </a:r>
            <a:r>
              <a:rPr lang="en-CA" sz="1200" dirty="0" smtClean="0">
                <a:solidFill>
                  <a:schemeClr val="tx2">
                    <a:shade val="90000"/>
                  </a:schemeClr>
                </a:solidFill>
                <a:hlinkClick r:id="rId3"/>
              </a:rPr>
              <a:t>http://owl.english.purdue.edu/owl/resource/563/1/</a:t>
            </a:r>
            <a:r>
              <a:rPr lang="en-CA" sz="1200" dirty="0" smtClean="0">
                <a:solidFill>
                  <a:schemeClr val="tx2">
                    <a:shade val="90000"/>
                  </a:schemeClr>
                </a:solidFill>
              </a:rPr>
              <a:t>  </a:t>
            </a:r>
            <a:endParaRPr lang="en-CA" sz="1200" dirty="0">
              <a:solidFill>
                <a:schemeClr val="tx2">
                  <a:shade val="90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of a quotation</a:t>
            </a:r>
            <a:endParaRPr lang="en-US" dirty="0"/>
          </a:p>
        </p:txBody>
      </p:sp>
      <p:sp>
        <p:nvSpPr>
          <p:cNvPr id="3" name="Content Placeholder 2"/>
          <p:cNvSpPr>
            <a:spLocks noGrp="1"/>
          </p:cNvSpPr>
          <p:nvPr>
            <p:ph idx="1"/>
          </p:nvPr>
        </p:nvSpPr>
        <p:spPr/>
        <p:txBody>
          <a:bodyPr/>
          <a:lstStyle/>
          <a:p>
            <a:r>
              <a:rPr lang="en-CA" dirty="0" smtClean="0"/>
              <a:t>When Rivers is travelling in Melanesia, “He looked </a:t>
            </a:r>
            <a:r>
              <a:rPr lang="en-CA" dirty="0" smtClean="0"/>
              <a:t>up, at the blue, empty sky, and realized that </a:t>
            </a:r>
            <a:r>
              <a:rPr lang="en-CA" dirty="0" smtClean="0"/>
              <a:t>[the natives’] view </a:t>
            </a:r>
            <a:r>
              <a:rPr lang="en-CA" dirty="0" smtClean="0"/>
              <a:t>of </a:t>
            </a:r>
            <a:r>
              <a:rPr lang="en-CA" i="1" dirty="0" smtClean="0"/>
              <a:t>his</a:t>
            </a:r>
            <a:r>
              <a:rPr lang="en-CA" dirty="0" smtClean="0"/>
              <a:t> society was neither more nor less valid than his of theirs</a:t>
            </a:r>
            <a:r>
              <a:rPr lang="en-CA" dirty="0" smtClean="0"/>
              <a:t>.” (</a:t>
            </a:r>
            <a:r>
              <a:rPr lang="en-CA" dirty="0" smtClean="0"/>
              <a:t>Barker 119).</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Paraphrase</a:t>
            </a:r>
            <a:endParaRPr lang="en-CA" dirty="0"/>
          </a:p>
        </p:txBody>
      </p:sp>
      <p:sp>
        <p:nvSpPr>
          <p:cNvPr id="3" name="Content Placeholder 2"/>
          <p:cNvSpPr>
            <a:spLocks noGrp="1"/>
          </p:cNvSpPr>
          <p:nvPr>
            <p:ph idx="1"/>
          </p:nvPr>
        </p:nvSpPr>
        <p:spPr/>
        <p:txBody>
          <a:bodyPr/>
          <a:lstStyle/>
          <a:p>
            <a:r>
              <a:rPr lang="en-CA" dirty="0" smtClean="0"/>
              <a:t>Uses the ideas from the original text, but puts them into your own words</a:t>
            </a:r>
          </a:p>
          <a:p>
            <a:r>
              <a:rPr lang="en-CA" dirty="0" smtClean="0"/>
              <a:t>Uses a small section of original text</a:t>
            </a:r>
          </a:p>
          <a:p>
            <a:r>
              <a:rPr lang="en-CA" dirty="0" smtClean="0"/>
              <a:t>Does not use quotation marks</a:t>
            </a:r>
          </a:p>
          <a:p>
            <a:r>
              <a:rPr lang="en-CA" dirty="0" smtClean="0"/>
              <a:t>Must cite author and page number</a:t>
            </a:r>
          </a:p>
          <a:p>
            <a:endParaRPr lang="en-CA" dirty="0"/>
          </a:p>
        </p:txBody>
      </p:sp>
      <p:sp>
        <p:nvSpPr>
          <p:cNvPr id="5" name="Footer Placeholder 3"/>
          <p:cNvSpPr txBox="1">
            <a:spLocks/>
          </p:cNvSpPr>
          <p:nvPr/>
        </p:nvSpPr>
        <p:spPr>
          <a:xfrm>
            <a:off x="1600200" y="6356350"/>
            <a:ext cx="5867400" cy="365125"/>
          </a:xfrm>
          <a:prstGeom prst="rect">
            <a:avLst/>
          </a:prstGeom>
        </p:spPr>
        <p:txBody>
          <a:bodyPr vert="horz" lIns="0" tIns="0" rIns="0" bIns="0" anchor="b"/>
          <a:lstStyle/>
          <a:p>
            <a:pPr lvl="0">
              <a:defRPr/>
            </a:pPr>
            <a:r>
              <a:rPr lang="en-CA" sz="1200" dirty="0" smtClean="0">
                <a:solidFill>
                  <a:schemeClr val="tx2">
                    <a:shade val="90000"/>
                  </a:schemeClr>
                </a:solidFill>
              </a:rPr>
              <a:t>adapted from OWL Website: </a:t>
            </a:r>
            <a:r>
              <a:rPr lang="en-CA" sz="1200" dirty="0" smtClean="0">
                <a:solidFill>
                  <a:schemeClr val="tx2">
                    <a:shade val="90000"/>
                  </a:schemeClr>
                </a:solidFill>
                <a:hlinkClick r:id="rId3"/>
              </a:rPr>
              <a:t>http://owl.english.purdue.edu/owl/resource/563/1/</a:t>
            </a:r>
            <a:r>
              <a:rPr lang="en-CA" sz="1200" dirty="0" smtClean="0">
                <a:solidFill>
                  <a:schemeClr val="tx2">
                    <a:shade val="90000"/>
                  </a:schemeClr>
                </a:solidFill>
              </a:rPr>
              <a:t>  </a:t>
            </a:r>
            <a:endParaRPr lang="en-CA" sz="1200" dirty="0">
              <a:solidFill>
                <a:schemeClr val="tx2">
                  <a:shade val="90000"/>
                </a:schemeClr>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of a paraphrase</a:t>
            </a:r>
            <a:endParaRPr lang="en-US" dirty="0"/>
          </a:p>
        </p:txBody>
      </p:sp>
      <p:sp>
        <p:nvSpPr>
          <p:cNvPr id="3" name="Content Placeholder 2"/>
          <p:cNvSpPr>
            <a:spLocks noGrp="1"/>
          </p:cNvSpPr>
          <p:nvPr>
            <p:ph idx="1"/>
          </p:nvPr>
        </p:nvSpPr>
        <p:spPr/>
        <p:txBody>
          <a:bodyPr/>
          <a:lstStyle/>
          <a:p>
            <a:r>
              <a:rPr lang="en-CA" dirty="0" smtClean="0"/>
              <a:t>When Rivers is travelling in Melanesia, he </a:t>
            </a:r>
            <a:r>
              <a:rPr lang="en-CA" dirty="0" smtClean="0"/>
              <a:t>views his own lifestyle through the perspective of the natives and experiences </a:t>
            </a:r>
            <a:r>
              <a:rPr lang="en-CA" dirty="0" smtClean="0"/>
              <a:t>cultural relativism </a:t>
            </a:r>
            <a:r>
              <a:rPr lang="en-CA" dirty="0" smtClean="0"/>
              <a:t>(Barker </a:t>
            </a:r>
            <a:r>
              <a:rPr lang="en-CA" dirty="0" smtClean="0"/>
              <a:t>119).</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Summary</a:t>
            </a:r>
            <a:endParaRPr lang="en-CA" dirty="0"/>
          </a:p>
        </p:txBody>
      </p:sp>
      <p:sp>
        <p:nvSpPr>
          <p:cNvPr id="3" name="Content Placeholder 2"/>
          <p:cNvSpPr>
            <a:spLocks noGrp="1"/>
          </p:cNvSpPr>
          <p:nvPr>
            <p:ph idx="1"/>
          </p:nvPr>
        </p:nvSpPr>
        <p:spPr/>
        <p:txBody>
          <a:bodyPr/>
          <a:lstStyle/>
          <a:p>
            <a:r>
              <a:rPr lang="en-CA" dirty="0" smtClean="0"/>
              <a:t>Uses the main ideas from the original text, but puts them into your own words</a:t>
            </a:r>
          </a:p>
          <a:p>
            <a:r>
              <a:rPr lang="en-CA" dirty="0" smtClean="0"/>
              <a:t>Much shorter than the original:  uses a large section of original text and condenses it</a:t>
            </a:r>
          </a:p>
          <a:p>
            <a:r>
              <a:rPr lang="en-CA" dirty="0" smtClean="0"/>
              <a:t>Does not use quotation marks</a:t>
            </a:r>
          </a:p>
          <a:p>
            <a:r>
              <a:rPr lang="en-CA" dirty="0" smtClean="0"/>
              <a:t>Must cite author and page number(s)</a:t>
            </a:r>
          </a:p>
          <a:p>
            <a:endParaRPr lang="en-CA" dirty="0"/>
          </a:p>
        </p:txBody>
      </p:sp>
      <p:sp>
        <p:nvSpPr>
          <p:cNvPr id="5" name="Footer Placeholder 3"/>
          <p:cNvSpPr txBox="1">
            <a:spLocks/>
          </p:cNvSpPr>
          <p:nvPr/>
        </p:nvSpPr>
        <p:spPr>
          <a:xfrm>
            <a:off x="1600200" y="6356350"/>
            <a:ext cx="5867400" cy="365125"/>
          </a:xfrm>
          <a:prstGeom prst="rect">
            <a:avLst/>
          </a:prstGeom>
        </p:spPr>
        <p:txBody>
          <a:bodyPr vert="horz" lIns="0" tIns="0" rIns="0" bIns="0" anchor="b"/>
          <a:lstStyle/>
          <a:p>
            <a:pPr lvl="0">
              <a:defRPr/>
            </a:pPr>
            <a:r>
              <a:rPr lang="en-CA" sz="1200" dirty="0" smtClean="0">
                <a:solidFill>
                  <a:schemeClr val="tx2">
                    <a:shade val="90000"/>
                  </a:schemeClr>
                </a:solidFill>
              </a:rPr>
              <a:t>adapted from OWL Website: </a:t>
            </a:r>
            <a:r>
              <a:rPr lang="en-CA" sz="1200" dirty="0" smtClean="0">
                <a:solidFill>
                  <a:schemeClr val="tx2">
                    <a:shade val="90000"/>
                  </a:schemeClr>
                </a:solidFill>
                <a:hlinkClick r:id="rId3"/>
              </a:rPr>
              <a:t>http://owl.english.purdue.edu/owl/resource/563/1/</a:t>
            </a:r>
            <a:r>
              <a:rPr lang="en-CA" sz="1200" dirty="0" smtClean="0">
                <a:solidFill>
                  <a:schemeClr val="tx2">
                    <a:shade val="90000"/>
                  </a:schemeClr>
                </a:solidFill>
              </a:rPr>
              <a:t>  </a:t>
            </a:r>
            <a:endParaRPr lang="en-CA" sz="1200" dirty="0">
              <a:solidFill>
                <a:schemeClr val="tx2">
                  <a:shade val="9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 of lecture</a:t>
            </a:r>
            <a:endParaRPr lang="en-CA" dirty="0"/>
          </a:p>
        </p:txBody>
      </p:sp>
      <p:sp>
        <p:nvSpPr>
          <p:cNvPr id="3" name="Content Placeholder 2"/>
          <p:cNvSpPr>
            <a:spLocks noGrp="1"/>
          </p:cNvSpPr>
          <p:nvPr>
            <p:ph idx="1"/>
          </p:nvPr>
        </p:nvSpPr>
        <p:spPr/>
        <p:txBody>
          <a:bodyPr/>
          <a:lstStyle/>
          <a:p>
            <a:r>
              <a:rPr lang="en-CA" dirty="0" smtClean="0"/>
              <a:t>Ghosts, haunting, and the dead</a:t>
            </a:r>
          </a:p>
          <a:p>
            <a:r>
              <a:rPr lang="en-CA" dirty="0" smtClean="0"/>
              <a:t>Billy </a:t>
            </a:r>
            <a:r>
              <a:rPr lang="en-CA" dirty="0" smtClean="0"/>
              <a:t>Prior:  boundary </a:t>
            </a:r>
            <a:r>
              <a:rPr lang="en-CA" dirty="0" smtClean="0"/>
              <a:t>crosser</a:t>
            </a:r>
          </a:p>
          <a:p>
            <a:r>
              <a:rPr lang="en-CA" dirty="0" smtClean="0"/>
              <a:t>Civilization and savagery</a:t>
            </a:r>
            <a:endParaRPr lang="en-CA" dirty="0" smtClean="0"/>
          </a:p>
          <a:p>
            <a:r>
              <a:rPr lang="en-CA" dirty="0" smtClean="0"/>
              <a:t>Brief exam review</a:t>
            </a:r>
            <a:endParaRPr lang="en-CA" dirty="0" smtClean="0"/>
          </a:p>
          <a:p>
            <a:r>
              <a:rPr lang="en-CA" dirty="0" smtClean="0"/>
              <a:t>Quotations, paraphrases, and summaries</a:t>
            </a:r>
            <a:endParaRPr lang="en-CA" dirty="0" smtClean="0"/>
          </a:p>
          <a:p>
            <a:endParaRPr lang="en-CA"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of a summary</a:t>
            </a:r>
            <a:endParaRPr lang="en-US" dirty="0"/>
          </a:p>
        </p:txBody>
      </p:sp>
      <p:sp>
        <p:nvSpPr>
          <p:cNvPr id="3" name="Content Placeholder 2"/>
          <p:cNvSpPr>
            <a:spLocks noGrp="1"/>
          </p:cNvSpPr>
          <p:nvPr>
            <p:ph idx="1"/>
          </p:nvPr>
        </p:nvSpPr>
        <p:spPr/>
        <p:txBody>
          <a:bodyPr/>
          <a:lstStyle/>
          <a:p>
            <a:r>
              <a:rPr lang="en-CA" dirty="0" smtClean="0"/>
              <a:t>When in Melanesia, Rivers questions the native people about their culture; in turn, they ask him the same questions back.  Their amused response to his answers leads him to examine certain assumptions he has made about British values (Barker 118-120).</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Problems with quotations, paraphrases, and summaries</a:t>
            </a:r>
            <a:endParaRPr lang="en-US" dirty="0"/>
          </a:p>
        </p:txBody>
      </p:sp>
      <p:sp>
        <p:nvSpPr>
          <p:cNvPr id="3" name="Content Placeholder 2"/>
          <p:cNvSpPr>
            <a:spLocks noGrp="1"/>
          </p:cNvSpPr>
          <p:nvPr>
            <p:ph idx="1"/>
          </p:nvPr>
        </p:nvSpPr>
        <p:spPr/>
        <p:txBody>
          <a:bodyPr/>
          <a:lstStyle/>
          <a:p>
            <a:r>
              <a:rPr lang="en-CA" dirty="0" smtClean="0"/>
              <a:t>Too many quotations</a:t>
            </a:r>
          </a:p>
          <a:p>
            <a:r>
              <a:rPr lang="en-CA" dirty="0" smtClean="0"/>
              <a:t>Poor coherence/transition/introduction</a:t>
            </a:r>
          </a:p>
          <a:p>
            <a:r>
              <a:rPr lang="en-CA" dirty="0" smtClean="0"/>
              <a:t>Not enough analysis</a:t>
            </a:r>
          </a:p>
          <a:p>
            <a:endParaRPr lang="en-CA" dirty="0" smtClean="0"/>
          </a:p>
          <a:p>
            <a:r>
              <a:rPr lang="en-CA" dirty="0" smtClean="0"/>
              <a:t>Incorrect MLA style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Format for First Draft</a:t>
            </a:r>
            <a:endParaRPr lang="en-CA" dirty="0"/>
          </a:p>
        </p:txBody>
      </p:sp>
      <p:sp>
        <p:nvSpPr>
          <p:cNvPr id="3" name="Content Placeholder 2"/>
          <p:cNvSpPr>
            <a:spLocks noGrp="1"/>
          </p:cNvSpPr>
          <p:nvPr>
            <p:ph idx="1"/>
          </p:nvPr>
        </p:nvSpPr>
        <p:spPr>
          <a:xfrm>
            <a:off x="457200" y="1935480"/>
            <a:ext cx="8229600" cy="4922520"/>
          </a:xfrm>
        </p:spPr>
        <p:txBody>
          <a:bodyPr>
            <a:normAutofit/>
          </a:bodyPr>
          <a:lstStyle/>
          <a:p>
            <a:r>
              <a:rPr lang="en-CA" dirty="0" smtClean="0"/>
              <a:t>1500 words minimum</a:t>
            </a:r>
          </a:p>
          <a:p>
            <a:r>
              <a:rPr lang="en-CA" dirty="0" smtClean="0"/>
              <a:t>Works Cited page, using MLA style</a:t>
            </a:r>
          </a:p>
          <a:p>
            <a:r>
              <a:rPr lang="en-CA" dirty="0" smtClean="0"/>
              <a:t>Optional:  Acknowledgements page</a:t>
            </a:r>
          </a:p>
          <a:p>
            <a:endParaRPr lang="en-CA" dirty="0" smtClean="0"/>
          </a:p>
          <a:p>
            <a:r>
              <a:rPr lang="en-CA" dirty="0" smtClean="0"/>
              <a:t>Will be graded according to rubric</a:t>
            </a:r>
          </a:p>
          <a:p>
            <a:endParaRPr lang="en-CA" dirty="0" smtClean="0"/>
          </a:p>
          <a:p>
            <a:r>
              <a:rPr lang="en-CA" dirty="0" smtClean="0"/>
              <a:t>Due dates are based on your tutorial dates</a:t>
            </a:r>
          </a:p>
          <a:p>
            <a:pPr lvl="1"/>
            <a:r>
              <a:rPr lang="en-US" i="1" dirty="0" smtClean="0"/>
              <a:t>Mon, June 27</a:t>
            </a:r>
            <a:r>
              <a:rPr lang="en-US" i="1" baseline="30000" dirty="0" smtClean="0"/>
              <a:t>th</a:t>
            </a:r>
            <a:r>
              <a:rPr lang="en-US" i="1" dirty="0" smtClean="0"/>
              <a:t> </a:t>
            </a:r>
          </a:p>
          <a:p>
            <a:pPr lvl="1"/>
            <a:r>
              <a:rPr lang="en-US" i="1" dirty="0" smtClean="0"/>
              <a:t>Tue, June 28</a:t>
            </a:r>
            <a:r>
              <a:rPr lang="en-US" i="1" baseline="30000" dirty="0" smtClean="0"/>
              <a:t>th</a:t>
            </a:r>
            <a:r>
              <a:rPr lang="en-US" i="1" dirty="0" smtClean="0"/>
              <a:t> </a:t>
            </a:r>
          </a:p>
          <a:p>
            <a:r>
              <a:rPr lang="en-US" dirty="0" smtClean="0"/>
              <a:t>Also turn in via </a:t>
            </a:r>
            <a:r>
              <a:rPr lang="en-US" dirty="0" err="1" smtClean="0"/>
              <a:t>WebCT</a:t>
            </a:r>
            <a:endParaRPr lang="en-CA" dirty="0" smtClean="0"/>
          </a:p>
          <a:p>
            <a:pPr lvl="1"/>
            <a:endParaRPr lang="en-CA"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English Patient</a:t>
            </a:r>
            <a:endParaRPr lang="en-CA" i="1" dirty="0"/>
          </a:p>
        </p:txBody>
      </p:sp>
      <p:sp>
        <p:nvSpPr>
          <p:cNvPr id="3" name="Text Placeholder 2"/>
          <p:cNvSpPr>
            <a:spLocks noGrp="1"/>
          </p:cNvSpPr>
          <p:nvPr>
            <p:ph type="body" idx="1"/>
          </p:nvPr>
        </p:nvSpPr>
        <p:spPr/>
        <p:txBody>
          <a:bodyPr>
            <a:normAutofit lnSpcReduction="10000"/>
          </a:bodyPr>
          <a:lstStyle/>
          <a:p>
            <a:r>
              <a:rPr lang="en-CA" dirty="0" smtClean="0"/>
              <a:t>Read </a:t>
            </a:r>
            <a:r>
              <a:rPr lang="en-US" dirty="0" smtClean="0"/>
              <a:t>until </a:t>
            </a:r>
            <a:r>
              <a:rPr lang="en-US" dirty="0" smtClean="0"/>
              <a:t>page </a:t>
            </a:r>
            <a:r>
              <a:rPr lang="en-US" dirty="0" smtClean="0"/>
              <a:t>65 </a:t>
            </a:r>
            <a:r>
              <a:rPr lang="en-US" dirty="0" smtClean="0"/>
              <a:t>by </a:t>
            </a:r>
            <a:r>
              <a:rPr lang="en-US" dirty="0" smtClean="0"/>
              <a:t>next lecture</a:t>
            </a:r>
          </a:p>
          <a:p>
            <a:endParaRPr lang="en-US" dirty="0" smtClean="0"/>
          </a:p>
          <a:p>
            <a:r>
              <a:rPr lang="en-US" dirty="0" smtClean="0"/>
              <a:t>Good luck on your first draft</a:t>
            </a:r>
            <a:r>
              <a:rPr lang="en-US" dirty="0" smtClean="0"/>
              <a:t>!</a:t>
            </a:r>
          </a:p>
          <a:p>
            <a:r>
              <a:rPr lang="en-US" dirty="0" smtClean="0"/>
              <a:t>Good luck on Exam #2!</a:t>
            </a:r>
            <a:endParaRPr lang="en-CA"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CA" b="1" dirty="0" smtClean="0"/>
              <a:t>Ghosts, haunting, and the dead</a:t>
            </a:r>
            <a:endParaRPr lang="en-CA"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Death as integral part </a:t>
            </a:r>
            <a:br>
              <a:rPr lang="en-US" dirty="0" smtClean="0"/>
            </a:br>
            <a:r>
              <a:rPr lang="en-US" dirty="0" smtClean="0"/>
              <a:t>of Melanesian culture</a:t>
            </a:r>
            <a:endParaRPr lang="en-US" dirty="0"/>
          </a:p>
        </p:txBody>
      </p:sp>
      <p:sp>
        <p:nvSpPr>
          <p:cNvPr id="3" name="Content Placeholder 2"/>
          <p:cNvSpPr>
            <a:spLocks noGrp="1"/>
          </p:cNvSpPr>
          <p:nvPr>
            <p:ph idx="1"/>
          </p:nvPr>
        </p:nvSpPr>
        <p:spPr/>
        <p:txBody>
          <a:bodyPr/>
          <a:lstStyle/>
          <a:p>
            <a:r>
              <a:rPr lang="en-US" dirty="0" smtClean="0"/>
              <a:t>Spirits and ghosts are considered part of daily life</a:t>
            </a:r>
          </a:p>
          <a:p>
            <a:r>
              <a:rPr lang="en-US" dirty="0" smtClean="0"/>
              <a:t>Elaborate rituals associated with death and mourning</a:t>
            </a:r>
          </a:p>
          <a:p>
            <a:r>
              <a:rPr lang="en-US" dirty="0" smtClean="0"/>
              <a:t>Skulls of dead are kept in sacred houses</a:t>
            </a:r>
          </a:p>
          <a:p>
            <a:r>
              <a:rPr lang="en-US" dirty="0" smtClean="0"/>
              <a:t>Traditionally, head-hunting was a big part of their culture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Death as integral part </a:t>
            </a:r>
            <a:br>
              <a:rPr lang="en-US" dirty="0" smtClean="0"/>
            </a:br>
            <a:r>
              <a:rPr lang="en-US" dirty="0" smtClean="0"/>
              <a:t>of British life in World War I</a:t>
            </a:r>
            <a:endParaRPr lang="en-US" dirty="0"/>
          </a:p>
        </p:txBody>
      </p:sp>
      <p:sp>
        <p:nvSpPr>
          <p:cNvPr id="3" name="Content Placeholder 2"/>
          <p:cNvSpPr>
            <a:spLocks noGrp="1"/>
          </p:cNvSpPr>
          <p:nvPr>
            <p:ph idx="1"/>
          </p:nvPr>
        </p:nvSpPr>
        <p:spPr/>
        <p:txBody>
          <a:bodyPr/>
          <a:lstStyle/>
          <a:p>
            <a:r>
              <a:rPr lang="en-US" dirty="0" smtClean="0"/>
              <a:t>“All the men who’d passed through, through Scarborough, through her, on their way to the Front . . . He was aware of their weight on him, his arms were braced to carry it.”  (Barker 40-41)</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Death as integral part </a:t>
            </a:r>
            <a:br>
              <a:rPr lang="en-US" dirty="0" smtClean="0"/>
            </a:br>
            <a:r>
              <a:rPr lang="en-US" dirty="0" smtClean="0"/>
              <a:t>of British life in World War I</a:t>
            </a:r>
            <a:endParaRPr lang="en-US" dirty="0"/>
          </a:p>
        </p:txBody>
      </p:sp>
      <p:sp>
        <p:nvSpPr>
          <p:cNvPr id="3" name="Content Placeholder 2"/>
          <p:cNvSpPr>
            <a:spLocks noGrp="1"/>
          </p:cNvSpPr>
          <p:nvPr>
            <p:ph idx="1"/>
          </p:nvPr>
        </p:nvSpPr>
        <p:spPr/>
        <p:txBody>
          <a:bodyPr/>
          <a:lstStyle/>
          <a:p>
            <a:r>
              <a:rPr lang="en-US" dirty="0" smtClean="0"/>
              <a:t>“Ghosts everywhere.  Even the living were only ghosts in the making.”  (Barker 46)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Connections between cultures’ understanding of death</a:t>
            </a:r>
            <a:endParaRPr lang="en-US" dirty="0"/>
          </a:p>
        </p:txBody>
      </p:sp>
      <p:sp>
        <p:nvSpPr>
          <p:cNvPr id="3" name="Content Placeholder 2"/>
          <p:cNvSpPr>
            <a:spLocks noGrp="1"/>
          </p:cNvSpPr>
          <p:nvPr>
            <p:ph idx="1"/>
          </p:nvPr>
        </p:nvSpPr>
        <p:spPr/>
        <p:txBody>
          <a:bodyPr/>
          <a:lstStyle/>
          <a:p>
            <a:r>
              <a:rPr lang="en-US" dirty="0" smtClean="0"/>
              <a:t>“He knocked on the door of </a:t>
            </a:r>
            <a:r>
              <a:rPr lang="en-US" dirty="0" err="1" smtClean="0"/>
              <a:t>Mrs</a:t>
            </a:r>
            <a:r>
              <a:rPr lang="en-US" dirty="0" smtClean="0"/>
              <a:t> Irving’s private apartments . . . and as a man one had to make some kind of sense of them.” (Barker 116-117)</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9706</TotalTime>
  <Words>1653</Words>
  <Application>Microsoft Office PowerPoint</Application>
  <PresentationFormat>On-screen Show (4:3)</PresentationFormat>
  <Paragraphs>217</Paragraphs>
  <Slides>43</Slides>
  <Notes>43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Week #8: The Ghost Road</vt:lpstr>
      <vt:lpstr>Kindly turn off</vt:lpstr>
      <vt:lpstr>Room for Exam</vt:lpstr>
      <vt:lpstr>Overview of lecture</vt:lpstr>
      <vt:lpstr>Ghosts, haunting, and the dead</vt:lpstr>
      <vt:lpstr>Death as integral part  of Melanesian culture</vt:lpstr>
      <vt:lpstr>Death as integral part  of British life in World War I</vt:lpstr>
      <vt:lpstr>Death as integral part  of British life in World War I</vt:lpstr>
      <vt:lpstr>Connections between cultures’ understanding of death</vt:lpstr>
      <vt:lpstr>Skulls as connections  between two cultures</vt:lpstr>
      <vt:lpstr>Billy Prior:  boundary crosser</vt:lpstr>
      <vt:lpstr>Prior as boundary crosser</vt:lpstr>
      <vt:lpstr>Prior as boundary crosser</vt:lpstr>
      <vt:lpstr>Prior’s cynical view</vt:lpstr>
      <vt:lpstr>Prior as similar to Melanesians on boundary of cultures</vt:lpstr>
      <vt:lpstr>Prior’s experiences with skulls</vt:lpstr>
      <vt:lpstr>Civilization and savagery</vt:lpstr>
      <vt:lpstr>Rivers reflects on difference between savagery and civilization</vt:lpstr>
      <vt:lpstr>“Abraham Sacrificing Isaac”  from Genesis 22:1-19</vt:lpstr>
      <vt:lpstr>Melanesian culture as dying from lack of war </vt:lpstr>
      <vt:lpstr>British culture as dying from a surplus of war</vt:lpstr>
      <vt:lpstr>Parable of the Old Man and the Young</vt:lpstr>
      <vt:lpstr>Fathers and sons</vt:lpstr>
      <vt:lpstr>Rivers gains spiritual insight into his own culture</vt:lpstr>
      <vt:lpstr>Rivers gains spiritual insight into his own culture</vt:lpstr>
      <vt:lpstr>Brief Exam Review</vt:lpstr>
      <vt:lpstr>Exam is open book and open notes</vt:lpstr>
      <vt:lpstr>Exam is open book and open notes</vt:lpstr>
      <vt:lpstr>Exam Format</vt:lpstr>
      <vt:lpstr>Passage analysis</vt:lpstr>
      <vt:lpstr>To prepare for exam</vt:lpstr>
      <vt:lpstr>Room for Exam</vt:lpstr>
      <vt:lpstr>Quotations, paraphrases, and summaries</vt:lpstr>
      <vt:lpstr>Three ways of using textual evidence:</vt:lpstr>
      <vt:lpstr>Quotation</vt:lpstr>
      <vt:lpstr>Example of a quotation</vt:lpstr>
      <vt:lpstr>Paraphrase</vt:lpstr>
      <vt:lpstr>Example of a paraphrase</vt:lpstr>
      <vt:lpstr>Summary</vt:lpstr>
      <vt:lpstr>Example of a summary</vt:lpstr>
      <vt:lpstr>Problems with quotations, paraphrases, and summaries</vt:lpstr>
      <vt:lpstr>Format for First Draft</vt:lpstr>
      <vt:lpstr>The English Patient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ENGL 101W: Introduction to Fiction</dc:title>
  <dc:creator>Katherine</dc:creator>
  <cp:lastModifiedBy>Katherine</cp:lastModifiedBy>
  <cp:revision>475</cp:revision>
  <dcterms:created xsi:type="dcterms:W3CDTF">2009-09-09T13:23:51Z</dcterms:created>
  <dcterms:modified xsi:type="dcterms:W3CDTF">2011-06-27T20:38:31Z</dcterms:modified>
</cp:coreProperties>
</file>