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266" r:id="rId4"/>
    <p:sldId id="602" r:id="rId5"/>
    <p:sldId id="627" r:id="rId6"/>
    <p:sldId id="628" r:id="rId7"/>
    <p:sldId id="646" r:id="rId8"/>
    <p:sldId id="645" r:id="rId9"/>
    <p:sldId id="650" r:id="rId10"/>
    <p:sldId id="629" r:id="rId11"/>
    <p:sldId id="647" r:id="rId12"/>
    <p:sldId id="649" r:id="rId13"/>
    <p:sldId id="651" r:id="rId14"/>
    <p:sldId id="653" r:id="rId15"/>
    <p:sldId id="654" r:id="rId16"/>
    <p:sldId id="652" r:id="rId17"/>
    <p:sldId id="656" r:id="rId18"/>
    <p:sldId id="658" r:id="rId19"/>
    <p:sldId id="659" r:id="rId20"/>
    <p:sldId id="657" r:id="rId21"/>
    <p:sldId id="660" r:id="rId22"/>
    <p:sldId id="661" r:id="rId23"/>
    <p:sldId id="662" r:id="rId24"/>
    <p:sldId id="663" r:id="rId25"/>
    <p:sldId id="665" r:id="rId26"/>
    <p:sldId id="666" r:id="rId27"/>
    <p:sldId id="664" r:id="rId28"/>
    <p:sldId id="633" r:id="rId29"/>
    <p:sldId id="634" r:id="rId30"/>
    <p:sldId id="635" r:id="rId31"/>
    <p:sldId id="636" r:id="rId32"/>
    <p:sldId id="637" r:id="rId33"/>
    <p:sldId id="638" r:id="rId34"/>
    <p:sldId id="639" r:id="rId35"/>
    <p:sldId id="640" r:id="rId36"/>
    <p:sldId id="641" r:id="rId37"/>
    <p:sldId id="642" r:id="rId38"/>
    <p:sldId id="644" r:id="rId39"/>
    <p:sldId id="643" r:id="rId40"/>
    <p:sldId id="279" r:id="rId41"/>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045" autoAdjust="0"/>
  </p:normalViewPr>
  <p:slideViewPr>
    <p:cSldViewPr>
      <p:cViewPr varScale="1">
        <p:scale>
          <a:sx n="61" d="100"/>
          <a:sy n="61" d="100"/>
        </p:scale>
        <p:origin x="-13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CA"/>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532DE560-72CC-4EE8-B617-B1FEEFF794B5}" type="datetimeFigureOut">
              <a:rPr lang="en-US" smtClean="0"/>
              <a:pPr/>
              <a:t>6/20/2011</a:t>
            </a:fld>
            <a:endParaRPr lang="en-CA"/>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CA"/>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DC4C2818-7326-4ECC-BF9D-64D7DA57C87C}" type="slidenum">
              <a:rPr lang="en-CA" smtClean="0"/>
              <a:pPr/>
              <a:t>‹#›</a:t>
            </a:fld>
            <a:endParaRPr lang="en-CA"/>
          </a:p>
        </p:txBody>
      </p:sp>
    </p:spTree>
    <p:extLst>
      <p:ext uri="{BB962C8B-B14F-4D97-AF65-F5344CB8AC3E}">
        <p14:creationId xmlns:p14="http://schemas.microsoft.com/office/powerpoint/2010/main" val="341448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Tx/>
              <a:buChar char="-"/>
            </a:pPr>
            <a:endParaRPr lang="en-CA"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Tx/>
              <a:buChar char="-"/>
            </a:pPr>
            <a:r>
              <a:rPr lang="en-CA" dirty="0" smtClean="0"/>
              <a:t>Britain</a:t>
            </a:r>
            <a:r>
              <a:rPr lang="en-CA" baseline="0" dirty="0" smtClean="0"/>
              <a:t> had the largest empire in human history. ¼ of the world and more than ¼ of the population of the world at that time.</a:t>
            </a:r>
            <a:endParaRPr lang="en-CA"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4358">
              <a:buFontTx/>
              <a:buChar char="-"/>
              <a:defRPr/>
            </a:pPr>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4358">
              <a:buFontTx/>
              <a:buChar char="-"/>
              <a:defRPr/>
            </a:pPr>
            <a:endParaRPr lang="en-CA" b="0"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Lack of movement, lack of activity which is a</a:t>
            </a:r>
            <a:r>
              <a:rPr lang="en-US" baseline="0" dirty="0" smtClean="0"/>
              <a:t> kind of feminine war style leads to hysteria, Rivers.</a:t>
            </a:r>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Bisexual</a:t>
            </a:r>
          </a:p>
          <a:p>
            <a:pPr>
              <a:buFontTx/>
              <a:buChar char="-"/>
            </a:pPr>
            <a:r>
              <a:rPr lang="en-US" dirty="0" smtClean="0"/>
              <a:t>Class</a:t>
            </a:r>
            <a:r>
              <a:rPr lang="en-US" baseline="0" dirty="0" smtClean="0"/>
              <a:t> – born in the working class but serves in the officer class</a:t>
            </a:r>
          </a:p>
          <a:p>
            <a:pPr>
              <a:buFontTx/>
              <a:buChar char="-"/>
            </a:pPr>
            <a:r>
              <a:rPr lang="en-US" baseline="0" dirty="0" smtClean="0"/>
              <a:t>Engaged but promiscuous at the same time</a:t>
            </a:r>
          </a:p>
          <a:p>
            <a:pPr>
              <a:buFontTx/>
              <a:buChar char="-"/>
            </a:pPr>
            <a:r>
              <a:rPr lang="en-US" baseline="0" dirty="0" smtClean="0"/>
              <a:t>Opinion about war</a:t>
            </a:r>
          </a:p>
          <a:p>
            <a:pPr>
              <a:buFontTx/>
              <a:buChar char="-"/>
            </a:pPr>
            <a:r>
              <a:rPr lang="en-US" baseline="0" dirty="0" smtClean="0"/>
              <a:t>Sanity</a:t>
            </a:r>
            <a:r>
              <a:rPr lang="en-US" baseline="0" smtClean="0"/>
              <a:t>: what does it mean to be healthy?</a:t>
            </a: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baseline="0"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40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DC4C2818-7326-4ECC-BF9D-64D7DA57C87C}"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Tx/>
              <a:buChar char="-"/>
            </a:pPr>
            <a:endParaRPr lang="en-CA"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Char char="-"/>
            </a:pPr>
            <a:r>
              <a:rPr lang="en-US" dirty="0" smtClean="0"/>
              <a:t>World War</a:t>
            </a:r>
            <a:r>
              <a:rPr lang="en-US" baseline="0" dirty="0" smtClean="0"/>
              <a:t> I were educated during the war. As well as poems were written.</a:t>
            </a:r>
          </a:p>
          <a:p>
            <a:pPr lvl="1">
              <a:buFontTx/>
              <a:buChar char="-"/>
            </a:pPr>
            <a:r>
              <a:rPr lang="en-US" baseline="0" dirty="0" smtClean="0"/>
              <a:t>World War I was famous for its war poetry.</a:t>
            </a:r>
            <a:endParaRPr lang="en-US"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Tx/>
              <a:buChar char="-"/>
            </a:pPr>
            <a:endParaRPr lang="en-CA" dirty="0" smtClean="0"/>
          </a:p>
        </p:txBody>
      </p:sp>
      <p:sp>
        <p:nvSpPr>
          <p:cNvPr id="4" name="Slide Number Placeholder 3"/>
          <p:cNvSpPr>
            <a:spLocks noGrp="1"/>
          </p:cNvSpPr>
          <p:nvPr>
            <p:ph type="sldNum" sz="quarter" idx="10"/>
          </p:nvPr>
        </p:nvSpPr>
        <p:spPr/>
        <p:txBody>
          <a:bodyPr/>
          <a:lstStyle/>
          <a:p>
            <a:fld id="{DC4C2818-7326-4ECC-BF9D-64D7DA57C87C}"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4C2818-7326-4ECC-BF9D-64D7DA57C87C}"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D3280DD-B687-4E06-8409-3544E47ECD91}" type="datetimeFigureOut">
              <a:rPr lang="en-US" smtClean="0"/>
              <a:pPr/>
              <a:t>6/20/2011</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B8DCB32D-6ACF-4045-AD73-3320DAB9474E}"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3280DD-B687-4E06-8409-3544E47ECD91}" type="datetimeFigureOut">
              <a:rPr lang="en-US" smtClean="0"/>
              <a:pPr/>
              <a:t>6/20/2011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3280DD-B687-4E06-8409-3544E47ECD91}" type="datetimeFigureOut">
              <a:rPr lang="en-US" smtClean="0"/>
              <a:pPr/>
              <a:t>6/20/2011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3280DD-B687-4E06-8409-3544E47ECD91}" type="datetimeFigureOut">
              <a:rPr lang="en-US" smtClean="0"/>
              <a:pPr/>
              <a:t>6/20/2011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3280DD-B687-4E06-8409-3544E47ECD91}" type="datetimeFigureOut">
              <a:rPr lang="en-US" smtClean="0"/>
              <a:pPr/>
              <a:t>6/20/2011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DCB32D-6ACF-4045-AD73-3320DAB9474E}"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3280DD-B687-4E06-8409-3544E47ECD91}" type="datetimeFigureOut">
              <a:rPr lang="en-US" smtClean="0"/>
              <a:pPr/>
              <a:t>6/20/2011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3280DD-B687-4E06-8409-3544E47ECD91}" type="datetimeFigureOut">
              <a:rPr lang="en-US" smtClean="0"/>
              <a:pPr/>
              <a:t>6/20/2011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3280DD-B687-4E06-8409-3544E47ECD91}" type="datetimeFigureOut">
              <a:rPr lang="en-US" smtClean="0"/>
              <a:pPr/>
              <a:t>6/20/2011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280DD-B687-4E06-8409-3544E47ECD91}" type="datetimeFigureOut">
              <a:rPr lang="en-US" smtClean="0"/>
              <a:pPr/>
              <a:t>6/20/2011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3280DD-B687-4E06-8409-3544E47ECD91}" type="datetimeFigureOut">
              <a:rPr lang="en-US" smtClean="0"/>
              <a:pPr/>
              <a:t>6/20/2011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DCB32D-6ACF-4045-AD73-3320DAB9474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3280DD-B687-4E06-8409-3544E47ECD91}" type="datetimeFigureOut">
              <a:rPr lang="en-US" smtClean="0"/>
              <a:pPr/>
              <a:t>6/20/2011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B8DCB32D-6ACF-4045-AD73-3320DAB9474E}"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3280DD-B687-4E06-8409-3544E47ECD91}" type="datetimeFigureOut">
              <a:rPr lang="en-US" smtClean="0"/>
              <a:pPr/>
              <a:t>6/20/2011</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DCB32D-6ACF-4045-AD73-3320DAB9474E}"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William_Riv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bagond.wordpress.com/2006/06/10/british-empi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muse.jhu.edu/journals/modern_fiction_studies/v052/52.3shaddock.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use.jhu.edu/journals/modern_fiction_studies/v052/52.3shaddock.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wl.english.purdue.edu/owl/resource/618/0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owl.english.purdue.edu/owl/resource/616/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wl.english.purdue.edu/owl/resource/606/0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wl.english.purdue.edu/owl/resource/606/0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wl.english.purdue.edu/owl/resource/606/0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owl.english.purdue.edu/owl/resource/606/0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pps.carleton.edu/events/wwi/exhibition/photos/?image_id=44613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Wilfred_Ow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Week #7:</a:t>
            </a:r>
            <a:br>
              <a:rPr lang="en-CA" dirty="0" smtClean="0"/>
            </a:br>
            <a:r>
              <a:rPr lang="en-CA" i="1" dirty="0" smtClean="0"/>
              <a:t>The Ghost Road</a:t>
            </a:r>
            <a:endParaRPr lang="en-CA" i="1" dirty="0"/>
          </a:p>
        </p:txBody>
      </p:sp>
      <p:sp>
        <p:nvSpPr>
          <p:cNvPr id="3" name="Subtitle 2"/>
          <p:cNvSpPr>
            <a:spLocks noGrp="1"/>
          </p:cNvSpPr>
          <p:nvPr>
            <p:ph type="subTitle" idx="1"/>
          </p:nvPr>
        </p:nvSpPr>
        <p:spPr/>
        <p:txBody>
          <a:bodyPr/>
          <a:lstStyle/>
          <a:p>
            <a:endParaRPr lang="en-CA" dirty="0" smtClean="0"/>
          </a:p>
          <a:p>
            <a:r>
              <a:rPr lang="en-CA" dirty="0" smtClean="0"/>
              <a:t>Professor </a:t>
            </a:r>
            <a:r>
              <a:rPr lang="en-CA" dirty="0" err="1" smtClean="0"/>
              <a:t>Poyner</a:t>
            </a:r>
            <a:r>
              <a:rPr lang="en-CA" dirty="0" smtClean="0"/>
              <a:t>-Del Vento</a:t>
            </a: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W.H.R. Rivers</a:t>
            </a:r>
            <a:endParaRPr lang="en-CA" i="1" dirty="0"/>
          </a:p>
        </p:txBody>
      </p:sp>
      <p:sp>
        <p:nvSpPr>
          <p:cNvPr id="5" name="Footer Placeholder 4"/>
          <p:cNvSpPr>
            <a:spLocks noGrp="1"/>
          </p:cNvSpPr>
          <p:nvPr>
            <p:ph type="ftr" sz="quarter" idx="11"/>
          </p:nvPr>
        </p:nvSpPr>
        <p:spPr>
          <a:xfrm>
            <a:off x="457200" y="6356350"/>
            <a:ext cx="8229600" cy="365125"/>
          </a:xfrm>
        </p:spPr>
        <p:txBody>
          <a:bodyPr/>
          <a:lstStyle/>
          <a:p>
            <a:pPr algn="ctr"/>
            <a:r>
              <a:rPr lang="en-CA" dirty="0" smtClean="0"/>
              <a:t>Image from </a:t>
            </a:r>
            <a:r>
              <a:rPr lang="en-CA" i="1" dirty="0" smtClean="0"/>
              <a:t>Wikipedia</a:t>
            </a:r>
            <a:r>
              <a:rPr lang="en-CA" dirty="0" smtClean="0"/>
              <a:t>: </a:t>
            </a:r>
            <a:r>
              <a:rPr lang="en-CA" dirty="0" smtClean="0">
                <a:hlinkClick r:id="rId3"/>
              </a:rPr>
              <a:t>http://en.wikipedia.org/wiki/William_Rivers</a:t>
            </a:r>
            <a:r>
              <a:rPr lang="en-CA" dirty="0" smtClean="0"/>
              <a:t> </a:t>
            </a:r>
            <a:endParaRPr lang="en-CA" dirty="0"/>
          </a:p>
        </p:txBody>
      </p:sp>
      <p:pic>
        <p:nvPicPr>
          <p:cNvPr id="5122" name="Picture 2"/>
          <p:cNvPicPr>
            <a:picLocks noChangeAspect="1" noChangeArrowheads="1"/>
          </p:cNvPicPr>
          <p:nvPr/>
        </p:nvPicPr>
        <p:blipFill>
          <a:blip r:embed="rId4" cstate="print"/>
          <a:srcRect/>
          <a:stretch>
            <a:fillRect/>
          </a:stretch>
        </p:blipFill>
        <p:spPr bwMode="auto">
          <a:xfrm>
            <a:off x="2667000" y="1800592"/>
            <a:ext cx="3048000" cy="4557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W.H.R. Rivers</a:t>
            </a:r>
            <a:endParaRPr lang="en-US" dirty="0"/>
          </a:p>
        </p:txBody>
      </p:sp>
      <p:sp>
        <p:nvSpPr>
          <p:cNvPr id="3" name="Content Placeholder 2"/>
          <p:cNvSpPr>
            <a:spLocks noGrp="1"/>
          </p:cNvSpPr>
          <p:nvPr>
            <p:ph idx="1"/>
          </p:nvPr>
        </p:nvSpPr>
        <p:spPr>
          <a:xfrm>
            <a:off x="457200" y="1935480"/>
            <a:ext cx="8229600" cy="4922520"/>
          </a:xfrm>
        </p:spPr>
        <p:txBody>
          <a:bodyPr>
            <a:normAutofit/>
          </a:bodyPr>
          <a:lstStyle/>
          <a:p>
            <a:r>
              <a:rPr lang="en-US" dirty="0" smtClean="0"/>
              <a:t>As a child, was family friends with Lewis Carroll (Mr. Dodgson), the author of  </a:t>
            </a:r>
            <a:r>
              <a:rPr lang="en-US" i="1" dirty="0" smtClean="0"/>
              <a:t>Alice in Wonderland</a:t>
            </a:r>
            <a:endParaRPr lang="en-US" dirty="0" smtClean="0"/>
          </a:p>
          <a:p>
            <a:r>
              <a:rPr lang="en-US" dirty="0" smtClean="0"/>
              <a:t>Trained as a medical doctor</a:t>
            </a:r>
          </a:p>
          <a:p>
            <a:r>
              <a:rPr lang="en-US" dirty="0" smtClean="0"/>
              <a:t>Studied indigenous cultures in Melanesia (Solomon Islands in Pacific Ocean) as an anthropologist</a:t>
            </a:r>
          </a:p>
          <a:p>
            <a:r>
              <a:rPr lang="en-US" dirty="0" smtClean="0"/>
              <a:t>Performed groundbreaking research on the regeneration of nerves (by operating and experimenting on his colleague’s arm)</a:t>
            </a:r>
          </a:p>
          <a:p>
            <a:r>
              <a:rPr lang="en-US" dirty="0" smtClean="0"/>
              <a:t>Developed revolutionary, humane methods for treating “shellshock” (PTSD) in soldiers during World War I</a:t>
            </a:r>
          </a:p>
          <a:p>
            <a:pPr>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Biographical information incorporated into </a:t>
            </a:r>
            <a:r>
              <a:rPr lang="en-US" i="1" dirty="0" smtClean="0"/>
              <a:t>The Ghost Road</a:t>
            </a:r>
            <a:endParaRPr lang="en-US" dirty="0"/>
          </a:p>
        </p:txBody>
      </p:sp>
      <p:sp>
        <p:nvSpPr>
          <p:cNvPr id="3" name="Content Placeholder 2"/>
          <p:cNvSpPr>
            <a:spLocks noGrp="1"/>
          </p:cNvSpPr>
          <p:nvPr>
            <p:ph idx="1"/>
          </p:nvPr>
        </p:nvSpPr>
        <p:spPr/>
        <p:txBody>
          <a:bodyPr/>
          <a:lstStyle/>
          <a:p>
            <a:r>
              <a:rPr lang="en-US" dirty="0" smtClean="0"/>
              <a:t>Information about family members</a:t>
            </a:r>
          </a:p>
          <a:p>
            <a:r>
              <a:rPr lang="en-US" dirty="0" smtClean="0"/>
              <a:t>Memories of Mr. Dodgson (Lewis Carroll)</a:t>
            </a:r>
          </a:p>
          <a:p>
            <a:r>
              <a:rPr lang="en-US" dirty="0" smtClean="0"/>
              <a:t>Extensive memories of anthropology trip to Melanesia</a:t>
            </a:r>
          </a:p>
          <a:p>
            <a:r>
              <a:rPr lang="en-US" dirty="0" smtClean="0"/>
              <a:t>Psychological treatments for patients with PTSD</a:t>
            </a:r>
          </a:p>
          <a:p>
            <a:endParaRPr lang="en-US" dirty="0" smtClean="0"/>
          </a:p>
          <a:p>
            <a:endParaRPr lang="en-US" dirty="0" smtClean="0"/>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b="1" dirty="0" smtClean="0"/>
              <a:t>Masculinity and empire</a:t>
            </a:r>
            <a:endParaRPr lang="en-US" b="1"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British empire</a:t>
            </a:r>
            <a:endParaRPr lang="en-CA" i="1" dirty="0"/>
          </a:p>
        </p:txBody>
      </p:sp>
      <p:sp>
        <p:nvSpPr>
          <p:cNvPr id="5" name="Footer Placeholder 4"/>
          <p:cNvSpPr>
            <a:spLocks noGrp="1"/>
          </p:cNvSpPr>
          <p:nvPr>
            <p:ph type="ftr" sz="quarter" idx="11"/>
          </p:nvPr>
        </p:nvSpPr>
        <p:spPr>
          <a:xfrm>
            <a:off x="457200" y="6356350"/>
            <a:ext cx="8229600" cy="365125"/>
          </a:xfrm>
        </p:spPr>
        <p:txBody>
          <a:bodyPr/>
          <a:lstStyle/>
          <a:p>
            <a:pPr algn="ctr"/>
            <a:r>
              <a:rPr lang="en-CA" dirty="0" smtClean="0"/>
              <a:t>Image from </a:t>
            </a:r>
            <a:r>
              <a:rPr lang="en-CA" i="1" dirty="0" err="1" smtClean="0"/>
              <a:t>Abagond</a:t>
            </a:r>
            <a:r>
              <a:rPr lang="en-CA" dirty="0" smtClean="0"/>
              <a:t>: </a:t>
            </a:r>
            <a:r>
              <a:rPr lang="en-CA" dirty="0" smtClean="0">
                <a:hlinkClick r:id="rId3"/>
              </a:rPr>
              <a:t>http://abagond.wordpress.com/2006/06/10/british-empire/</a:t>
            </a:r>
            <a:r>
              <a:rPr lang="en-CA" dirty="0" smtClean="0"/>
              <a:t> </a:t>
            </a:r>
            <a:endParaRPr lang="en-CA" dirty="0"/>
          </a:p>
        </p:txBody>
      </p:sp>
      <p:pic>
        <p:nvPicPr>
          <p:cNvPr id="1026" name="Picture 2"/>
          <p:cNvPicPr>
            <a:picLocks noChangeAspect="1" noChangeArrowheads="1"/>
          </p:cNvPicPr>
          <p:nvPr/>
        </p:nvPicPr>
        <p:blipFill>
          <a:blip r:embed="rId4" cstate="print"/>
          <a:srcRect/>
          <a:stretch>
            <a:fillRect/>
          </a:stretch>
        </p:blipFill>
        <p:spPr bwMode="auto">
          <a:xfrm>
            <a:off x="533400" y="1752600"/>
            <a:ext cx="7924800" cy="4754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Excerpt from academic article</a:t>
            </a:r>
            <a:br>
              <a:rPr lang="en-CA" dirty="0" smtClean="0"/>
            </a:br>
            <a:r>
              <a:rPr lang="en-CA" dirty="0" smtClean="0"/>
              <a:t>about </a:t>
            </a:r>
            <a:r>
              <a:rPr lang="en-CA" i="1" dirty="0" smtClean="0"/>
              <a:t>The Ghost Road</a:t>
            </a:r>
            <a:endParaRPr lang="en-CA" i="1" dirty="0"/>
          </a:p>
        </p:txBody>
      </p:sp>
      <p:sp>
        <p:nvSpPr>
          <p:cNvPr id="3" name="Content Placeholder 2"/>
          <p:cNvSpPr>
            <a:spLocks noGrp="1"/>
          </p:cNvSpPr>
          <p:nvPr>
            <p:ph idx="1"/>
          </p:nvPr>
        </p:nvSpPr>
        <p:spPr/>
        <p:txBody>
          <a:bodyPr>
            <a:normAutofit/>
          </a:bodyPr>
          <a:lstStyle/>
          <a:p>
            <a:r>
              <a:rPr lang="en-CA" sz="2800" dirty="0" smtClean="0"/>
              <a:t>Excerpt from “Dreams of Melanesia:  Masculinity and the Exorcism of War in Pat Barker’s </a:t>
            </a:r>
            <a:r>
              <a:rPr lang="en-CA" sz="2800" i="1" dirty="0" smtClean="0"/>
              <a:t>The Ghost Road</a:t>
            </a:r>
            <a:r>
              <a:rPr lang="en-CA" sz="2800" dirty="0" smtClean="0"/>
              <a:t>” by Jennifer Shaddock</a:t>
            </a:r>
          </a:p>
          <a:p>
            <a:r>
              <a:rPr lang="en-CA" sz="2800" dirty="0" smtClean="0"/>
              <a:t>“Rivers . . . function[s] within a still-intact nineteenth-century British ideology of masculinity, a cultural belief system that inculcated Victorian boys into the variant roles necessary to the creation and preservation of the British Empire.</a:t>
            </a:r>
            <a:r>
              <a:rPr lang="en-US" sz="2800" dirty="0" smtClean="0"/>
              <a:t>”  (659)</a:t>
            </a:r>
          </a:p>
          <a:p>
            <a:endParaRPr lang="en-CA" dirty="0"/>
          </a:p>
        </p:txBody>
      </p:sp>
      <p:sp>
        <p:nvSpPr>
          <p:cNvPr id="4" name="Footer Placeholder 3"/>
          <p:cNvSpPr>
            <a:spLocks noGrp="1"/>
          </p:cNvSpPr>
          <p:nvPr>
            <p:ph type="ftr" sz="quarter" idx="11"/>
          </p:nvPr>
        </p:nvSpPr>
        <p:spPr>
          <a:xfrm>
            <a:off x="838200" y="6356350"/>
            <a:ext cx="7543800" cy="273050"/>
          </a:xfrm>
        </p:spPr>
        <p:txBody>
          <a:bodyPr/>
          <a:lstStyle/>
          <a:p>
            <a:r>
              <a:rPr lang="en-CA" dirty="0" smtClean="0"/>
              <a:t>Quoted from: </a:t>
            </a:r>
            <a:r>
              <a:rPr lang="en-CA" dirty="0" smtClean="0">
                <a:hlinkClick r:id="rId3"/>
              </a:rPr>
              <a:t>http://muse.jhu.edu/journals/modern_fiction_studies/v052/52.3shaddock.pdf</a:t>
            </a:r>
            <a:r>
              <a:rPr lang="en-CA"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British military culture </a:t>
            </a:r>
            <a:br>
              <a:rPr lang="en-CA" dirty="0" smtClean="0"/>
            </a:br>
            <a:r>
              <a:rPr lang="en-CA" dirty="0" smtClean="0"/>
              <a:t>and World War I</a:t>
            </a:r>
            <a:endParaRPr lang="en-US" dirty="0"/>
          </a:p>
        </p:txBody>
      </p:sp>
      <p:sp>
        <p:nvSpPr>
          <p:cNvPr id="3" name="Content Placeholder 2"/>
          <p:cNvSpPr>
            <a:spLocks noGrp="1"/>
          </p:cNvSpPr>
          <p:nvPr>
            <p:ph idx="1"/>
          </p:nvPr>
        </p:nvSpPr>
        <p:spPr/>
        <p:txBody>
          <a:bodyPr/>
          <a:lstStyle/>
          <a:p>
            <a:r>
              <a:rPr lang="en-CA" dirty="0" smtClean="0"/>
              <a:t>Great Britain had a strong cultural emphasis on war</a:t>
            </a:r>
          </a:p>
          <a:p>
            <a:r>
              <a:rPr lang="en-CA" dirty="0" smtClean="0"/>
              <a:t>World War I produced an enormous need for soldiers</a:t>
            </a:r>
          </a:p>
          <a:p>
            <a:r>
              <a:rPr lang="en-CA" dirty="0" smtClean="0"/>
              <a:t>Young men enlisted in record numbers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Shellshock</a:t>
            </a:r>
            <a:endParaRPr lang="en-CA" i="1" dirty="0"/>
          </a:p>
        </p:txBody>
      </p:sp>
      <p:sp>
        <p:nvSpPr>
          <p:cNvPr id="3" name="Content Placeholder 2"/>
          <p:cNvSpPr>
            <a:spLocks noGrp="1"/>
          </p:cNvSpPr>
          <p:nvPr>
            <p:ph idx="1"/>
          </p:nvPr>
        </p:nvSpPr>
        <p:spPr/>
        <p:txBody>
          <a:bodyPr>
            <a:normAutofit/>
          </a:bodyPr>
          <a:lstStyle/>
          <a:p>
            <a:r>
              <a:rPr lang="en-CA" sz="2800" dirty="0" smtClean="0"/>
              <a:t>Approximately 80,000 British soldiers were treated for shellshock (PTSD) during World War I (Shaddock 661)</a:t>
            </a:r>
          </a:p>
          <a:p>
            <a:r>
              <a:rPr lang="en-CA" sz="2800" dirty="0" smtClean="0"/>
              <a:t>Large number</a:t>
            </a:r>
          </a:p>
          <a:p>
            <a:pPr lvl="1"/>
            <a:r>
              <a:rPr lang="en-CA" dirty="0" smtClean="0"/>
              <a:t>Partially due to sheer size of war</a:t>
            </a:r>
          </a:p>
          <a:p>
            <a:pPr lvl="1"/>
            <a:r>
              <a:rPr lang="en-CA" dirty="0" smtClean="0"/>
              <a:t>Partially due to advancements in psychology</a:t>
            </a:r>
          </a:p>
          <a:p>
            <a:pPr lvl="1"/>
            <a:r>
              <a:rPr lang="en-CA" dirty="0" smtClean="0"/>
              <a:t>Perhaps partially due to nature of trench warfare</a:t>
            </a:r>
          </a:p>
          <a:p>
            <a:endParaRPr lang="en-US" sz="2800" dirty="0" smtClean="0"/>
          </a:p>
          <a:p>
            <a:endParaRPr lang="en-CA" dirty="0"/>
          </a:p>
        </p:txBody>
      </p:sp>
      <p:sp>
        <p:nvSpPr>
          <p:cNvPr id="4" name="Footer Placeholder 3"/>
          <p:cNvSpPr>
            <a:spLocks noGrp="1"/>
          </p:cNvSpPr>
          <p:nvPr>
            <p:ph type="ftr" sz="quarter" idx="11"/>
          </p:nvPr>
        </p:nvSpPr>
        <p:spPr>
          <a:xfrm>
            <a:off x="838200" y="6356350"/>
            <a:ext cx="7543800" cy="273050"/>
          </a:xfrm>
        </p:spPr>
        <p:txBody>
          <a:bodyPr/>
          <a:lstStyle/>
          <a:p>
            <a:r>
              <a:rPr lang="en-CA" dirty="0" smtClean="0"/>
              <a:t>Quoted from: </a:t>
            </a:r>
            <a:r>
              <a:rPr lang="en-CA" dirty="0" smtClean="0">
                <a:hlinkClick r:id="rId3"/>
              </a:rPr>
              <a:t>http://muse.jhu.edu/journals/modern_fiction_studies/v052/52.3shaddock.pdf</a:t>
            </a:r>
            <a:r>
              <a:rPr lang="en-CA"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Mental illness as threat to masculinity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CA" dirty="0" smtClean="0"/>
              <a:t>	“‘I don’t like that word.  Applied to this.’</a:t>
            </a:r>
          </a:p>
          <a:p>
            <a:pPr marL="0" indent="0">
              <a:buNone/>
            </a:pPr>
            <a:r>
              <a:rPr lang="en-CA" dirty="0" smtClean="0"/>
              <a:t>	‘Hysteria?’ He could quite see that shell-shock, useless and inaccurate though the term was, might appeal to </a:t>
            </a:r>
            <a:r>
              <a:rPr lang="en-CA" dirty="0" err="1" smtClean="0"/>
              <a:t>Moffat</a:t>
            </a:r>
            <a:r>
              <a:rPr lang="en-CA" dirty="0" smtClean="0"/>
              <a:t> rather more. It did at least sound appropriately male. ‘I don’t think anybody likes</a:t>
            </a:r>
          </a:p>
          <a:p>
            <a:pPr marL="0" indent="0">
              <a:buNone/>
            </a:pPr>
            <a:r>
              <a:rPr lang="en-CA" dirty="0" smtClean="0"/>
              <a:t>hysteria. The trouble is nobody likes the alternatives either.’</a:t>
            </a:r>
          </a:p>
          <a:p>
            <a:pPr marL="0" indent="0">
              <a:buNone/>
            </a:pPr>
            <a:r>
              <a:rPr lang="en-CA" dirty="0" smtClean="0"/>
              <a:t>	‘It derives,’ </a:t>
            </a:r>
            <a:r>
              <a:rPr lang="en-CA" dirty="0" err="1" smtClean="0"/>
              <a:t>Moffat</a:t>
            </a:r>
            <a:r>
              <a:rPr lang="en-CA" dirty="0" smtClean="0"/>
              <a:t> continued, hardening</a:t>
            </a:r>
          </a:p>
          <a:p>
            <a:pPr marL="0" indent="0">
              <a:buNone/>
            </a:pPr>
            <a:r>
              <a:rPr lang="en-CA" dirty="0" smtClean="0"/>
              <a:t>his voice, ‘from the Greek </a:t>
            </a:r>
            <a:r>
              <a:rPr lang="en-CA" dirty="0" err="1" smtClean="0"/>
              <a:t>hystera</a:t>
            </a:r>
            <a:r>
              <a:rPr lang="en-CA" dirty="0" smtClean="0"/>
              <a:t>, the womb.’</a:t>
            </a:r>
          </a:p>
          <a:p>
            <a:pPr marL="0" indent="0">
              <a:buNone/>
            </a:pPr>
            <a:r>
              <a:rPr lang="en-CA" dirty="0" smtClean="0"/>
              <a:t>	‘Yes,’ Rivers said drily, ‘I know.’” (Barker 48)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Mental illness as feminizing</a:t>
            </a:r>
            <a:endParaRPr lang="en-US" dirty="0"/>
          </a:p>
        </p:txBody>
      </p:sp>
      <p:sp>
        <p:nvSpPr>
          <p:cNvPr id="3" name="Content Placeholder 2"/>
          <p:cNvSpPr>
            <a:spLocks noGrp="1"/>
          </p:cNvSpPr>
          <p:nvPr>
            <p:ph idx="1"/>
          </p:nvPr>
        </p:nvSpPr>
        <p:spPr/>
        <p:txBody>
          <a:bodyPr/>
          <a:lstStyle/>
          <a:p>
            <a:r>
              <a:rPr lang="en-CA" dirty="0" err="1" smtClean="0"/>
              <a:t>Rivers’s</a:t>
            </a:r>
            <a:r>
              <a:rPr lang="en-CA" dirty="0" smtClean="0"/>
              <a:t> patients feel that their masculinity is threatened:</a:t>
            </a:r>
          </a:p>
          <a:p>
            <a:pPr lvl="1"/>
            <a:r>
              <a:rPr lang="en-CA" dirty="0" smtClean="0"/>
              <a:t>Rivers draws “stocking tops” on </a:t>
            </a:r>
            <a:r>
              <a:rPr lang="en-CA" dirty="0" err="1" smtClean="0"/>
              <a:t>Moffet</a:t>
            </a:r>
            <a:r>
              <a:rPr lang="en-CA" dirty="0" smtClean="0"/>
              <a:t> to cure his hysterical paralysis (Barker 21)</a:t>
            </a:r>
          </a:p>
          <a:p>
            <a:pPr lvl="1"/>
            <a:r>
              <a:rPr lang="en-CA" dirty="0" smtClean="0"/>
              <a:t>Telford has a delusion that his penis has been cut off by a female nurse (54)</a:t>
            </a:r>
          </a:p>
          <a:p>
            <a:pPr lvl="1"/>
            <a:r>
              <a:rPr lang="en-CA" dirty="0" smtClean="0"/>
              <a:t>Other patients suffer from stereotypically female symptoms of hysteria:  fainting, psychosomatic illnesses, etc.</a:t>
            </a:r>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Kindly turn off</a:t>
            </a:r>
            <a:endParaRPr lang="en-CA" dirty="0"/>
          </a:p>
        </p:txBody>
      </p:sp>
      <p:sp>
        <p:nvSpPr>
          <p:cNvPr id="3" name="Content Placeholder 2"/>
          <p:cNvSpPr>
            <a:spLocks noGrp="1"/>
          </p:cNvSpPr>
          <p:nvPr>
            <p:ph idx="1"/>
          </p:nvPr>
        </p:nvSpPr>
        <p:spPr/>
        <p:txBody>
          <a:bodyPr/>
          <a:lstStyle/>
          <a:p>
            <a:r>
              <a:rPr lang="en-CA" dirty="0" smtClean="0"/>
              <a:t>All cell phones</a:t>
            </a:r>
          </a:p>
          <a:p>
            <a:r>
              <a:rPr lang="en-CA" dirty="0" smtClean="0"/>
              <a:t>The wireless component of any laptop computers</a:t>
            </a:r>
          </a:p>
          <a:p>
            <a:pPr>
              <a:buNone/>
            </a:pP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Shellshock as a result of disempowerment</a:t>
            </a:r>
            <a:endParaRPr lang="en-US" dirty="0"/>
          </a:p>
        </p:txBody>
      </p:sp>
      <p:sp>
        <p:nvSpPr>
          <p:cNvPr id="3" name="Content Placeholder 2"/>
          <p:cNvSpPr>
            <a:spLocks noGrp="1"/>
          </p:cNvSpPr>
          <p:nvPr>
            <p:ph idx="1"/>
          </p:nvPr>
        </p:nvSpPr>
        <p:spPr/>
        <p:txBody>
          <a:bodyPr>
            <a:normAutofit/>
          </a:bodyPr>
          <a:lstStyle/>
          <a:p>
            <a:r>
              <a:rPr lang="en-CA" dirty="0" smtClean="0"/>
              <a:t>“</a:t>
            </a:r>
            <a:r>
              <a:rPr lang="en-CA" dirty="0" err="1" smtClean="0"/>
              <a:t>Rivers’s</a:t>
            </a:r>
            <a:r>
              <a:rPr lang="en-CA" dirty="0" smtClean="0"/>
              <a:t> theory is that the crucial factor in accounting for the vast number of breakdowns this war has produced is not the horrors–war’s always provided plenty of those–but that fact that the strain has to be borne in conditions of immobility, passivity and helplessness.  Cramped in holes in the ground waiting for the next random shell to put you out.”  (Barker 172)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Rivers’s</a:t>
            </a:r>
            <a:r>
              <a:rPr lang="en-CA" dirty="0" smtClean="0"/>
              <a:t> approach to treating mental illness</a:t>
            </a:r>
            <a:endParaRPr lang="en-US" dirty="0"/>
          </a:p>
        </p:txBody>
      </p:sp>
      <p:sp>
        <p:nvSpPr>
          <p:cNvPr id="3" name="Content Placeholder 2"/>
          <p:cNvSpPr>
            <a:spLocks noGrp="1"/>
          </p:cNvSpPr>
          <p:nvPr>
            <p:ph idx="1"/>
          </p:nvPr>
        </p:nvSpPr>
        <p:spPr/>
        <p:txBody>
          <a:bodyPr/>
          <a:lstStyle/>
          <a:p>
            <a:r>
              <a:rPr lang="en-CA" dirty="0" smtClean="0"/>
              <a:t>Gentle and progressive, especially for that time period</a:t>
            </a:r>
          </a:p>
          <a:p>
            <a:r>
              <a:rPr lang="en-CA" dirty="0" smtClean="0"/>
              <a:t>Respectful and paternal toward his patients</a:t>
            </a:r>
          </a:p>
          <a:p>
            <a:r>
              <a:rPr lang="en-CA" dirty="0" smtClean="0"/>
              <a:t>Yet ultimately, his goal is to return them to the war</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Rivers’s</a:t>
            </a:r>
            <a:r>
              <a:rPr lang="en-CA" dirty="0" smtClean="0"/>
              <a:t> approach to treating mental illness</a:t>
            </a:r>
            <a:endParaRPr lang="en-US" dirty="0"/>
          </a:p>
        </p:txBody>
      </p:sp>
      <p:sp>
        <p:nvSpPr>
          <p:cNvPr id="3" name="Content Placeholder 2"/>
          <p:cNvSpPr>
            <a:spLocks noGrp="1"/>
          </p:cNvSpPr>
          <p:nvPr>
            <p:ph idx="1"/>
          </p:nvPr>
        </p:nvSpPr>
        <p:spPr/>
        <p:txBody>
          <a:bodyPr/>
          <a:lstStyle/>
          <a:p>
            <a:pPr hangingPunct="0"/>
            <a:r>
              <a:rPr lang="en-GB" dirty="0" smtClean="0"/>
              <a:t>“Every day of his working life he looked at</a:t>
            </a:r>
            <a:r>
              <a:rPr lang="en-CA" dirty="0" smtClean="0"/>
              <a:t> </a:t>
            </a:r>
            <a:r>
              <a:rPr lang="en-GB" dirty="0" smtClean="0"/>
              <a:t>twitching mouths that had once been clenched. Go on. he said, though rarely in so many words, cry.</a:t>
            </a:r>
            <a:r>
              <a:rPr lang="en-CA" dirty="0" smtClean="0"/>
              <a:t>  </a:t>
            </a:r>
            <a:r>
              <a:rPr lang="en-GB" dirty="0" smtClean="0"/>
              <a:t>It's all right to grieve. Breakdown's nothing to be ashamed of-the pressures were intolerable. But, also,</a:t>
            </a:r>
            <a:r>
              <a:rPr lang="en-CA" dirty="0" smtClean="0"/>
              <a:t> </a:t>
            </a:r>
            <a:r>
              <a:rPr lang="en-GB" dirty="0" smtClean="0"/>
              <a:t>stop crying. Get up on your feet. Walk. He both distrusted the silence and endorsed it, as he was</a:t>
            </a:r>
            <a:r>
              <a:rPr lang="en-CA" dirty="0" smtClean="0"/>
              <a:t> </a:t>
            </a:r>
            <a:r>
              <a:rPr lang="en-GB" dirty="0" smtClean="0"/>
              <a:t>bound to do, he thought, being his father's son.” (Barker 96)</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Billy Prior:  boundary crosser</a:t>
            </a: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Prior as boundary crosser</a:t>
            </a:r>
            <a:endParaRPr lang="en-US" dirty="0"/>
          </a:p>
        </p:txBody>
      </p:sp>
      <p:sp>
        <p:nvSpPr>
          <p:cNvPr id="3" name="Content Placeholder 2"/>
          <p:cNvSpPr>
            <a:spLocks noGrp="1"/>
          </p:cNvSpPr>
          <p:nvPr>
            <p:ph idx="1"/>
          </p:nvPr>
        </p:nvSpPr>
        <p:spPr/>
        <p:txBody>
          <a:bodyPr/>
          <a:lstStyle/>
          <a:p>
            <a:r>
              <a:rPr lang="en-CA" dirty="0" smtClean="0"/>
              <a:t>With a partner, make a list of the ways in which Billy Prior crosses traditional social roles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Prior as boundary crosser</a:t>
            </a:r>
            <a:endParaRPr lang="en-US" dirty="0"/>
          </a:p>
        </p:txBody>
      </p:sp>
      <p:sp>
        <p:nvSpPr>
          <p:cNvPr id="3" name="Content Placeholder 2"/>
          <p:cNvSpPr>
            <a:spLocks noGrp="1"/>
          </p:cNvSpPr>
          <p:nvPr>
            <p:ph idx="1"/>
          </p:nvPr>
        </p:nvSpPr>
        <p:spPr/>
        <p:txBody>
          <a:bodyPr/>
          <a:lstStyle/>
          <a:p>
            <a:r>
              <a:rPr lang="en-CA" dirty="0" smtClean="0"/>
              <a:t>How does Prior’s duality affect his view of society?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Prior as boundary crosser</a:t>
            </a:r>
            <a:endParaRPr lang="en-US" dirty="0"/>
          </a:p>
        </p:txBody>
      </p:sp>
      <p:sp>
        <p:nvSpPr>
          <p:cNvPr id="3" name="Content Placeholder 2"/>
          <p:cNvSpPr>
            <a:spLocks noGrp="1"/>
          </p:cNvSpPr>
          <p:nvPr>
            <p:ph idx="1"/>
          </p:nvPr>
        </p:nvSpPr>
        <p:spPr/>
        <p:txBody>
          <a:bodyPr/>
          <a:lstStyle/>
          <a:p>
            <a:r>
              <a:rPr lang="en-CA" smtClean="0"/>
              <a:t>Page 101</a:t>
            </a:r>
            <a:endParaRPr lang="en-CA" dirty="0" smtClean="0"/>
          </a:p>
          <a:p>
            <a:r>
              <a:rPr lang="en-CA" dirty="0" smtClean="0"/>
              <a:t>Pages 143-144</a:t>
            </a:r>
          </a:p>
          <a:p>
            <a:r>
              <a:rPr lang="en-CA" dirty="0" smtClean="0"/>
              <a:t>Pages 119-120</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First Draft of Essay</a:t>
            </a:r>
            <a:endParaRPr lang="en-CA" b="1" dirty="0"/>
          </a:p>
        </p:txBody>
      </p:sp>
      <p:sp>
        <p:nvSpPr>
          <p:cNvPr id="3" name="Content Placeholder 2"/>
          <p:cNvSpPr>
            <a:spLocks noGrp="1"/>
          </p:cNvSpPr>
          <p:nvPr>
            <p:ph idx="1"/>
          </p:nvPr>
        </p:nvSpPr>
        <p:spPr/>
        <p:txBody>
          <a:bodyPr/>
          <a:lstStyle/>
          <a:p>
            <a:pPr>
              <a:buNone/>
            </a:pP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first draft</a:t>
            </a:r>
            <a:endParaRPr lang="en-US" dirty="0"/>
          </a:p>
        </p:txBody>
      </p:sp>
      <p:sp>
        <p:nvSpPr>
          <p:cNvPr id="3" name="Content Placeholder 2"/>
          <p:cNvSpPr>
            <a:spLocks noGrp="1"/>
          </p:cNvSpPr>
          <p:nvPr>
            <p:ph idx="1"/>
          </p:nvPr>
        </p:nvSpPr>
        <p:spPr/>
        <p:txBody>
          <a:bodyPr/>
          <a:lstStyle/>
          <a:p>
            <a:r>
              <a:rPr lang="en-US" dirty="0" smtClean="0"/>
              <a:t>Revising your thesis</a:t>
            </a:r>
          </a:p>
          <a:p>
            <a:r>
              <a:rPr lang="en-US" dirty="0" smtClean="0"/>
              <a:t>Paragraph formation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 your thesis</a:t>
            </a:r>
            <a:endParaRPr lang="en-US" dirty="0"/>
          </a:p>
        </p:txBody>
      </p:sp>
      <p:sp>
        <p:nvSpPr>
          <p:cNvPr id="3" name="Content Placeholder 2"/>
          <p:cNvSpPr>
            <a:spLocks noGrp="1"/>
          </p:cNvSpPr>
          <p:nvPr>
            <p:ph idx="1"/>
          </p:nvPr>
        </p:nvSpPr>
        <p:spPr/>
        <p:txBody>
          <a:bodyPr/>
          <a:lstStyle/>
          <a:p>
            <a:r>
              <a:rPr lang="en-US" dirty="0" smtClean="0"/>
              <a:t>If . . .</a:t>
            </a:r>
          </a:p>
          <a:p>
            <a:pPr lvl="1"/>
            <a:r>
              <a:rPr lang="en-US" dirty="0" smtClean="0"/>
              <a:t>Your Tutorial Leader tells you that your thesis isn’t debatable</a:t>
            </a:r>
          </a:p>
          <a:p>
            <a:pPr lvl="1"/>
            <a:r>
              <a:rPr lang="en-US" dirty="0" smtClean="0"/>
              <a:t>OR your grade is significantly lower than you want it to be</a:t>
            </a:r>
          </a:p>
          <a:p>
            <a:r>
              <a:rPr lang="en-US" dirty="0" smtClean="0"/>
              <a:t>Then, you should radically revise your thesis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 of lecture</a:t>
            </a:r>
            <a:endParaRPr lang="en-CA" dirty="0"/>
          </a:p>
        </p:txBody>
      </p:sp>
      <p:sp>
        <p:nvSpPr>
          <p:cNvPr id="3" name="Content Placeholder 2"/>
          <p:cNvSpPr>
            <a:spLocks noGrp="1"/>
          </p:cNvSpPr>
          <p:nvPr>
            <p:ph idx="1"/>
          </p:nvPr>
        </p:nvSpPr>
        <p:spPr/>
        <p:txBody>
          <a:bodyPr/>
          <a:lstStyle/>
          <a:p>
            <a:r>
              <a:rPr lang="en-CA" dirty="0" smtClean="0"/>
              <a:t>Historical background</a:t>
            </a:r>
          </a:p>
          <a:p>
            <a:pPr lvl="0"/>
            <a:r>
              <a:rPr lang="en-CA" dirty="0" smtClean="0"/>
              <a:t>Masculinity and empire</a:t>
            </a:r>
          </a:p>
          <a:p>
            <a:r>
              <a:rPr lang="en-CA" dirty="0" smtClean="0"/>
              <a:t>Billy Prior:  boundary crosser</a:t>
            </a:r>
          </a:p>
          <a:p>
            <a:r>
              <a:rPr lang="en-CA" dirty="0" smtClean="0"/>
              <a:t>First draft of essay</a:t>
            </a:r>
          </a:p>
          <a:p>
            <a:endParaRPr lang="en-CA" dirty="0" smtClean="0"/>
          </a:p>
          <a:p>
            <a:endParaRPr lang="en-CA"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 with thesis</a:t>
            </a:r>
            <a:endParaRPr lang="en-US" dirty="0"/>
          </a:p>
        </p:txBody>
      </p:sp>
      <p:sp>
        <p:nvSpPr>
          <p:cNvPr id="3" name="Content Placeholder 2"/>
          <p:cNvSpPr>
            <a:spLocks noGrp="1"/>
          </p:cNvSpPr>
          <p:nvPr>
            <p:ph idx="1"/>
          </p:nvPr>
        </p:nvSpPr>
        <p:spPr/>
        <p:txBody>
          <a:bodyPr/>
          <a:lstStyle/>
          <a:p>
            <a:r>
              <a:rPr lang="en-US" dirty="0" smtClean="0"/>
              <a:t>Not debatable</a:t>
            </a:r>
          </a:p>
          <a:p>
            <a:r>
              <a:rPr lang="en-US" dirty="0" smtClean="0"/>
              <a:t>Not specific</a:t>
            </a:r>
          </a:p>
          <a:p>
            <a:r>
              <a:rPr lang="en-US" dirty="0" smtClean="0"/>
              <a:t>Just describes novel</a:t>
            </a:r>
          </a:p>
          <a:p>
            <a:endParaRPr lang="en-US" dirty="0" smtClean="0"/>
          </a:p>
          <a:p>
            <a:r>
              <a:rPr lang="en-US" dirty="0" smtClean="0"/>
              <a:t>“In </a:t>
            </a:r>
            <a:r>
              <a:rPr lang="en-US" i="1" dirty="0" smtClean="0"/>
              <a:t>Cold Mountain</a:t>
            </a:r>
            <a:r>
              <a:rPr lang="en-US" dirty="0" smtClean="0"/>
              <a:t>, Inman has chosen to abandon his role as a soldier.  He is behaving differently than a traditional masculine role.”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Read OWL for help</a:t>
            </a:r>
            <a:endParaRPr lang="en-US" dirty="0"/>
          </a:p>
        </p:txBody>
      </p:sp>
      <p:sp>
        <p:nvSpPr>
          <p:cNvPr id="3" name="Content Placeholder 2"/>
          <p:cNvSpPr>
            <a:spLocks noGrp="1"/>
          </p:cNvSpPr>
          <p:nvPr>
            <p:ph idx="1"/>
          </p:nvPr>
        </p:nvSpPr>
        <p:spPr/>
        <p:txBody>
          <a:bodyPr/>
          <a:lstStyle/>
          <a:p>
            <a:r>
              <a:rPr lang="en-US" dirty="0" smtClean="0"/>
              <a:t>“Writing about Literature”: </a:t>
            </a:r>
            <a:r>
              <a:rPr lang="en-US" dirty="0" smtClean="0">
                <a:hlinkClick r:id="rId3"/>
              </a:rPr>
              <a:t>http://owl.english.purdue.edu/owl/resource/618/01/</a:t>
            </a:r>
            <a:r>
              <a:rPr lang="en-US" dirty="0" smtClean="0"/>
              <a:t> </a:t>
            </a:r>
          </a:p>
          <a:p>
            <a:r>
              <a:rPr lang="en-US" dirty="0" smtClean="0"/>
              <a:t>“Writing about Fiction”: </a:t>
            </a:r>
            <a:r>
              <a:rPr lang="en-US" dirty="0" smtClean="0">
                <a:hlinkClick r:id="rId4"/>
              </a:rPr>
              <a:t>http://owl.english.purdue.edu/owl/resource/616/1/</a:t>
            </a:r>
            <a:r>
              <a:rPr lang="en-US" dirty="0" smtClean="0"/>
              <a:t> </a:t>
            </a:r>
          </a:p>
          <a:p>
            <a:r>
              <a:rPr lang="en-US" dirty="0" smtClean="0"/>
              <a:t>Many documents have multiple sections</a:t>
            </a:r>
          </a:p>
          <a:p>
            <a:r>
              <a:rPr lang="en-US" dirty="0" smtClean="0"/>
              <a:t>Other good resources listed on </a:t>
            </a:r>
            <a:r>
              <a:rPr lang="en-US" dirty="0" err="1" smtClean="0"/>
              <a:t>WebCT</a:t>
            </a:r>
            <a:r>
              <a:rPr lang="en-US" dirty="0" smtClean="0"/>
              <a:t> site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Brainstorm on own</a:t>
            </a:r>
            <a:endParaRPr lang="en-US" dirty="0"/>
          </a:p>
        </p:txBody>
      </p:sp>
      <p:sp>
        <p:nvSpPr>
          <p:cNvPr id="3" name="Content Placeholder 2"/>
          <p:cNvSpPr>
            <a:spLocks noGrp="1"/>
          </p:cNvSpPr>
          <p:nvPr>
            <p:ph idx="1"/>
          </p:nvPr>
        </p:nvSpPr>
        <p:spPr/>
        <p:txBody>
          <a:bodyPr/>
          <a:lstStyle/>
          <a:p>
            <a:r>
              <a:rPr lang="en-US" dirty="0" smtClean="0"/>
              <a:t>Ask yourself:  “How?” “Why?” “What are the implications?”</a:t>
            </a:r>
          </a:p>
          <a:p>
            <a:r>
              <a:rPr lang="en-US" dirty="0" smtClean="0"/>
              <a:t>Perform Close Reading on passages from book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Brainstorm with Tutorial Leader or Professor P.D.</a:t>
            </a:r>
            <a:endParaRPr lang="en-US" dirty="0"/>
          </a:p>
        </p:txBody>
      </p:sp>
      <p:sp>
        <p:nvSpPr>
          <p:cNvPr id="3" name="Content Placeholder 2"/>
          <p:cNvSpPr>
            <a:spLocks noGrp="1"/>
          </p:cNvSpPr>
          <p:nvPr>
            <p:ph idx="1"/>
          </p:nvPr>
        </p:nvSpPr>
        <p:spPr/>
        <p:txBody>
          <a:bodyPr/>
          <a:lstStyle/>
          <a:p>
            <a:r>
              <a:rPr lang="en-CA" dirty="0" smtClean="0"/>
              <a:t>Professor P.D.</a:t>
            </a:r>
          </a:p>
          <a:p>
            <a:pPr lvl="1"/>
            <a:r>
              <a:rPr lang="en-CA" dirty="0" smtClean="0"/>
              <a:t>SUR 5191</a:t>
            </a:r>
          </a:p>
          <a:p>
            <a:pPr lvl="1"/>
            <a:r>
              <a:rPr lang="en-CA" dirty="0" smtClean="0"/>
              <a:t>Mondays 4-6 p.m.</a:t>
            </a:r>
          </a:p>
          <a:p>
            <a:pPr lvl="1"/>
            <a:r>
              <a:rPr lang="en-CA" dirty="0" smtClean="0"/>
              <a:t>Extra office hours this week</a:t>
            </a:r>
            <a:endParaRPr lang="en-US" dirty="0" smtClean="0"/>
          </a:p>
          <a:p>
            <a:r>
              <a:rPr lang="en-US" dirty="0" smtClean="0"/>
              <a:t>All Tutorial Leaders have office hours</a:t>
            </a:r>
          </a:p>
          <a:p>
            <a:r>
              <a:rPr lang="en-US" dirty="0" smtClean="0"/>
              <a:t>Attend with questions and ideas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Paragraph formation</a:t>
            </a:r>
            <a:endParaRPr lang="en-CA" dirty="0"/>
          </a:p>
        </p:txBody>
      </p:sp>
      <p:sp>
        <p:nvSpPr>
          <p:cNvPr id="3" name="Content Placeholder 2"/>
          <p:cNvSpPr>
            <a:spLocks noGrp="1"/>
          </p:cNvSpPr>
          <p:nvPr>
            <p:ph idx="1"/>
          </p:nvPr>
        </p:nvSpPr>
        <p:spPr/>
        <p:txBody>
          <a:bodyPr/>
          <a:lstStyle/>
          <a:p>
            <a:r>
              <a:rPr lang="en-CA" dirty="0" smtClean="0"/>
              <a:t>Unity</a:t>
            </a:r>
          </a:p>
          <a:p>
            <a:r>
              <a:rPr lang="en-CA" dirty="0" smtClean="0"/>
              <a:t>Coherence</a:t>
            </a:r>
          </a:p>
          <a:p>
            <a:r>
              <a:rPr lang="en-CA" dirty="0" smtClean="0"/>
              <a:t>Development</a:t>
            </a:r>
            <a:endParaRPr lang="en-CA" dirty="0"/>
          </a:p>
        </p:txBody>
      </p:sp>
      <p:sp>
        <p:nvSpPr>
          <p:cNvPr id="5" name="Footer Placeholder 3"/>
          <p:cNvSpPr txBox="1">
            <a:spLocks/>
          </p:cNvSpPr>
          <p:nvPr/>
        </p:nvSpPr>
        <p:spPr>
          <a:xfrm>
            <a:off x="1600200" y="6356350"/>
            <a:ext cx="5867400" cy="365125"/>
          </a:xfrm>
          <a:prstGeom prst="rect">
            <a:avLst/>
          </a:prstGeom>
        </p:spPr>
        <p:txBody>
          <a:bodyPr vert="horz" lIns="0" tIns="0" rIns="0" bIns="0" anchor="b"/>
          <a:lstStyle/>
          <a:p>
            <a:pPr lvl="0">
              <a:defRPr/>
            </a:pPr>
            <a:r>
              <a:rPr lang="en-CA" sz="1200" dirty="0" smtClean="0">
                <a:solidFill>
                  <a:schemeClr val="tx2">
                    <a:shade val="90000"/>
                  </a:schemeClr>
                </a:solidFill>
              </a:rPr>
              <a:t>adapted from OWL Website:  </a:t>
            </a:r>
            <a:r>
              <a:rPr lang="en-CA" sz="1200" dirty="0" smtClean="0">
                <a:solidFill>
                  <a:schemeClr val="tx2">
                    <a:shade val="90000"/>
                  </a:schemeClr>
                </a:solidFill>
                <a:hlinkClick r:id="rId3"/>
              </a:rPr>
              <a:t>http://owl.english.purdue.edu/owl/resource/606/01/</a:t>
            </a:r>
            <a:r>
              <a:rPr lang="en-CA" sz="1200" dirty="0" smtClean="0">
                <a:solidFill>
                  <a:schemeClr val="tx2">
                    <a:shade val="90000"/>
                  </a:schemeClr>
                </a:solidFill>
              </a:rPr>
              <a:t> </a:t>
            </a:r>
            <a:endParaRPr lang="en-CA" sz="1200"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Unity</a:t>
            </a:r>
            <a:endParaRPr lang="en-CA" dirty="0"/>
          </a:p>
        </p:txBody>
      </p:sp>
      <p:sp>
        <p:nvSpPr>
          <p:cNvPr id="3" name="Content Placeholder 2"/>
          <p:cNvSpPr>
            <a:spLocks noGrp="1"/>
          </p:cNvSpPr>
          <p:nvPr>
            <p:ph idx="1"/>
          </p:nvPr>
        </p:nvSpPr>
        <p:spPr/>
        <p:txBody>
          <a:bodyPr/>
          <a:lstStyle/>
          <a:p>
            <a:pPr lvl="0"/>
            <a:r>
              <a:rPr lang="en-US" dirty="0" smtClean="0"/>
              <a:t>Each sentence relates to your paragraph’s main point</a:t>
            </a:r>
          </a:p>
          <a:p>
            <a:pPr lvl="0"/>
            <a:endParaRPr lang="en-US" dirty="0" smtClean="0"/>
          </a:p>
          <a:p>
            <a:pPr lvl="0"/>
            <a:r>
              <a:rPr lang="en-US" dirty="0" smtClean="0"/>
              <a:t>Optional:  use a topic sentence </a:t>
            </a:r>
            <a:endParaRPr lang="en-CA" dirty="0" smtClean="0"/>
          </a:p>
        </p:txBody>
      </p:sp>
      <p:sp>
        <p:nvSpPr>
          <p:cNvPr id="5" name="Footer Placeholder 3"/>
          <p:cNvSpPr txBox="1">
            <a:spLocks/>
          </p:cNvSpPr>
          <p:nvPr/>
        </p:nvSpPr>
        <p:spPr>
          <a:xfrm>
            <a:off x="1600200" y="6356350"/>
            <a:ext cx="5867400" cy="365125"/>
          </a:xfrm>
          <a:prstGeom prst="rect">
            <a:avLst/>
          </a:prstGeom>
        </p:spPr>
        <p:txBody>
          <a:bodyPr vert="horz" lIns="0" tIns="0" rIns="0" bIns="0" anchor="b"/>
          <a:lstStyle/>
          <a:p>
            <a:pPr lvl="0">
              <a:defRPr/>
            </a:pPr>
            <a:r>
              <a:rPr lang="en-CA" sz="1200" dirty="0" smtClean="0">
                <a:solidFill>
                  <a:schemeClr val="tx2">
                    <a:shade val="90000"/>
                  </a:schemeClr>
                </a:solidFill>
              </a:rPr>
              <a:t>adapted from OWL Website:  </a:t>
            </a:r>
            <a:r>
              <a:rPr lang="en-CA" sz="1200" dirty="0" smtClean="0">
                <a:solidFill>
                  <a:schemeClr val="tx2">
                    <a:shade val="90000"/>
                  </a:schemeClr>
                </a:solidFill>
                <a:hlinkClick r:id="rId3"/>
              </a:rPr>
              <a:t>http://owl.english.purdue.edu/owl/resource/606/01/</a:t>
            </a:r>
            <a:r>
              <a:rPr lang="en-CA" sz="1200" dirty="0" smtClean="0">
                <a:solidFill>
                  <a:schemeClr val="tx2">
                    <a:shade val="90000"/>
                  </a:schemeClr>
                </a:solidFill>
              </a:rPr>
              <a:t> </a:t>
            </a:r>
            <a:endParaRPr lang="en-CA" sz="1200"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Coherence</a:t>
            </a:r>
            <a:endParaRPr lang="en-CA" dirty="0"/>
          </a:p>
        </p:txBody>
      </p:sp>
      <p:sp>
        <p:nvSpPr>
          <p:cNvPr id="3" name="Content Placeholder 2"/>
          <p:cNvSpPr>
            <a:spLocks noGrp="1"/>
          </p:cNvSpPr>
          <p:nvPr>
            <p:ph idx="1"/>
          </p:nvPr>
        </p:nvSpPr>
        <p:spPr/>
        <p:txBody>
          <a:bodyPr/>
          <a:lstStyle/>
          <a:p>
            <a:pPr lvl="0"/>
            <a:r>
              <a:rPr lang="en-US" sz="2800" dirty="0" smtClean="0"/>
              <a:t>One idea leads smoothly and logically to the next</a:t>
            </a:r>
            <a:endParaRPr lang="en-US" dirty="0" smtClean="0"/>
          </a:p>
          <a:p>
            <a:pPr lvl="0"/>
            <a:endParaRPr lang="en-US" dirty="0" smtClean="0"/>
          </a:p>
          <a:p>
            <a:pPr lvl="0"/>
            <a:r>
              <a:rPr lang="en-US" dirty="0" smtClean="0"/>
              <a:t>Tips:</a:t>
            </a:r>
          </a:p>
          <a:p>
            <a:pPr lvl="1"/>
            <a:r>
              <a:rPr lang="en-US" dirty="0" smtClean="0"/>
              <a:t>link ideas closely </a:t>
            </a:r>
          </a:p>
          <a:p>
            <a:pPr lvl="1"/>
            <a:r>
              <a:rPr lang="en-US" dirty="0" smtClean="0"/>
              <a:t>repeat key words</a:t>
            </a:r>
          </a:p>
          <a:p>
            <a:pPr lvl="1"/>
            <a:r>
              <a:rPr lang="en-US" dirty="0" smtClean="0"/>
              <a:t>establish a logical order</a:t>
            </a:r>
          </a:p>
          <a:p>
            <a:pPr lvl="1"/>
            <a:r>
              <a:rPr lang="en-US" dirty="0" smtClean="0"/>
              <a:t>maintain consistency </a:t>
            </a:r>
          </a:p>
          <a:p>
            <a:pPr lvl="1"/>
            <a:r>
              <a:rPr lang="en-US" dirty="0" smtClean="0"/>
              <a:t>use transitional words </a:t>
            </a:r>
          </a:p>
          <a:p>
            <a:pPr lvl="1"/>
            <a:r>
              <a:rPr lang="en-US" dirty="0" smtClean="0"/>
              <a:t>make sure citations cohere with the rest of paragraph</a:t>
            </a:r>
          </a:p>
        </p:txBody>
      </p:sp>
      <p:sp>
        <p:nvSpPr>
          <p:cNvPr id="5" name="Footer Placeholder 3"/>
          <p:cNvSpPr txBox="1">
            <a:spLocks/>
          </p:cNvSpPr>
          <p:nvPr/>
        </p:nvSpPr>
        <p:spPr>
          <a:xfrm>
            <a:off x="1600200" y="6356350"/>
            <a:ext cx="5867400" cy="365125"/>
          </a:xfrm>
          <a:prstGeom prst="rect">
            <a:avLst/>
          </a:prstGeom>
        </p:spPr>
        <p:txBody>
          <a:bodyPr vert="horz" lIns="0" tIns="0" rIns="0" bIns="0" anchor="b"/>
          <a:lstStyle/>
          <a:p>
            <a:pPr lvl="0">
              <a:defRPr/>
            </a:pPr>
            <a:r>
              <a:rPr lang="en-CA" sz="1200" dirty="0" smtClean="0">
                <a:solidFill>
                  <a:schemeClr val="tx2">
                    <a:shade val="90000"/>
                  </a:schemeClr>
                </a:solidFill>
              </a:rPr>
              <a:t>adapted from OWL Website:  </a:t>
            </a:r>
            <a:r>
              <a:rPr lang="en-CA" sz="1200" dirty="0" smtClean="0">
                <a:solidFill>
                  <a:schemeClr val="tx2">
                    <a:shade val="90000"/>
                  </a:schemeClr>
                </a:solidFill>
                <a:hlinkClick r:id="rId3"/>
              </a:rPr>
              <a:t>http://owl.english.purdue.edu/owl/resource/606/01/</a:t>
            </a:r>
            <a:r>
              <a:rPr lang="en-CA" sz="1200" dirty="0" smtClean="0">
                <a:solidFill>
                  <a:schemeClr val="tx2">
                    <a:shade val="90000"/>
                  </a:schemeClr>
                </a:solidFill>
              </a:rPr>
              <a:t> </a:t>
            </a:r>
            <a:endParaRPr lang="en-CA" sz="1200"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Development</a:t>
            </a:r>
            <a:endParaRPr lang="en-CA" dirty="0"/>
          </a:p>
        </p:txBody>
      </p:sp>
      <p:sp>
        <p:nvSpPr>
          <p:cNvPr id="3" name="Content Placeholder 2"/>
          <p:cNvSpPr>
            <a:spLocks noGrp="1"/>
          </p:cNvSpPr>
          <p:nvPr>
            <p:ph idx="1"/>
          </p:nvPr>
        </p:nvSpPr>
        <p:spPr/>
        <p:txBody>
          <a:bodyPr/>
          <a:lstStyle/>
          <a:p>
            <a:pPr lvl="0"/>
            <a:r>
              <a:rPr lang="en-US" sz="2800" dirty="0" smtClean="0"/>
              <a:t>fulfill the promise of your topic sentence</a:t>
            </a:r>
            <a:endParaRPr lang="en-US" dirty="0" smtClean="0"/>
          </a:p>
        </p:txBody>
      </p:sp>
      <p:sp>
        <p:nvSpPr>
          <p:cNvPr id="5" name="Footer Placeholder 3"/>
          <p:cNvSpPr txBox="1">
            <a:spLocks/>
          </p:cNvSpPr>
          <p:nvPr/>
        </p:nvSpPr>
        <p:spPr>
          <a:xfrm>
            <a:off x="1600200" y="6356350"/>
            <a:ext cx="5867400" cy="365125"/>
          </a:xfrm>
          <a:prstGeom prst="rect">
            <a:avLst/>
          </a:prstGeom>
        </p:spPr>
        <p:txBody>
          <a:bodyPr vert="horz" lIns="0" tIns="0" rIns="0" bIns="0" anchor="b"/>
          <a:lstStyle/>
          <a:p>
            <a:pPr lvl="0">
              <a:defRPr/>
            </a:pPr>
            <a:r>
              <a:rPr lang="en-CA" sz="1200" dirty="0" smtClean="0">
                <a:solidFill>
                  <a:schemeClr val="tx2">
                    <a:shade val="90000"/>
                  </a:schemeClr>
                </a:solidFill>
              </a:rPr>
              <a:t>adapted from OWL Website:  </a:t>
            </a:r>
            <a:r>
              <a:rPr lang="en-CA" sz="1200" dirty="0" smtClean="0">
                <a:solidFill>
                  <a:schemeClr val="tx2">
                    <a:shade val="90000"/>
                  </a:schemeClr>
                </a:solidFill>
                <a:hlinkClick r:id="rId3"/>
              </a:rPr>
              <a:t>http://owl.english.purdue.edu/owl/resource/606/01/</a:t>
            </a:r>
            <a:r>
              <a:rPr lang="en-CA" sz="1200" dirty="0" smtClean="0">
                <a:solidFill>
                  <a:schemeClr val="tx2">
                    <a:shade val="90000"/>
                  </a:schemeClr>
                </a:solidFill>
              </a:rPr>
              <a:t> </a:t>
            </a:r>
            <a:endParaRPr lang="en-CA" sz="1200"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 Handout: </a:t>
            </a:r>
            <a:r>
              <a:rPr lang="en-CA" i="1" dirty="0" smtClean="0"/>
              <a:t>Hints for Adapting Passage Analysis for Essays</a:t>
            </a:r>
            <a:endParaRPr lang="en-US" dirty="0"/>
          </a:p>
        </p:txBody>
      </p:sp>
      <p:sp>
        <p:nvSpPr>
          <p:cNvPr id="3" name="Content Placeholder 2"/>
          <p:cNvSpPr>
            <a:spLocks noGrp="1"/>
          </p:cNvSpPr>
          <p:nvPr>
            <p:ph idx="1"/>
          </p:nvPr>
        </p:nvSpPr>
        <p:spPr/>
        <p:txBody>
          <a:bodyPr/>
          <a:lstStyle/>
          <a:p>
            <a:r>
              <a:rPr lang="en-US" dirty="0" smtClean="0"/>
              <a:t>Contains tips for how to convert the skill of Close Reading for use in essays</a:t>
            </a:r>
          </a:p>
          <a:p>
            <a:r>
              <a:rPr lang="en-US" dirty="0" smtClean="0"/>
              <a:t>Contains tips for how to craft body paragraphs</a:t>
            </a:r>
          </a:p>
          <a:p>
            <a:r>
              <a:rPr lang="en-US" dirty="0" smtClean="0"/>
              <a:t>Available:</a:t>
            </a:r>
          </a:p>
          <a:p>
            <a:pPr lvl="1"/>
            <a:r>
              <a:rPr lang="en-US" dirty="0" smtClean="0"/>
              <a:t>In tutorials</a:t>
            </a:r>
          </a:p>
          <a:p>
            <a:pPr lvl="1"/>
            <a:r>
              <a:rPr lang="en-US" dirty="0" smtClean="0"/>
              <a:t>On </a:t>
            </a:r>
            <a:r>
              <a:rPr lang="en-US" dirty="0" err="1" smtClean="0"/>
              <a:t>WebCT</a:t>
            </a:r>
            <a:r>
              <a:rPr lang="en-US" dirty="0" smtClean="0"/>
              <a:t>, under “</a:t>
            </a:r>
            <a:r>
              <a:rPr lang="en-CA" dirty="0" smtClean="0"/>
              <a:t>Resources to Help You Write Take-Home Assignments” in the folder “Step Two: First Draft”</a:t>
            </a:r>
          </a:p>
          <a:p>
            <a:pPr lvl="2"/>
            <a:r>
              <a:rPr lang="en-CA" dirty="0" smtClean="0"/>
              <a:t>Also check out other helpful resources in this same folder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for First Draft</a:t>
            </a:r>
            <a:endParaRPr lang="en-CA" dirty="0"/>
          </a:p>
        </p:txBody>
      </p:sp>
      <p:sp>
        <p:nvSpPr>
          <p:cNvPr id="3" name="Content Placeholder 2"/>
          <p:cNvSpPr>
            <a:spLocks noGrp="1"/>
          </p:cNvSpPr>
          <p:nvPr>
            <p:ph idx="1"/>
          </p:nvPr>
        </p:nvSpPr>
        <p:spPr>
          <a:xfrm>
            <a:off x="457200" y="1935480"/>
            <a:ext cx="8229600" cy="4922520"/>
          </a:xfrm>
        </p:spPr>
        <p:txBody>
          <a:bodyPr>
            <a:normAutofit/>
          </a:bodyPr>
          <a:lstStyle/>
          <a:p>
            <a:r>
              <a:rPr lang="en-CA" dirty="0" smtClean="0"/>
              <a:t>1500 words minimum</a:t>
            </a:r>
          </a:p>
          <a:p>
            <a:r>
              <a:rPr lang="en-CA" dirty="0" smtClean="0"/>
              <a:t>Works Cited page, using MLA style</a:t>
            </a:r>
          </a:p>
          <a:p>
            <a:r>
              <a:rPr lang="en-CA" dirty="0" smtClean="0"/>
              <a:t>Optional:  Acknowledgements page</a:t>
            </a:r>
          </a:p>
          <a:p>
            <a:endParaRPr lang="en-CA" dirty="0" smtClean="0"/>
          </a:p>
          <a:p>
            <a:r>
              <a:rPr lang="en-CA" dirty="0" smtClean="0"/>
              <a:t>Will be graded according to rubric</a:t>
            </a:r>
          </a:p>
          <a:p>
            <a:endParaRPr lang="en-CA" dirty="0" smtClean="0"/>
          </a:p>
          <a:p>
            <a:r>
              <a:rPr lang="en-CA" dirty="0" smtClean="0"/>
              <a:t>Due dates are based on your tutorial dates</a:t>
            </a:r>
          </a:p>
          <a:p>
            <a:pPr lvl="1"/>
            <a:r>
              <a:rPr lang="en-US" i="1" dirty="0" smtClean="0"/>
              <a:t>Mon, June 27</a:t>
            </a:r>
            <a:r>
              <a:rPr lang="en-US" i="1" baseline="30000" dirty="0" smtClean="0"/>
              <a:t>th</a:t>
            </a:r>
            <a:r>
              <a:rPr lang="en-US" i="1" dirty="0" smtClean="0"/>
              <a:t> </a:t>
            </a:r>
          </a:p>
          <a:p>
            <a:pPr lvl="1"/>
            <a:r>
              <a:rPr lang="en-US" i="1" dirty="0" smtClean="0"/>
              <a:t>Tue, June 28</a:t>
            </a:r>
            <a:r>
              <a:rPr lang="en-US" i="1" baseline="30000" dirty="0" smtClean="0"/>
              <a:t>th</a:t>
            </a:r>
            <a:r>
              <a:rPr lang="en-US" i="1" dirty="0" smtClean="0"/>
              <a:t> </a:t>
            </a:r>
          </a:p>
          <a:p>
            <a:r>
              <a:rPr lang="en-US" dirty="0" smtClean="0"/>
              <a:t>Also turn in via </a:t>
            </a:r>
            <a:r>
              <a:rPr lang="en-US" dirty="0" err="1" smtClean="0"/>
              <a:t>WebCT</a:t>
            </a:r>
            <a:endParaRPr lang="en-CA" dirty="0" smtClean="0"/>
          </a:p>
          <a:p>
            <a:pPr lvl="1"/>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Historical background</a:t>
            </a:r>
            <a:endParaRPr lang="en-US" b="1"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Ghost Road</a:t>
            </a:r>
            <a:endParaRPr lang="en-CA" i="1" dirty="0"/>
          </a:p>
        </p:txBody>
      </p:sp>
      <p:sp>
        <p:nvSpPr>
          <p:cNvPr id="3" name="Text Placeholder 2"/>
          <p:cNvSpPr>
            <a:spLocks noGrp="1"/>
          </p:cNvSpPr>
          <p:nvPr>
            <p:ph type="body" idx="1"/>
          </p:nvPr>
        </p:nvSpPr>
        <p:spPr/>
        <p:txBody>
          <a:bodyPr>
            <a:normAutofit/>
          </a:bodyPr>
          <a:lstStyle/>
          <a:p>
            <a:r>
              <a:rPr lang="en-CA" dirty="0" smtClean="0"/>
              <a:t>Read </a:t>
            </a:r>
            <a:r>
              <a:rPr lang="en-US" dirty="0" smtClean="0"/>
              <a:t>until end by next lecture</a:t>
            </a:r>
          </a:p>
          <a:p>
            <a:endParaRPr lang="en-US" dirty="0" smtClean="0"/>
          </a:p>
          <a:p>
            <a:r>
              <a:rPr lang="en-US" dirty="0" smtClean="0"/>
              <a:t>Good luck on your first draft!</a:t>
            </a:r>
            <a:endParaRPr lang="en-CA"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World War One</a:t>
            </a:r>
            <a:endParaRPr lang="en-US" dirty="0"/>
          </a:p>
        </p:txBody>
      </p:sp>
      <p:sp>
        <p:nvSpPr>
          <p:cNvPr id="3" name="Content Placeholder 2"/>
          <p:cNvSpPr>
            <a:spLocks noGrp="1"/>
          </p:cNvSpPr>
          <p:nvPr>
            <p:ph idx="1"/>
          </p:nvPr>
        </p:nvSpPr>
        <p:spPr/>
        <p:txBody>
          <a:bodyPr/>
          <a:lstStyle/>
          <a:p>
            <a:r>
              <a:rPr lang="en-CA" dirty="0" smtClean="0"/>
              <a:t>1914-1918</a:t>
            </a:r>
          </a:p>
          <a:p>
            <a:r>
              <a:rPr lang="en-CA" dirty="0" smtClean="0"/>
              <a:t>Centered in Europe, but involved countries from around the world</a:t>
            </a:r>
            <a:endParaRPr lang="en-US" dirty="0" smtClean="0"/>
          </a:p>
          <a:p>
            <a:pPr lvl="1"/>
            <a:r>
              <a:rPr lang="en-CA" dirty="0" smtClean="0"/>
              <a:t>Allies</a:t>
            </a:r>
          </a:p>
          <a:p>
            <a:pPr lvl="1"/>
            <a:r>
              <a:rPr lang="en-CA" dirty="0" smtClean="0"/>
              <a:t>Central Powers</a:t>
            </a:r>
          </a:p>
          <a:p>
            <a:r>
              <a:rPr lang="en-CA" dirty="0" smtClean="0"/>
              <a:t>More than 70 million soldiers and other military members were involved</a:t>
            </a:r>
          </a:p>
          <a:p>
            <a:r>
              <a:rPr lang="en-CA" dirty="0" smtClean="0"/>
              <a:t>More than 9 million people killed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World War One</a:t>
            </a:r>
            <a:endParaRPr lang="en-CA" i="1" dirty="0"/>
          </a:p>
        </p:txBody>
      </p:sp>
      <p:sp>
        <p:nvSpPr>
          <p:cNvPr id="5" name="Footer Placeholder 4"/>
          <p:cNvSpPr>
            <a:spLocks noGrp="1"/>
          </p:cNvSpPr>
          <p:nvPr>
            <p:ph type="ftr" sz="quarter" idx="11"/>
          </p:nvPr>
        </p:nvSpPr>
        <p:spPr>
          <a:xfrm>
            <a:off x="457200" y="6356350"/>
            <a:ext cx="8229600" cy="365125"/>
          </a:xfrm>
        </p:spPr>
        <p:txBody>
          <a:bodyPr/>
          <a:lstStyle/>
          <a:p>
            <a:pPr algn="ctr"/>
            <a:r>
              <a:rPr lang="en-CA" dirty="0" smtClean="0"/>
              <a:t>Image from Carleton College: </a:t>
            </a:r>
            <a:r>
              <a:rPr lang="en-CA" dirty="0" smtClean="0">
                <a:hlinkClick r:id="rId3"/>
              </a:rPr>
              <a:t>http://apps.carleton.edu/events/wwi/exhibition/photos/?image_id=446138</a:t>
            </a:r>
            <a:r>
              <a:rPr lang="en-CA" dirty="0" smtClean="0"/>
              <a:t> </a:t>
            </a:r>
            <a:endParaRPr lang="en-CA" dirty="0"/>
          </a:p>
        </p:txBody>
      </p:sp>
      <p:pic>
        <p:nvPicPr>
          <p:cNvPr id="4098" name="Picture 2"/>
          <p:cNvPicPr>
            <a:picLocks noChangeAspect="1" noChangeArrowheads="1"/>
          </p:cNvPicPr>
          <p:nvPr/>
        </p:nvPicPr>
        <p:blipFill>
          <a:blip r:embed="rId4" cstate="print"/>
          <a:srcRect/>
          <a:stretch>
            <a:fillRect/>
          </a:stretch>
        </p:blipFill>
        <p:spPr bwMode="auto">
          <a:xfrm>
            <a:off x="1828800" y="1828800"/>
            <a:ext cx="5440373" cy="447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CA" dirty="0" smtClean="0"/>
              <a:t>Anthem for Doomed Youth</a:t>
            </a:r>
            <a:endParaRPr lang="en-US" dirty="0"/>
          </a:p>
        </p:txBody>
      </p:sp>
      <p:sp>
        <p:nvSpPr>
          <p:cNvPr id="3" name="Content Placeholder 2"/>
          <p:cNvSpPr>
            <a:spLocks noGrp="1"/>
          </p:cNvSpPr>
          <p:nvPr>
            <p:ph idx="1"/>
          </p:nvPr>
        </p:nvSpPr>
        <p:spPr>
          <a:xfrm>
            <a:off x="457200" y="1371600"/>
            <a:ext cx="8229600" cy="5486400"/>
          </a:xfrm>
        </p:spPr>
        <p:txBody>
          <a:bodyPr>
            <a:normAutofit fontScale="85000" lnSpcReduction="20000"/>
          </a:bodyPr>
          <a:lstStyle/>
          <a:p>
            <a:pPr marL="0" indent="0">
              <a:buNone/>
            </a:pPr>
            <a:r>
              <a:rPr lang="en-CA" dirty="0" smtClean="0"/>
              <a:t>What passing-bells for these who die as cattle?</a:t>
            </a:r>
          </a:p>
          <a:p>
            <a:pPr marL="0" indent="0">
              <a:buNone/>
            </a:pPr>
            <a:r>
              <a:rPr lang="en-CA" dirty="0" smtClean="0"/>
              <a:t>      Only the monstrous anger of the guns.</a:t>
            </a:r>
          </a:p>
          <a:p>
            <a:pPr marL="0" indent="0">
              <a:buNone/>
            </a:pPr>
            <a:r>
              <a:rPr lang="en-CA" dirty="0" smtClean="0"/>
              <a:t>      Only the stuttering rifles' rapid rattle</a:t>
            </a:r>
          </a:p>
          <a:p>
            <a:pPr marL="0" indent="0">
              <a:buNone/>
            </a:pPr>
            <a:r>
              <a:rPr lang="en-CA" dirty="0" smtClean="0"/>
              <a:t>Can patter out their hasty orisons.</a:t>
            </a:r>
          </a:p>
          <a:p>
            <a:pPr marL="0" indent="0">
              <a:buNone/>
            </a:pPr>
            <a:r>
              <a:rPr lang="en-CA" dirty="0" smtClean="0"/>
              <a:t>No mockeries now for them; no prayers nor bells,</a:t>
            </a:r>
          </a:p>
          <a:p>
            <a:pPr marL="0" indent="0">
              <a:buNone/>
            </a:pPr>
            <a:r>
              <a:rPr lang="en-CA" dirty="0" smtClean="0"/>
              <a:t>      Nor any voice of mourning save the choirs,—</a:t>
            </a:r>
          </a:p>
          <a:p>
            <a:pPr marL="0" indent="0">
              <a:buNone/>
            </a:pPr>
            <a:r>
              <a:rPr lang="en-CA" dirty="0" smtClean="0"/>
              <a:t>The shrill, demented choirs of wailing shells;</a:t>
            </a:r>
          </a:p>
          <a:p>
            <a:pPr marL="0" indent="0">
              <a:buNone/>
            </a:pPr>
            <a:r>
              <a:rPr lang="en-CA" dirty="0" smtClean="0"/>
              <a:t>      And bugles calling for them from sad shires.</a:t>
            </a:r>
          </a:p>
          <a:p>
            <a:pPr marL="0" indent="0">
              <a:buNone/>
            </a:pPr>
            <a:r>
              <a:rPr lang="en-CA" dirty="0" smtClean="0"/>
              <a:t/>
            </a:r>
            <a:br>
              <a:rPr lang="en-CA" dirty="0" smtClean="0"/>
            </a:br>
            <a:r>
              <a:rPr lang="en-CA" dirty="0" smtClean="0"/>
              <a:t>What candles may be held to speed them all?</a:t>
            </a:r>
          </a:p>
          <a:p>
            <a:pPr marL="0" indent="0">
              <a:buNone/>
            </a:pPr>
            <a:r>
              <a:rPr lang="en-CA" dirty="0" smtClean="0"/>
              <a:t>      Not in the hands of boys, but in their eyes</a:t>
            </a:r>
          </a:p>
          <a:p>
            <a:pPr marL="0" indent="0">
              <a:buNone/>
            </a:pPr>
            <a:r>
              <a:rPr lang="en-CA" dirty="0" smtClean="0"/>
              <a:t>Shall shine the holy glimmers of good-byes.</a:t>
            </a:r>
          </a:p>
          <a:p>
            <a:pPr marL="0" indent="0">
              <a:buNone/>
            </a:pPr>
            <a:r>
              <a:rPr lang="en-CA" dirty="0" smtClean="0"/>
              <a:t>      The pallor of girls' brows shall be their pall;</a:t>
            </a:r>
          </a:p>
          <a:p>
            <a:pPr marL="0" indent="0">
              <a:buNone/>
            </a:pPr>
            <a:r>
              <a:rPr lang="en-CA" dirty="0" smtClean="0"/>
              <a:t>Their flowers the tenderness of patient minds,</a:t>
            </a:r>
          </a:p>
          <a:p>
            <a:pPr marL="0" indent="0">
              <a:buNone/>
            </a:pPr>
            <a:r>
              <a:rPr lang="en-CA" dirty="0" smtClean="0"/>
              <a:t>And each slow dusk a drawing-down of blinds.</a:t>
            </a:r>
          </a:p>
          <a:p>
            <a:pPr marL="0" indent="0">
              <a:buNone/>
            </a:pPr>
            <a:r>
              <a:rPr lang="en-CA" dirty="0" smtClean="0"/>
              <a:t>	By Wilfred Owen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Wilfred Owen</a:t>
            </a:r>
            <a:endParaRPr lang="en-CA" i="1" dirty="0"/>
          </a:p>
        </p:txBody>
      </p:sp>
      <p:sp>
        <p:nvSpPr>
          <p:cNvPr id="5" name="Footer Placeholder 4"/>
          <p:cNvSpPr>
            <a:spLocks noGrp="1"/>
          </p:cNvSpPr>
          <p:nvPr>
            <p:ph type="ftr" sz="quarter" idx="11"/>
          </p:nvPr>
        </p:nvSpPr>
        <p:spPr>
          <a:xfrm>
            <a:off x="457200" y="6356350"/>
            <a:ext cx="8229600" cy="365125"/>
          </a:xfrm>
        </p:spPr>
        <p:txBody>
          <a:bodyPr/>
          <a:lstStyle/>
          <a:p>
            <a:pPr algn="ctr"/>
            <a:r>
              <a:rPr lang="en-CA" dirty="0" smtClean="0"/>
              <a:t>Image from </a:t>
            </a:r>
            <a:r>
              <a:rPr lang="en-CA" i="1" dirty="0" smtClean="0"/>
              <a:t>Wikipedia</a:t>
            </a:r>
            <a:r>
              <a:rPr lang="en-CA" dirty="0" smtClean="0"/>
              <a:t>: </a:t>
            </a:r>
            <a:r>
              <a:rPr lang="en-CA" dirty="0" smtClean="0">
                <a:hlinkClick r:id="rId3"/>
              </a:rPr>
              <a:t>http://en.wikipedia.org/wiki/Wilfred_Owen</a:t>
            </a:r>
            <a:r>
              <a:rPr lang="en-CA" dirty="0" smtClean="0"/>
              <a:t> </a:t>
            </a:r>
            <a:endParaRPr lang="en-CA" dirty="0"/>
          </a:p>
        </p:txBody>
      </p:sp>
      <p:pic>
        <p:nvPicPr>
          <p:cNvPr id="6146" name="Picture 2"/>
          <p:cNvPicPr>
            <a:picLocks noChangeAspect="1" noChangeArrowheads="1"/>
          </p:cNvPicPr>
          <p:nvPr/>
        </p:nvPicPr>
        <p:blipFill>
          <a:blip r:embed="rId4" cstate="print"/>
          <a:srcRect/>
          <a:stretch>
            <a:fillRect/>
          </a:stretch>
        </p:blipFill>
        <p:spPr bwMode="auto">
          <a:xfrm>
            <a:off x="2514600" y="1828800"/>
            <a:ext cx="3962400" cy="4629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Biographical information incorporated into </a:t>
            </a:r>
            <a:r>
              <a:rPr lang="en-US" i="1" dirty="0" smtClean="0"/>
              <a:t>The Ghost Road</a:t>
            </a:r>
            <a:endParaRPr lang="en-US" dirty="0"/>
          </a:p>
        </p:txBody>
      </p:sp>
      <p:sp>
        <p:nvSpPr>
          <p:cNvPr id="3" name="Content Placeholder 2"/>
          <p:cNvSpPr>
            <a:spLocks noGrp="1"/>
          </p:cNvSpPr>
          <p:nvPr>
            <p:ph idx="1"/>
          </p:nvPr>
        </p:nvSpPr>
        <p:spPr/>
        <p:txBody>
          <a:bodyPr/>
          <a:lstStyle/>
          <a:p>
            <a:r>
              <a:rPr lang="en-US" dirty="0" smtClean="0"/>
              <a:t>Historical information about Wilfred </a:t>
            </a:r>
            <a:r>
              <a:rPr lang="en-US" dirty="0" err="1" smtClean="0"/>
              <a:t>Owen’s</a:t>
            </a:r>
            <a:r>
              <a:rPr lang="en-US" dirty="0" smtClean="0"/>
              <a:t> military experiences is used to create details about Billy Prior’s military experiences</a:t>
            </a:r>
          </a:p>
          <a:p>
            <a:r>
              <a:rPr lang="en-US" dirty="0" smtClean="0"/>
              <a:t>Themes from </a:t>
            </a:r>
            <a:r>
              <a:rPr lang="en-US" dirty="0" err="1" smtClean="0"/>
              <a:t>Owen’s</a:t>
            </a:r>
            <a:r>
              <a:rPr lang="en-US" dirty="0" smtClean="0"/>
              <a:t> poems are interwoven into the novel’s plot</a:t>
            </a:r>
          </a:p>
          <a:p>
            <a:endParaRPr lang="en-US" dirty="0" smtClean="0"/>
          </a:p>
          <a:p>
            <a:endParaRPr lang="en-US" dirty="0" smtClean="0"/>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9038</TotalTime>
  <Words>1323</Words>
  <Application>Microsoft Office PowerPoint</Application>
  <PresentationFormat>On-screen Show (4:3)</PresentationFormat>
  <Paragraphs>231</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Week #7: The Ghost Road</vt:lpstr>
      <vt:lpstr>Kindly turn off</vt:lpstr>
      <vt:lpstr>Overview of lecture</vt:lpstr>
      <vt:lpstr>Historical background</vt:lpstr>
      <vt:lpstr>World War One</vt:lpstr>
      <vt:lpstr>World War One</vt:lpstr>
      <vt:lpstr>Anthem for Doomed Youth</vt:lpstr>
      <vt:lpstr>Wilfred Owen</vt:lpstr>
      <vt:lpstr>Biographical information incorporated into The Ghost Road</vt:lpstr>
      <vt:lpstr>W.H.R. Rivers</vt:lpstr>
      <vt:lpstr>W.H.R. Rivers</vt:lpstr>
      <vt:lpstr>Biographical information incorporated into The Ghost Road</vt:lpstr>
      <vt:lpstr>Masculinity and empire</vt:lpstr>
      <vt:lpstr>British empire</vt:lpstr>
      <vt:lpstr>Excerpt from academic article about The Ghost Road</vt:lpstr>
      <vt:lpstr>British military culture  and World War I</vt:lpstr>
      <vt:lpstr>Shellshock</vt:lpstr>
      <vt:lpstr>Mental illness as threat to masculinity</vt:lpstr>
      <vt:lpstr>Mental illness as feminizing</vt:lpstr>
      <vt:lpstr>Shellshock as a result of disempowerment</vt:lpstr>
      <vt:lpstr>Rivers’s approach to treating mental illness</vt:lpstr>
      <vt:lpstr>Rivers’s approach to treating mental illness</vt:lpstr>
      <vt:lpstr>Billy Prior:  boundary crosser</vt:lpstr>
      <vt:lpstr>Prior as boundary crosser</vt:lpstr>
      <vt:lpstr>Prior as boundary crosser</vt:lpstr>
      <vt:lpstr>Prior as boundary crosser</vt:lpstr>
      <vt:lpstr>First Draft of Essay</vt:lpstr>
      <vt:lpstr>Tips for first draft</vt:lpstr>
      <vt:lpstr>Revising your thesis</vt:lpstr>
      <vt:lpstr>Common problems with thesis</vt:lpstr>
      <vt:lpstr>Solution: Read OWL for help</vt:lpstr>
      <vt:lpstr>Solution: Brainstorm on own</vt:lpstr>
      <vt:lpstr>Solution: Brainstorm with Tutorial Leader or Professor P.D.</vt:lpstr>
      <vt:lpstr>Paragraph formation</vt:lpstr>
      <vt:lpstr>Unity</vt:lpstr>
      <vt:lpstr>Coherence</vt:lpstr>
      <vt:lpstr>Development</vt:lpstr>
      <vt:lpstr>Useful Handout: Hints for Adapting Passage Analysis for Essays</vt:lpstr>
      <vt:lpstr>Format for First Draft</vt:lpstr>
      <vt:lpstr>The Ghost Road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 101W: Introduction to Fiction</dc:title>
  <dc:creator>Katherine</dc:creator>
  <cp:lastModifiedBy>ismail - [2010]</cp:lastModifiedBy>
  <cp:revision>468</cp:revision>
  <dcterms:created xsi:type="dcterms:W3CDTF">2009-09-09T13:23:51Z</dcterms:created>
  <dcterms:modified xsi:type="dcterms:W3CDTF">2011-06-20T21:10:23Z</dcterms:modified>
</cp:coreProperties>
</file>