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0"/>
  </p:notesMasterIdLst>
  <p:sldIdLst>
    <p:sldId id="256" r:id="rId2"/>
    <p:sldId id="257" r:id="rId3"/>
    <p:sldId id="605" r:id="rId4"/>
    <p:sldId id="266" r:id="rId5"/>
    <p:sldId id="589" r:id="rId6"/>
    <p:sldId id="590" r:id="rId7"/>
    <p:sldId id="591" r:id="rId8"/>
    <p:sldId id="592" r:id="rId9"/>
    <p:sldId id="593" r:id="rId10"/>
    <p:sldId id="594" r:id="rId11"/>
    <p:sldId id="595" r:id="rId12"/>
    <p:sldId id="596" r:id="rId13"/>
    <p:sldId id="597" r:id="rId14"/>
    <p:sldId id="598" r:id="rId15"/>
    <p:sldId id="599" r:id="rId16"/>
    <p:sldId id="600" r:id="rId17"/>
    <p:sldId id="601" r:id="rId18"/>
    <p:sldId id="602" r:id="rId19"/>
    <p:sldId id="549" r:id="rId20"/>
    <p:sldId id="550" r:id="rId21"/>
    <p:sldId id="551" r:id="rId22"/>
    <p:sldId id="518" r:id="rId23"/>
    <p:sldId id="552" r:id="rId24"/>
    <p:sldId id="546" r:id="rId25"/>
    <p:sldId id="555" r:id="rId26"/>
    <p:sldId id="557" r:id="rId27"/>
    <p:sldId id="558" r:id="rId28"/>
    <p:sldId id="554" r:id="rId29"/>
    <p:sldId id="548" r:id="rId30"/>
    <p:sldId id="285" r:id="rId31"/>
    <p:sldId id="559" r:id="rId32"/>
    <p:sldId id="560" r:id="rId33"/>
    <p:sldId id="561" r:id="rId34"/>
    <p:sldId id="562" r:id="rId35"/>
    <p:sldId id="563" r:id="rId36"/>
    <p:sldId id="578" r:id="rId37"/>
    <p:sldId id="579" r:id="rId38"/>
    <p:sldId id="580" r:id="rId39"/>
    <p:sldId id="581" r:id="rId40"/>
    <p:sldId id="582" r:id="rId41"/>
    <p:sldId id="583" r:id="rId42"/>
    <p:sldId id="584" r:id="rId43"/>
    <p:sldId id="603" r:id="rId44"/>
    <p:sldId id="604" r:id="rId45"/>
    <p:sldId id="586" r:id="rId46"/>
    <p:sldId id="587" r:id="rId47"/>
    <p:sldId id="588" r:id="rId48"/>
    <p:sldId id="279" r:id="rId49"/>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18" autoAdjust="0"/>
    <p:restoredTop sz="72773" autoAdjust="0"/>
  </p:normalViewPr>
  <p:slideViewPr>
    <p:cSldViewPr>
      <p:cViewPr>
        <p:scale>
          <a:sx n="60" d="100"/>
          <a:sy n="60" d="100"/>
        </p:scale>
        <p:origin x="-163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2042"/>
          </a:xfrm>
          <a:prstGeom prst="rect">
            <a:avLst/>
          </a:prstGeom>
        </p:spPr>
        <p:txBody>
          <a:bodyPr vert="horz" lIns="92546" tIns="46273" rIns="92546" bIns="46273" rtlCol="0"/>
          <a:lstStyle>
            <a:lvl1pPr algn="l">
              <a:defRPr sz="1200"/>
            </a:lvl1pPr>
          </a:lstStyle>
          <a:p>
            <a:endParaRPr lang="en-CA"/>
          </a:p>
        </p:txBody>
      </p:sp>
      <p:sp>
        <p:nvSpPr>
          <p:cNvPr id="3" name="Date Placeholder 2"/>
          <p:cNvSpPr>
            <a:spLocks noGrp="1"/>
          </p:cNvSpPr>
          <p:nvPr>
            <p:ph type="dt" idx="1"/>
          </p:nvPr>
        </p:nvSpPr>
        <p:spPr>
          <a:xfrm>
            <a:off x="3939466" y="0"/>
            <a:ext cx="3013763" cy="462042"/>
          </a:xfrm>
          <a:prstGeom prst="rect">
            <a:avLst/>
          </a:prstGeom>
        </p:spPr>
        <p:txBody>
          <a:bodyPr vert="horz" lIns="92546" tIns="46273" rIns="92546" bIns="46273" rtlCol="0"/>
          <a:lstStyle>
            <a:lvl1pPr algn="r">
              <a:defRPr sz="1200"/>
            </a:lvl1pPr>
          </a:lstStyle>
          <a:p>
            <a:fld id="{532DE560-72CC-4EE8-B617-B1FEEFF794B5}" type="datetimeFigureOut">
              <a:rPr lang="en-US" smtClean="0"/>
              <a:pPr/>
              <a:t>6/6/2011</a:t>
            </a:fld>
            <a:endParaRPr lang="en-CA"/>
          </a:p>
        </p:txBody>
      </p:sp>
      <p:sp>
        <p:nvSpPr>
          <p:cNvPr id="4" name="Slide Image Placeholder 3"/>
          <p:cNvSpPr>
            <a:spLocks noGrp="1" noRot="1" noChangeAspect="1"/>
          </p:cNvSpPr>
          <p:nvPr>
            <p:ph type="sldImg" idx="2"/>
          </p:nvPr>
        </p:nvSpPr>
        <p:spPr>
          <a:xfrm>
            <a:off x="1168400" y="693738"/>
            <a:ext cx="4618038" cy="3463925"/>
          </a:xfrm>
          <a:prstGeom prst="rect">
            <a:avLst/>
          </a:prstGeom>
          <a:noFill/>
          <a:ln w="12700">
            <a:solidFill>
              <a:prstClr val="black"/>
            </a:solidFill>
          </a:ln>
        </p:spPr>
        <p:txBody>
          <a:bodyPr vert="horz" lIns="92546" tIns="46273" rIns="92546" bIns="46273" rtlCol="0" anchor="ctr"/>
          <a:lstStyle/>
          <a:p>
            <a:endParaRPr lang="en-CA"/>
          </a:p>
        </p:txBody>
      </p:sp>
      <p:sp>
        <p:nvSpPr>
          <p:cNvPr id="5" name="Notes Placeholder 4"/>
          <p:cNvSpPr>
            <a:spLocks noGrp="1"/>
          </p:cNvSpPr>
          <p:nvPr>
            <p:ph type="body" sz="quarter" idx="3"/>
          </p:nvPr>
        </p:nvSpPr>
        <p:spPr>
          <a:xfrm>
            <a:off x="695484" y="4389398"/>
            <a:ext cx="5563870" cy="4158377"/>
          </a:xfrm>
          <a:prstGeom prst="rect">
            <a:avLst/>
          </a:prstGeom>
        </p:spPr>
        <p:txBody>
          <a:bodyPr vert="horz" lIns="92546" tIns="46273" rIns="92546" bIns="4627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777192"/>
            <a:ext cx="3013763" cy="462042"/>
          </a:xfrm>
          <a:prstGeom prst="rect">
            <a:avLst/>
          </a:prstGeom>
        </p:spPr>
        <p:txBody>
          <a:bodyPr vert="horz" lIns="92546" tIns="46273" rIns="92546" bIns="46273" rtlCol="0" anchor="b"/>
          <a:lstStyle>
            <a:lvl1pPr algn="l">
              <a:defRPr sz="1200"/>
            </a:lvl1pPr>
          </a:lstStyle>
          <a:p>
            <a:endParaRPr lang="en-CA"/>
          </a:p>
        </p:txBody>
      </p:sp>
      <p:sp>
        <p:nvSpPr>
          <p:cNvPr id="7" name="Slide Number Placeholder 6"/>
          <p:cNvSpPr>
            <a:spLocks noGrp="1"/>
          </p:cNvSpPr>
          <p:nvPr>
            <p:ph type="sldNum" sz="quarter" idx="5"/>
          </p:nvPr>
        </p:nvSpPr>
        <p:spPr>
          <a:xfrm>
            <a:off x="3939466" y="8777192"/>
            <a:ext cx="3013763" cy="462042"/>
          </a:xfrm>
          <a:prstGeom prst="rect">
            <a:avLst/>
          </a:prstGeom>
        </p:spPr>
        <p:txBody>
          <a:bodyPr vert="horz" lIns="92546" tIns="46273" rIns="92546" bIns="46273" rtlCol="0" anchor="b"/>
          <a:lstStyle>
            <a:lvl1pPr algn="r">
              <a:defRPr sz="1200"/>
            </a:lvl1pPr>
          </a:lstStyle>
          <a:p>
            <a:fld id="{DC4C2818-7326-4ECC-BF9D-64D7DA57C87C}" type="slidenum">
              <a:rPr lang="en-CA" smtClean="0"/>
              <a:pPr/>
              <a:t>‹#›</a:t>
            </a:fld>
            <a:endParaRPr lang="en-CA"/>
          </a:p>
        </p:txBody>
      </p:sp>
    </p:spTree>
    <p:extLst>
      <p:ext uri="{BB962C8B-B14F-4D97-AF65-F5344CB8AC3E}">
        <p14:creationId xmlns:p14="http://schemas.microsoft.com/office/powerpoint/2010/main" val="175484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-Write 10 questions that start with ‘How’.</a:t>
            </a:r>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-Write 10 questions that start with ‘Why’.</a:t>
            </a:r>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-Write 10 questions about</a:t>
            </a:r>
            <a:r>
              <a:rPr lang="en-CA" baseline="0" dirty="0" smtClean="0"/>
              <a:t> the implications.</a:t>
            </a:r>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16</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17</a:t>
            </a:fld>
            <a:endParaRPr lang="en-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18</a:t>
            </a:fld>
            <a:endParaRPr lang="en-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19</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2</a:t>
            </a:fld>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20</a:t>
            </a:fld>
            <a:endParaRPr lang="en-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21</a:t>
            </a:fld>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22</a:t>
            </a:fld>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23</a:t>
            </a:fld>
            <a:endParaRPr lang="en-C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24</a:t>
            </a:fld>
            <a:endParaRPr lang="en-CA"/>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25</a:t>
            </a:fld>
            <a:endParaRPr lang="en-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26</a:t>
            </a:fld>
            <a:endParaRPr lang="en-CA"/>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27</a:t>
            </a:fld>
            <a:endParaRPr lang="en-CA"/>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28</a:t>
            </a:fld>
            <a:endParaRPr lang="en-CA"/>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29</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3</a:t>
            </a:fld>
            <a:endParaRPr lang="en-CA"/>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30</a:t>
            </a:fld>
            <a:endParaRPr lang="en-CA"/>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31</a:t>
            </a:fld>
            <a:endParaRPr lang="en-CA"/>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32</a:t>
            </a:fld>
            <a:endParaRPr lang="en-CA"/>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33</a:t>
            </a:fld>
            <a:endParaRPr lang="en-CA"/>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34</a:t>
            </a:fld>
            <a:endParaRPr lang="en-CA"/>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35</a:t>
            </a:fld>
            <a:endParaRPr lang="en-CA"/>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36</a:t>
            </a:fld>
            <a:endParaRPr lang="en-CA"/>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37</a:t>
            </a:fld>
            <a:endParaRPr lang="en-CA"/>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38</a:t>
            </a:fld>
            <a:endParaRPr lang="en-CA"/>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39</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a:t>
            </a:fld>
            <a:endParaRPr lang="en-CA"/>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317">
              <a:buFontTx/>
              <a:buChar char="-"/>
              <a:defRP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40</a:t>
            </a:fld>
            <a:endParaRPr lang="en-CA"/>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41</a:t>
            </a:fld>
            <a:endParaRPr lang="en-CA"/>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42</a:t>
            </a:fld>
            <a:endParaRPr lang="en-CA"/>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43</a:t>
            </a:fld>
            <a:endParaRPr lang="en-CA"/>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44</a:t>
            </a:fld>
            <a:endParaRPr lang="en-CA"/>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45</a:t>
            </a:fld>
            <a:endParaRPr lang="en-CA"/>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46</a:t>
            </a:fld>
            <a:endParaRPr lang="en-CA"/>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47</a:t>
            </a:fld>
            <a:endParaRPr lang="en-CA"/>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48</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3280DD-B687-4E06-8409-3544E47ECD91}" type="datetimeFigureOut">
              <a:rPr lang="en-US" smtClean="0"/>
              <a:pPr/>
              <a:t>6/6/2011</a:t>
            </a:fld>
            <a:endParaRPr lang="en-CA"/>
          </a:p>
        </p:txBody>
      </p:sp>
      <p:sp>
        <p:nvSpPr>
          <p:cNvPr id="19" name="Footer Placeholder 18"/>
          <p:cNvSpPr>
            <a:spLocks noGrp="1"/>
          </p:cNvSpPr>
          <p:nvPr>
            <p:ph type="ftr" sz="quarter" idx="11"/>
          </p:nvPr>
        </p:nvSpPr>
        <p:spPr/>
        <p:txBody>
          <a:bodyPr/>
          <a:lstStyle/>
          <a:p>
            <a:endParaRPr lang="en-CA"/>
          </a:p>
        </p:txBody>
      </p:sp>
      <p:sp>
        <p:nvSpPr>
          <p:cNvPr id="27" name="Slide Number Placeholder 26"/>
          <p:cNvSpPr>
            <a:spLocks noGrp="1"/>
          </p:cNvSpPr>
          <p:nvPr>
            <p:ph type="sldNum" sz="quarter" idx="12"/>
          </p:nvPr>
        </p:nvSpPr>
        <p:spPr/>
        <p:txBody>
          <a:bodyPr/>
          <a:lstStyle/>
          <a:p>
            <a:fld id="{B8DCB32D-6ACF-4045-AD73-3320DAB9474E}"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6/6/2011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6/6/2011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6/6/2011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3280DD-B687-4E06-8409-3544E47ECD91}" type="datetimeFigureOut">
              <a:rPr lang="en-US" smtClean="0"/>
              <a:pPr/>
              <a:t>6/6/2011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3280DD-B687-4E06-8409-3544E47ECD91}" type="datetimeFigureOut">
              <a:rPr lang="en-US" smtClean="0"/>
              <a:pPr/>
              <a:t>6/6/2011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3280DD-B687-4E06-8409-3544E47ECD91}" type="datetimeFigureOut">
              <a:rPr lang="en-US" smtClean="0"/>
              <a:pPr/>
              <a:t>6/6/2011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3280DD-B687-4E06-8409-3544E47ECD91}" type="datetimeFigureOut">
              <a:rPr lang="en-US" smtClean="0"/>
              <a:pPr/>
              <a:t>6/6/2011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3280DD-B687-4E06-8409-3544E47ECD91}" type="datetimeFigureOut">
              <a:rPr lang="en-US" smtClean="0"/>
              <a:pPr/>
              <a:t>6/6/2011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3280DD-B687-4E06-8409-3544E47ECD91}" type="datetimeFigureOut">
              <a:rPr lang="en-US" smtClean="0"/>
              <a:pPr/>
              <a:t>6/6/2011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3280DD-B687-4E06-8409-3544E47ECD91}" type="datetimeFigureOut">
              <a:rPr lang="en-US" smtClean="0"/>
              <a:pPr/>
              <a:t>6/6/2011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8077200" y="6356350"/>
            <a:ext cx="609600" cy="365125"/>
          </a:xfrm>
        </p:spPr>
        <p:txBody>
          <a:bodyPr/>
          <a:lstStyle/>
          <a:p>
            <a:fld id="{B8DCB32D-6ACF-4045-AD73-3320DAB9474E}" type="slidenum">
              <a:rPr lang="en-CA" smtClean="0"/>
              <a:pPr/>
              <a:t>‹#›</a:t>
            </a:fld>
            <a:endParaRPr lang="en-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3280DD-B687-4E06-8409-3544E47ECD91}" type="datetimeFigureOut">
              <a:rPr lang="en-US" smtClean="0"/>
              <a:pPr/>
              <a:t>6/6/2011</a:t>
            </a:fld>
            <a:endParaRPr lang="en-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DCB32D-6ACF-4045-AD73-3320DAB9474E}" type="slidenum">
              <a:rPr lang="en-CA" smtClean="0"/>
              <a:pPr/>
              <a:t>‹#›</a:t>
            </a:fld>
            <a:endParaRPr lang="en-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owl.english.purdue.edu/owl/resource/618/0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owl.english.purdue.edu/owl/resource/618/01/"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owl.english.purdue.edu/owl/resource/618/0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owl.english.purdue.edu/owl/resource/618/0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smtClean="0"/>
              <a:t>Week #5:</a:t>
            </a:r>
            <a:br>
              <a:rPr lang="en-CA" dirty="0" smtClean="0"/>
            </a:br>
            <a:r>
              <a:rPr lang="en-CA" i="1" dirty="0" smtClean="0"/>
              <a:t>Cold Mountain</a:t>
            </a:r>
            <a:endParaRPr lang="en-CA" i="1" dirty="0"/>
          </a:p>
        </p:txBody>
      </p:sp>
      <p:sp>
        <p:nvSpPr>
          <p:cNvPr id="3" name="Subtitle 2"/>
          <p:cNvSpPr>
            <a:spLocks noGrp="1"/>
          </p:cNvSpPr>
          <p:nvPr>
            <p:ph type="subTitle" idx="1"/>
          </p:nvPr>
        </p:nvSpPr>
        <p:spPr/>
        <p:txBody>
          <a:bodyPr/>
          <a:lstStyle/>
          <a:p>
            <a:endParaRPr lang="en-CA" dirty="0" smtClean="0"/>
          </a:p>
          <a:p>
            <a:r>
              <a:rPr lang="en-CA" dirty="0" smtClean="0"/>
              <a:t>Professor </a:t>
            </a:r>
            <a:r>
              <a:rPr lang="en-CA" dirty="0" err="1" smtClean="0"/>
              <a:t>Poyner</a:t>
            </a:r>
            <a:r>
              <a:rPr lang="en-CA" dirty="0" smtClean="0"/>
              <a:t>-Del Vento</a:t>
            </a:r>
          </a:p>
          <a:p>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Thesis statement</a:t>
            </a:r>
            <a:endParaRPr lang="en-CA" dirty="0"/>
          </a:p>
        </p:txBody>
      </p:sp>
      <p:sp>
        <p:nvSpPr>
          <p:cNvPr id="3" name="Content Placeholder 2"/>
          <p:cNvSpPr>
            <a:spLocks noGrp="1"/>
          </p:cNvSpPr>
          <p:nvPr>
            <p:ph idx="1"/>
          </p:nvPr>
        </p:nvSpPr>
        <p:spPr/>
        <p:txBody>
          <a:bodyPr/>
          <a:lstStyle/>
          <a:p>
            <a:pPr lvl="0"/>
            <a:r>
              <a:rPr lang="en-US" dirty="0" smtClean="0"/>
              <a:t>Specific, detailed</a:t>
            </a:r>
          </a:p>
          <a:p>
            <a:pPr lvl="0"/>
            <a:r>
              <a:rPr lang="en-US" dirty="0" smtClean="0"/>
              <a:t>Reveals your perspective</a:t>
            </a:r>
          </a:p>
          <a:p>
            <a:pPr lvl="0"/>
            <a:r>
              <a:rPr lang="en-US" dirty="0" smtClean="0"/>
              <a:t>Must be debatable (not everyone agrees with it)</a:t>
            </a:r>
            <a:endParaRPr lang="en-CA" dirty="0" smtClean="0"/>
          </a:p>
        </p:txBody>
      </p:sp>
      <p:sp>
        <p:nvSpPr>
          <p:cNvPr id="4" name="Footer Placeholder 3"/>
          <p:cNvSpPr>
            <a:spLocks noGrp="1"/>
          </p:cNvSpPr>
          <p:nvPr>
            <p:ph type="ftr" sz="quarter" idx="11"/>
          </p:nvPr>
        </p:nvSpPr>
        <p:spPr>
          <a:xfrm>
            <a:off x="1600200" y="6356350"/>
            <a:ext cx="5867400" cy="365125"/>
          </a:xfrm>
        </p:spPr>
        <p:txBody>
          <a:bodyPr/>
          <a:lstStyle/>
          <a:p>
            <a:r>
              <a:rPr lang="en-CA" dirty="0" smtClean="0"/>
              <a:t>adapted from OWL Website:  </a:t>
            </a:r>
            <a:r>
              <a:rPr lang="en-CA" dirty="0" smtClean="0">
                <a:hlinkClick r:id="rId3"/>
              </a:rPr>
              <a:t>http://owl.english.purdue.edu/owl/resource/618/01/</a:t>
            </a:r>
            <a:r>
              <a:rPr lang="en-CA" dirty="0" smtClean="0"/>
              <a:t> </a:t>
            </a:r>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Weak Thesis Statement</a:t>
            </a:r>
            <a:endParaRPr lang="en-CA" dirty="0"/>
          </a:p>
        </p:txBody>
      </p:sp>
      <p:sp>
        <p:nvSpPr>
          <p:cNvPr id="3" name="Content Placeholder 2"/>
          <p:cNvSpPr>
            <a:spLocks noGrp="1"/>
          </p:cNvSpPr>
          <p:nvPr>
            <p:ph idx="1"/>
          </p:nvPr>
        </p:nvSpPr>
        <p:spPr/>
        <p:txBody>
          <a:bodyPr/>
          <a:lstStyle/>
          <a:p>
            <a:r>
              <a:rPr lang="en-US" i="1" dirty="0" smtClean="0"/>
              <a:t>Cold Mountain </a:t>
            </a:r>
            <a:r>
              <a:rPr lang="en-US" dirty="0" smtClean="0"/>
              <a:t>is a historical novel that blends historical fact with a fictional story.</a:t>
            </a:r>
            <a:endParaRPr lang="en-CA" dirty="0" smtClean="0"/>
          </a:p>
          <a:p>
            <a:endParaRPr lang="en-CA"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Stronger Thesis Statement</a:t>
            </a:r>
            <a:endParaRPr lang="en-CA" dirty="0"/>
          </a:p>
        </p:txBody>
      </p:sp>
      <p:sp>
        <p:nvSpPr>
          <p:cNvPr id="3" name="Content Placeholder 2"/>
          <p:cNvSpPr>
            <a:spLocks noGrp="1"/>
          </p:cNvSpPr>
          <p:nvPr>
            <p:ph idx="1"/>
          </p:nvPr>
        </p:nvSpPr>
        <p:spPr/>
        <p:txBody>
          <a:bodyPr/>
          <a:lstStyle/>
          <a:p>
            <a:r>
              <a:rPr lang="en-US" i="1" dirty="0" smtClean="0"/>
              <a:t>Cold Mountain </a:t>
            </a:r>
            <a:r>
              <a:rPr lang="en-US" dirty="0" smtClean="0"/>
              <a:t>has received widespread acclaim for its “literary” portrayal of the Civil War and its fine rendering of historical details.  Interestingly, though, Frazier’s historical novel does not offer much insight into the tumultuous time period of the Civil War:  the historical background is frequently subverted in order to emphasize the lack of change over time and the meaninglessness of history.</a:t>
            </a:r>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Weak Thesis Statement</a:t>
            </a:r>
            <a:endParaRPr lang="en-CA" dirty="0"/>
          </a:p>
        </p:txBody>
      </p:sp>
      <p:sp>
        <p:nvSpPr>
          <p:cNvPr id="3" name="Content Placeholder 2"/>
          <p:cNvSpPr>
            <a:spLocks noGrp="1"/>
          </p:cNvSpPr>
          <p:nvPr>
            <p:ph idx="1"/>
          </p:nvPr>
        </p:nvSpPr>
        <p:spPr/>
        <p:txBody>
          <a:bodyPr/>
          <a:lstStyle/>
          <a:p>
            <a:r>
              <a:rPr lang="en-US" dirty="0" smtClean="0"/>
              <a:t>In </a:t>
            </a:r>
            <a:r>
              <a:rPr lang="en-US" i="1" dirty="0" smtClean="0"/>
              <a:t>Cold Mountain</a:t>
            </a:r>
            <a:r>
              <a:rPr lang="en-US" dirty="0" smtClean="0"/>
              <a:t>’s epilogue, </a:t>
            </a:r>
            <a:r>
              <a:rPr lang="en-US" dirty="0" err="1" smtClean="0"/>
              <a:t>Ada</a:t>
            </a:r>
            <a:r>
              <a:rPr lang="en-US" dirty="0" smtClean="0"/>
              <a:t> is successfully raising Inman’s child despite Inman’s death from the Home Guard.  However, she is not the only woman in the novel who has to parent a child alone; there are many other examples, including Laura, Lucinda, and Sara.</a:t>
            </a:r>
            <a:endParaRPr lang="en-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Stronger Thesis Statement</a:t>
            </a:r>
            <a:endParaRPr lang="en-CA" dirty="0"/>
          </a:p>
        </p:txBody>
      </p:sp>
      <p:sp>
        <p:nvSpPr>
          <p:cNvPr id="3" name="Content Placeholder 2"/>
          <p:cNvSpPr>
            <a:spLocks noGrp="1"/>
          </p:cNvSpPr>
          <p:nvPr>
            <p:ph idx="1"/>
          </p:nvPr>
        </p:nvSpPr>
        <p:spPr/>
        <p:txBody>
          <a:bodyPr/>
          <a:lstStyle/>
          <a:p>
            <a:r>
              <a:rPr lang="en-CA" i="1" dirty="0" smtClean="0"/>
              <a:t>Cold Mountain</a:t>
            </a:r>
            <a:r>
              <a:rPr lang="en-CA" dirty="0" smtClean="0"/>
              <a:t>’s epilogue could be interpreted as implying that the wounds of war are temporary and that society is always able to recover.  However, Frazier undercuts this positive interpretation by providing, throughout the novel, examples of mother-child pairs that are left alone and vulnerable, thus suggesting that violence has far-reaching consequences.</a:t>
            </a:r>
            <a:endParaRPr lang="en-C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A Thesis Need Support (Reasons)</a:t>
            </a:r>
            <a:endParaRPr lang="en-CA" dirty="0"/>
          </a:p>
        </p:txBody>
      </p:sp>
      <p:sp>
        <p:nvSpPr>
          <p:cNvPr id="3" name="Content Placeholder 2"/>
          <p:cNvSpPr>
            <a:spLocks noGrp="1"/>
          </p:cNvSpPr>
          <p:nvPr>
            <p:ph idx="1"/>
          </p:nvPr>
        </p:nvSpPr>
        <p:spPr/>
        <p:txBody>
          <a:bodyPr/>
          <a:lstStyle/>
          <a:p>
            <a:r>
              <a:rPr lang="en-CA" dirty="0" smtClean="0"/>
              <a:t>How?</a:t>
            </a:r>
          </a:p>
          <a:p>
            <a:r>
              <a:rPr lang="en-CA" dirty="0" smtClean="0"/>
              <a:t>Why?</a:t>
            </a:r>
          </a:p>
          <a:p>
            <a:r>
              <a:rPr lang="en-CA" dirty="0" smtClean="0"/>
              <a:t>What are the implications?</a:t>
            </a:r>
            <a:endParaRPr lang="en-CA" dirty="0"/>
          </a:p>
        </p:txBody>
      </p:sp>
      <p:sp>
        <p:nvSpPr>
          <p:cNvPr id="5" name="Footer Placeholder 3"/>
          <p:cNvSpPr txBox="1">
            <a:spLocks/>
          </p:cNvSpPr>
          <p:nvPr/>
        </p:nvSpPr>
        <p:spPr>
          <a:xfrm>
            <a:off x="1600200" y="6356350"/>
            <a:ext cx="5867400" cy="365125"/>
          </a:xfrm>
          <a:prstGeom prst="rect">
            <a:avLst/>
          </a:prstGeom>
        </p:spPr>
        <p:txBody>
          <a:bodyPr vert="horz"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200" b="0" i="0" u="none" strike="noStrike" kern="1200" cap="none" spc="0" normalizeH="0" baseline="0" noProof="0" smtClean="0">
                <a:ln>
                  <a:noFill/>
                </a:ln>
                <a:solidFill>
                  <a:schemeClr val="tx2">
                    <a:shade val="90000"/>
                  </a:schemeClr>
                </a:solidFill>
                <a:effectLst/>
                <a:uLnTx/>
                <a:uFillTx/>
                <a:latin typeface="+mn-lt"/>
                <a:ea typeface="+mn-ea"/>
                <a:cs typeface="+mn-cs"/>
              </a:rPr>
              <a:t>adapted from OWL Website:  </a:t>
            </a:r>
            <a:r>
              <a:rPr kumimoji="0" lang="en-CA" sz="1200" b="0" i="0" u="none" strike="noStrike" kern="1200" cap="none" spc="0" normalizeH="0" baseline="0" noProof="0" smtClean="0">
                <a:ln>
                  <a:noFill/>
                </a:ln>
                <a:solidFill>
                  <a:schemeClr val="tx2">
                    <a:shade val="90000"/>
                  </a:schemeClr>
                </a:solidFill>
                <a:effectLst/>
                <a:uLnTx/>
                <a:uFillTx/>
                <a:latin typeface="+mn-lt"/>
                <a:ea typeface="+mn-ea"/>
                <a:cs typeface="+mn-cs"/>
                <a:hlinkClick r:id="rId3"/>
              </a:rPr>
              <a:t>http://owl.english.purdue.edu/owl/resource/618/01/</a:t>
            </a:r>
            <a:r>
              <a:rPr kumimoji="0" lang="en-CA" sz="1200" b="0" i="0" u="none" strike="noStrike" kern="1200" cap="none" spc="0" normalizeH="0" baseline="0" noProof="0" smtClean="0">
                <a:ln>
                  <a:noFill/>
                </a:ln>
                <a:solidFill>
                  <a:schemeClr val="tx2">
                    <a:shade val="90000"/>
                  </a:schemeClr>
                </a:solidFill>
                <a:effectLst/>
                <a:uLnTx/>
                <a:uFillTx/>
                <a:latin typeface="+mn-lt"/>
                <a:ea typeface="+mn-ea"/>
                <a:cs typeface="+mn-cs"/>
              </a:rPr>
              <a:t> </a:t>
            </a:r>
            <a:endParaRPr kumimoji="0" lang="en-CA" sz="1200" b="0" i="0" u="none" strike="noStrike" kern="1200" cap="none" spc="0" normalizeH="0" baseline="0" noProof="0" dirty="0">
              <a:ln>
                <a:noFill/>
              </a:ln>
              <a:solidFill>
                <a:schemeClr val="tx2">
                  <a:shade val="90000"/>
                </a:schemeClr>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Format for Proposal</a:t>
            </a:r>
            <a:endParaRPr lang="en-US" dirty="0"/>
          </a:p>
        </p:txBody>
      </p:sp>
      <p:sp>
        <p:nvSpPr>
          <p:cNvPr id="3" name="Content Placeholder 2"/>
          <p:cNvSpPr>
            <a:spLocks noGrp="1"/>
          </p:cNvSpPr>
          <p:nvPr>
            <p:ph idx="1"/>
          </p:nvPr>
        </p:nvSpPr>
        <p:spPr/>
        <p:txBody>
          <a:bodyPr/>
          <a:lstStyle/>
          <a:p>
            <a:r>
              <a:rPr lang="en-US" dirty="0" smtClean="0"/>
              <a:t>A paragraph</a:t>
            </a:r>
          </a:p>
          <a:p>
            <a:pPr lvl="1"/>
            <a:r>
              <a:rPr lang="en-US" dirty="0" smtClean="0"/>
              <a:t>Possibly format as a formal proposal:  “For my essay, I will . . .”</a:t>
            </a:r>
          </a:p>
          <a:p>
            <a:pPr lvl="1"/>
            <a:r>
              <a:rPr lang="en-US" dirty="0" smtClean="0"/>
              <a:t>Possibly format as an introductory paragraph</a:t>
            </a:r>
          </a:p>
          <a:p>
            <a:r>
              <a:rPr lang="en-US" dirty="0" smtClean="0"/>
              <a:t>Summarize main argument, including a thesis statement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Format for Proposal</a:t>
            </a:r>
            <a:endParaRPr lang="en-CA" dirty="0"/>
          </a:p>
        </p:txBody>
      </p:sp>
      <p:sp>
        <p:nvSpPr>
          <p:cNvPr id="3" name="Content Placeholder 2"/>
          <p:cNvSpPr>
            <a:spLocks noGrp="1"/>
          </p:cNvSpPr>
          <p:nvPr>
            <p:ph idx="1"/>
          </p:nvPr>
        </p:nvSpPr>
        <p:spPr/>
        <p:txBody>
          <a:bodyPr>
            <a:normAutofit/>
          </a:bodyPr>
          <a:lstStyle/>
          <a:p>
            <a:r>
              <a:rPr lang="en-CA" dirty="0" smtClean="0"/>
              <a:t>One paragraph that summarizes the main argument of the essay (approximately 6-8 sentences)</a:t>
            </a:r>
          </a:p>
          <a:p>
            <a:r>
              <a:rPr lang="en-CA" dirty="0" smtClean="0"/>
              <a:t>One Works Cited page, using MLA style</a:t>
            </a:r>
          </a:p>
          <a:p>
            <a:r>
              <a:rPr lang="en-CA" dirty="0" smtClean="0"/>
              <a:t>Optional:  Acknowledgements page</a:t>
            </a:r>
          </a:p>
          <a:p>
            <a:endParaRPr lang="en-CA" dirty="0" smtClean="0"/>
          </a:p>
          <a:p>
            <a:r>
              <a:rPr lang="en-CA" dirty="0" smtClean="0"/>
              <a:t>Due dates are based on your tutorial dates</a:t>
            </a:r>
          </a:p>
          <a:p>
            <a:pPr lvl="1"/>
            <a:r>
              <a:rPr lang="en-US" dirty="0" smtClean="0"/>
              <a:t>Mon, June 13 </a:t>
            </a:r>
          </a:p>
          <a:p>
            <a:pPr lvl="1"/>
            <a:r>
              <a:rPr lang="en-US" dirty="0" smtClean="0"/>
              <a:t>Tue, June 14</a:t>
            </a:r>
            <a:endParaRPr lang="en-US" i="1" dirty="0" smtClean="0"/>
          </a:p>
          <a:p>
            <a:r>
              <a:rPr lang="en-US" dirty="0" smtClean="0"/>
              <a:t>Also turn in via </a:t>
            </a:r>
            <a:r>
              <a:rPr lang="en-US" dirty="0" err="1" smtClean="0"/>
              <a:t>WebCT</a:t>
            </a:r>
            <a:endParaRPr lang="en-CA" dirty="0" smtClean="0"/>
          </a:p>
          <a:p>
            <a:endParaRPr lang="en-US" i="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Music</a:t>
            </a:r>
            <a:endParaRPr lang="en-US"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Stobrod’s</a:t>
            </a:r>
            <a:r>
              <a:rPr lang="en-CA" dirty="0" smtClean="0"/>
              <a:t> music</a:t>
            </a:r>
            <a:endParaRPr lang="en-US" dirty="0"/>
          </a:p>
        </p:txBody>
      </p:sp>
      <p:sp>
        <p:nvSpPr>
          <p:cNvPr id="3" name="Content Placeholder 2"/>
          <p:cNvSpPr>
            <a:spLocks noGrp="1"/>
          </p:cNvSpPr>
          <p:nvPr>
            <p:ph idx="1"/>
          </p:nvPr>
        </p:nvSpPr>
        <p:spPr/>
        <p:txBody>
          <a:bodyPr>
            <a:normAutofit/>
          </a:bodyPr>
          <a:lstStyle/>
          <a:p>
            <a:r>
              <a:rPr lang="en-CA" sz="2800" dirty="0" smtClean="0"/>
              <a:t>“He first spent his attention on matters of tuning and fingering and phrasing. . . .By now he knew nine hundred fiddle tunes, some hundred of them being his own compositions.”  (Frazier 295-296)</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Kindly turn off</a:t>
            </a:r>
            <a:endParaRPr lang="en-CA" dirty="0"/>
          </a:p>
        </p:txBody>
      </p:sp>
      <p:sp>
        <p:nvSpPr>
          <p:cNvPr id="3" name="Content Placeholder 2"/>
          <p:cNvSpPr>
            <a:spLocks noGrp="1"/>
          </p:cNvSpPr>
          <p:nvPr>
            <p:ph idx="1"/>
          </p:nvPr>
        </p:nvSpPr>
        <p:spPr/>
        <p:txBody>
          <a:bodyPr/>
          <a:lstStyle/>
          <a:p>
            <a:r>
              <a:rPr lang="en-CA" dirty="0" smtClean="0"/>
              <a:t>All cell phones</a:t>
            </a:r>
          </a:p>
          <a:p>
            <a:r>
              <a:rPr lang="en-CA" dirty="0" smtClean="0"/>
              <a:t>The wireless component of any laptop computers</a:t>
            </a:r>
          </a:p>
          <a:p>
            <a:pPr>
              <a:buNone/>
            </a:pP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Music in </a:t>
            </a:r>
            <a:r>
              <a:rPr lang="en-US" i="1" dirty="0" smtClean="0"/>
              <a:t>Cold Mountain</a:t>
            </a:r>
            <a:endParaRPr lang="en-US" dirty="0"/>
          </a:p>
        </p:txBody>
      </p:sp>
      <p:sp>
        <p:nvSpPr>
          <p:cNvPr id="3" name="Content Placeholder 2"/>
          <p:cNvSpPr>
            <a:spLocks noGrp="1"/>
          </p:cNvSpPr>
          <p:nvPr>
            <p:ph idx="1"/>
          </p:nvPr>
        </p:nvSpPr>
        <p:spPr/>
        <p:txBody>
          <a:bodyPr/>
          <a:lstStyle/>
          <a:p>
            <a:r>
              <a:rPr lang="en-US" dirty="0" smtClean="0"/>
              <a:t>Many songs are Christian hymns</a:t>
            </a:r>
          </a:p>
          <a:p>
            <a:r>
              <a:rPr lang="en-US" dirty="0" smtClean="0"/>
              <a:t>Some songs are Celtic</a:t>
            </a:r>
          </a:p>
          <a:p>
            <a:endParaRPr lang="en-US" dirty="0" smtClean="0"/>
          </a:p>
          <a:p>
            <a:r>
              <a:rPr lang="en-US" dirty="0" smtClean="0"/>
              <a:t>Music can be both ancient and ephemeral</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“Wayfaring Stranger”</a:t>
            </a:r>
            <a:endParaRPr lang="en-US" dirty="0"/>
          </a:p>
        </p:txBody>
      </p:sp>
      <p:sp>
        <p:nvSpPr>
          <p:cNvPr id="3" name="Content Placeholder 2"/>
          <p:cNvSpPr>
            <a:spLocks noGrp="1"/>
          </p:cNvSpPr>
          <p:nvPr>
            <p:ph idx="1"/>
          </p:nvPr>
        </p:nvSpPr>
        <p:spPr/>
        <p:txBody>
          <a:bodyPr/>
          <a:lstStyle/>
          <a:p>
            <a:r>
              <a:rPr lang="en-US" dirty="0" smtClean="0"/>
              <a:t>“Her ears rang and her whole mind was filled with lines from the hymn Wayfaring Stranger” (Frazier 49)</a:t>
            </a:r>
          </a:p>
          <a:p>
            <a:r>
              <a:rPr lang="en-US" dirty="0" smtClean="0"/>
              <a:t>“</a:t>
            </a:r>
            <a:r>
              <a:rPr lang="en-CA" dirty="0" err="1" smtClean="0"/>
              <a:t>Ada</a:t>
            </a:r>
            <a:r>
              <a:rPr lang="en-CA" dirty="0" smtClean="0"/>
              <a:t> tried to listen but could not focus her thoughts on Sally’s voice.  In her mind she still saw the dark figure, and the brave phrases of the hymn sang on in her ears: ‘Traveling through this world below. No toil, no sick nor danger, in that fair land to which I go.’  She was sure the figure was important, though she could put no face to it.”  (Frazier 49-50)</a:t>
            </a: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“Wayfaring Stranger”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version sung by Jack White</a:t>
            </a:r>
          </a:p>
          <a:p>
            <a:r>
              <a:rPr lang="en-US" dirty="0" smtClean="0"/>
              <a:t>“I am a poor wayfaring stranger</a:t>
            </a:r>
            <a:br>
              <a:rPr lang="en-US" dirty="0" smtClean="0"/>
            </a:br>
            <a:r>
              <a:rPr lang="en-US" dirty="0" smtClean="0"/>
              <a:t>Traveling through this world alone</a:t>
            </a:r>
            <a:br>
              <a:rPr lang="en-US" dirty="0" smtClean="0"/>
            </a:br>
            <a:r>
              <a:rPr lang="en-US" dirty="0" smtClean="0"/>
              <a:t>There is no sickness, toil or danger</a:t>
            </a:r>
            <a:br>
              <a:rPr lang="en-US" dirty="0" smtClean="0"/>
            </a:br>
            <a:r>
              <a:rPr lang="en-US" dirty="0" smtClean="0"/>
              <a:t>In that fair land to which I go</a:t>
            </a:r>
            <a:br>
              <a:rPr lang="en-US" dirty="0" smtClean="0"/>
            </a:br>
            <a:r>
              <a:rPr lang="en-US" dirty="0" smtClean="0"/>
              <a:t/>
            </a:r>
            <a:br>
              <a:rPr lang="en-US" dirty="0" smtClean="0"/>
            </a:br>
            <a:r>
              <a:rPr lang="en-US" dirty="0" smtClean="0"/>
              <a:t>I’m going home</a:t>
            </a:r>
            <a:br>
              <a:rPr lang="en-US" dirty="0" smtClean="0"/>
            </a:br>
            <a:r>
              <a:rPr lang="en-US" dirty="0" smtClean="0"/>
              <a:t>To see my mother</a:t>
            </a:r>
            <a:br>
              <a:rPr lang="en-US" dirty="0" smtClean="0"/>
            </a:br>
            <a:r>
              <a:rPr lang="en-US" dirty="0" smtClean="0"/>
              <a:t>I’m going home</a:t>
            </a:r>
            <a:br>
              <a:rPr lang="en-US" dirty="0" smtClean="0"/>
            </a:br>
            <a:r>
              <a:rPr lang="en-US" dirty="0" smtClean="0"/>
              <a:t>No more to roam</a:t>
            </a:r>
            <a:br>
              <a:rPr lang="en-US" dirty="0" smtClean="0"/>
            </a:br>
            <a:r>
              <a:rPr lang="en-US" dirty="0" smtClean="0"/>
              <a:t>I am just going over Jordan</a:t>
            </a:r>
            <a:br>
              <a:rPr lang="en-US" dirty="0" smtClean="0"/>
            </a:br>
            <a:r>
              <a:rPr lang="en-US" dirty="0" smtClean="0"/>
              <a:t>I am just going over home”</a:t>
            </a:r>
            <a:endParaRPr lang="en-C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I Die”</a:t>
            </a:r>
            <a:endParaRPr lang="en-US" dirty="0"/>
          </a:p>
        </p:txBody>
      </p:sp>
      <p:sp>
        <p:nvSpPr>
          <p:cNvPr id="3" name="Content Placeholder 2"/>
          <p:cNvSpPr>
            <a:spLocks noGrp="1"/>
          </p:cNvSpPr>
          <p:nvPr>
            <p:ph idx="1"/>
          </p:nvPr>
        </p:nvSpPr>
        <p:spPr/>
        <p:txBody>
          <a:bodyPr/>
          <a:lstStyle/>
          <a:p>
            <a:r>
              <a:rPr lang="en-US" dirty="0" smtClean="0"/>
              <a:t>“The Philadelphians had fallen not far above the cave, so Inman dragged them into it and sat them up together. . . . Nevertheless, he figured this might be a story he would never tell.” (Frazier 317-318)</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“When I Die”</a:t>
            </a:r>
            <a:endParaRPr lang="en-US" dirty="0"/>
          </a:p>
        </p:txBody>
      </p:sp>
      <p:sp>
        <p:nvSpPr>
          <p:cNvPr id="3" name="Content Placeholder 2"/>
          <p:cNvSpPr>
            <a:spLocks noGrp="1"/>
          </p:cNvSpPr>
          <p:nvPr>
            <p:ph idx="1"/>
          </p:nvPr>
        </p:nvSpPr>
        <p:spPr/>
        <p:txBody>
          <a:bodyPr>
            <a:normAutofit/>
          </a:bodyPr>
          <a:lstStyle/>
          <a:p>
            <a:r>
              <a:rPr lang="en-US" dirty="0" smtClean="0"/>
              <a:t>This version sung by Doc Watson</a:t>
            </a:r>
          </a:p>
          <a:p>
            <a:r>
              <a:rPr lang="en-US" dirty="0" smtClean="0"/>
              <a:t>“When I die, when I die, I’ll live again,</a:t>
            </a:r>
            <a:br>
              <a:rPr lang="en-US" dirty="0" smtClean="0"/>
            </a:br>
            <a:r>
              <a:rPr lang="en-US" dirty="0" smtClean="0"/>
              <a:t>I’ll live again, Hallelujah, I’ll live again.</a:t>
            </a:r>
            <a:br>
              <a:rPr lang="en-US" dirty="0" smtClean="0"/>
            </a:br>
            <a:r>
              <a:rPr lang="en-US" dirty="0" smtClean="0"/>
              <a:t>Because I’m forgiven, my soul will find heaven,</a:t>
            </a:r>
            <a:br>
              <a:rPr lang="en-US" dirty="0" smtClean="0"/>
            </a:br>
            <a:r>
              <a:rPr lang="en-US" dirty="0" smtClean="0"/>
              <a:t>When I die, when I die, I’ll live again, I’ll live again.</a:t>
            </a:r>
            <a:br>
              <a:rPr lang="en-US" dirty="0" smtClean="0"/>
            </a:br>
            <a:r>
              <a:rPr lang="en-US" dirty="0" smtClean="0"/>
              <a:t/>
            </a:r>
            <a:br>
              <a:rPr lang="en-US" dirty="0" smtClean="0"/>
            </a:br>
            <a:r>
              <a:rPr lang="en-US" dirty="0" smtClean="0"/>
              <a:t>The fear of the grave is removed forever,</a:t>
            </a:r>
            <a:br>
              <a:rPr lang="en-US" dirty="0" smtClean="0"/>
            </a:br>
            <a:r>
              <a:rPr lang="en-US" dirty="0" smtClean="0"/>
              <a:t>When I die, when I die, I’ll live again.</a:t>
            </a:r>
            <a:br>
              <a:rPr lang="en-US" dirty="0" smtClean="0"/>
            </a:br>
            <a:r>
              <a:rPr lang="en-US" dirty="0" smtClean="0"/>
              <a:t>My soul will rejoice by the crystal river,</a:t>
            </a:r>
            <a:br>
              <a:rPr lang="en-US" dirty="0" smtClean="0"/>
            </a:br>
            <a:r>
              <a:rPr lang="en-US" dirty="0" smtClean="0"/>
              <a:t>When I die, when I die, I’ll live again.”</a:t>
            </a:r>
            <a:endParaRPr lang="en-C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Hymns</a:t>
            </a:r>
            <a:endParaRPr lang="en-US" dirty="0"/>
          </a:p>
        </p:txBody>
      </p:sp>
      <p:sp>
        <p:nvSpPr>
          <p:cNvPr id="3" name="Content Placeholder 2"/>
          <p:cNvSpPr>
            <a:spLocks noGrp="1"/>
          </p:cNvSpPr>
          <p:nvPr>
            <p:ph idx="1"/>
          </p:nvPr>
        </p:nvSpPr>
        <p:spPr/>
        <p:txBody>
          <a:bodyPr/>
          <a:lstStyle/>
          <a:p>
            <a:r>
              <a:rPr lang="en-US" sz="2800" dirty="0" smtClean="0"/>
              <a:t>What do these songs have in common?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Hymns</a:t>
            </a:r>
            <a:endParaRPr lang="en-US" dirty="0"/>
          </a:p>
        </p:txBody>
      </p:sp>
      <p:sp>
        <p:nvSpPr>
          <p:cNvPr id="3" name="Content Placeholder 2"/>
          <p:cNvSpPr>
            <a:spLocks noGrp="1"/>
          </p:cNvSpPr>
          <p:nvPr>
            <p:ph idx="1"/>
          </p:nvPr>
        </p:nvSpPr>
        <p:spPr/>
        <p:txBody>
          <a:bodyPr/>
          <a:lstStyle/>
          <a:p>
            <a:pPr lvl="0"/>
            <a:r>
              <a:rPr lang="en-US" dirty="0" smtClean="0"/>
              <a:t>How do these religious songs fit with the overall themes of the novel?  </a:t>
            </a:r>
          </a:p>
          <a:p>
            <a:pPr lvl="0"/>
            <a:r>
              <a:rPr lang="en-US" dirty="0" smtClean="0"/>
              <a:t>What’s their significance? </a:t>
            </a:r>
            <a:endParaRPr lang="en-CA"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Folk Ballads</a:t>
            </a:r>
            <a:endParaRPr lang="en-US" dirty="0"/>
          </a:p>
        </p:txBody>
      </p:sp>
      <p:sp>
        <p:nvSpPr>
          <p:cNvPr id="3" name="Content Placeholder 2"/>
          <p:cNvSpPr>
            <a:spLocks noGrp="1"/>
          </p:cNvSpPr>
          <p:nvPr>
            <p:ph idx="1"/>
          </p:nvPr>
        </p:nvSpPr>
        <p:spPr/>
        <p:txBody>
          <a:bodyPr/>
          <a:lstStyle/>
          <a:p>
            <a:pPr lvl="0"/>
            <a:r>
              <a:rPr lang="en-US" sz="2800" dirty="0" smtClean="0"/>
              <a:t>Secular, traditional, passed through generations</a:t>
            </a:r>
          </a:p>
          <a:p>
            <a:pPr lvl="0"/>
            <a:endParaRPr lang="en-CA" sz="2800" dirty="0" smtClean="0"/>
          </a:p>
          <a:p>
            <a:r>
              <a:rPr lang="en-US" sz="2800" dirty="0" smtClean="0"/>
              <a:t>“Fair Margaret and Sweet William”</a:t>
            </a:r>
            <a:r>
              <a:rPr lang="en-CA" sz="2800" dirty="0" smtClean="0"/>
              <a:t> (Frazier 321)</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“Bonnie George Campbell”</a:t>
            </a:r>
            <a:endParaRPr lang="en-US" dirty="0"/>
          </a:p>
        </p:txBody>
      </p:sp>
      <p:sp>
        <p:nvSpPr>
          <p:cNvPr id="3" name="Content Placeholder 2"/>
          <p:cNvSpPr>
            <a:spLocks noGrp="1"/>
          </p:cNvSpPr>
          <p:nvPr>
            <p:ph idx="1"/>
          </p:nvPr>
        </p:nvSpPr>
        <p:spPr/>
        <p:txBody>
          <a:bodyPr>
            <a:normAutofit/>
          </a:bodyPr>
          <a:lstStyle/>
          <a:p>
            <a:r>
              <a:rPr lang="en-CA" dirty="0" smtClean="0"/>
              <a:t>Later, with twilight settling into the cove, they built up the fire and </a:t>
            </a:r>
            <a:r>
              <a:rPr lang="en-CA" dirty="0" err="1" smtClean="0"/>
              <a:t>Stobrod</a:t>
            </a:r>
            <a:r>
              <a:rPr lang="en-CA" dirty="0" smtClean="0"/>
              <a:t> took out his fiddle and played some variant he had made of Bonnie George Campbell, speeding it up and overlaying a dance jig. The children all ran around the fire and yelled. They were not dancing but just running to the music, and the girl waved a burning stick and made cursive shapes in the dim air with the yellow ember at its tip until </a:t>
            </a:r>
            <a:r>
              <a:rPr lang="en-CA" dirty="0" err="1" smtClean="0"/>
              <a:t>Ada</a:t>
            </a:r>
            <a:r>
              <a:rPr lang="en-CA" dirty="0" smtClean="0"/>
              <a:t> told her to stop it.” (Frazier 448)</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“Bonnie George Campbell”</a:t>
            </a:r>
            <a:endParaRPr lang="en-US" dirty="0"/>
          </a:p>
        </p:txBody>
      </p:sp>
      <p:sp>
        <p:nvSpPr>
          <p:cNvPr id="3" name="Content Placeholder 2"/>
          <p:cNvSpPr>
            <a:spLocks noGrp="1"/>
          </p:cNvSpPr>
          <p:nvPr>
            <p:ph idx="1"/>
          </p:nvPr>
        </p:nvSpPr>
        <p:spPr/>
        <p:txBody>
          <a:bodyPr>
            <a:normAutofit/>
          </a:bodyPr>
          <a:lstStyle/>
          <a:p>
            <a:r>
              <a:rPr lang="en-US" dirty="0" smtClean="0"/>
              <a:t>This version sung by Silver Arm</a:t>
            </a:r>
          </a:p>
          <a:p>
            <a:r>
              <a:rPr lang="en-US" dirty="0" smtClean="0"/>
              <a:t>“High upon Highlands and low upon </a:t>
            </a:r>
            <a:r>
              <a:rPr lang="en-US" dirty="0" err="1" smtClean="0"/>
              <a:t>Tay</a:t>
            </a:r>
            <a:r>
              <a:rPr lang="en-US" dirty="0" smtClean="0"/>
              <a:t/>
            </a:r>
            <a:br>
              <a:rPr lang="en-US" dirty="0" smtClean="0"/>
            </a:br>
            <a:r>
              <a:rPr lang="en-US" dirty="0" smtClean="0"/>
              <a:t>Bonnie George Campbell rode out on a day</a:t>
            </a:r>
            <a:br>
              <a:rPr lang="en-US" dirty="0" smtClean="0"/>
            </a:br>
            <a:r>
              <a:rPr lang="en-US" dirty="0" smtClean="0"/>
              <a:t>Well, saddled and bridled so gallant is he</a:t>
            </a:r>
            <a:br>
              <a:rPr lang="en-US" dirty="0" smtClean="0"/>
            </a:br>
            <a:r>
              <a:rPr lang="en-US" dirty="0" smtClean="0"/>
              <a:t>Home came his good horse, but never came he.</a:t>
            </a:r>
            <a:endParaRPr lang="en-CA" dirty="0" smtClean="0"/>
          </a:p>
          <a:p>
            <a:pPr marL="273050" indent="12700">
              <a:buNone/>
            </a:pPr>
            <a:r>
              <a:rPr lang="en-US" dirty="0" smtClean="0"/>
              <a:t>Down came his mother dear, greeting </a:t>
            </a:r>
            <a:r>
              <a:rPr lang="en-US" dirty="0" err="1" smtClean="0"/>
              <a:t>fo'sair</a:t>
            </a:r>
            <a:r>
              <a:rPr lang="en-US" dirty="0" smtClean="0"/>
              <a:t/>
            </a:r>
            <a:br>
              <a:rPr lang="en-US" dirty="0" smtClean="0"/>
            </a:br>
            <a:r>
              <a:rPr lang="en-US" dirty="0" smtClean="0"/>
              <a:t>Out came his bonnie bride, tearing her hair</a:t>
            </a:r>
            <a:br>
              <a:rPr lang="en-US" dirty="0" smtClean="0"/>
            </a:br>
            <a:r>
              <a:rPr lang="en-US" dirty="0" smtClean="0"/>
              <a:t>‘My meadow lies green and my corn is unshorn</a:t>
            </a:r>
            <a:br>
              <a:rPr lang="en-US" dirty="0" smtClean="0"/>
            </a:br>
            <a:r>
              <a:rPr lang="en-US" dirty="0" smtClean="0"/>
              <a:t>My barn is too big and my baby’s unborn!’”</a:t>
            </a:r>
            <a:endParaRPr lang="en-CA" dirty="0" smtClean="0"/>
          </a:p>
          <a:p>
            <a:endParaRPr lang="en-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Room for Exam</a:t>
            </a:r>
            <a:endParaRPr lang="en-US" dirty="0"/>
          </a:p>
        </p:txBody>
      </p:sp>
      <p:sp>
        <p:nvSpPr>
          <p:cNvPr id="3" name="Content Placeholder 2"/>
          <p:cNvSpPr>
            <a:spLocks noGrp="1"/>
          </p:cNvSpPr>
          <p:nvPr>
            <p:ph idx="1"/>
          </p:nvPr>
        </p:nvSpPr>
        <p:spPr/>
        <p:txBody>
          <a:bodyPr/>
          <a:lstStyle/>
          <a:p>
            <a:r>
              <a:rPr lang="en-US" dirty="0" smtClean="0"/>
              <a:t>Exam is scheduled on Mon, June 13</a:t>
            </a:r>
            <a:r>
              <a:rPr lang="en-US" baseline="30000" dirty="0" smtClean="0"/>
              <a:t>th</a:t>
            </a:r>
            <a:r>
              <a:rPr lang="en-US" dirty="0" smtClean="0"/>
              <a:t>, 12:30 to 1:30 p.m.</a:t>
            </a:r>
          </a:p>
          <a:p>
            <a:pPr lvl="1"/>
            <a:r>
              <a:rPr lang="en-CA" dirty="0" smtClean="0"/>
              <a:t>If your tutorial is D901, you will take your exam in SUR 5240 </a:t>
            </a:r>
            <a:endParaRPr lang="en-US" dirty="0" smtClean="0"/>
          </a:p>
          <a:p>
            <a:pPr lvl="1"/>
            <a:r>
              <a:rPr lang="en-US" dirty="0" smtClean="0"/>
              <a:t>If you have any other tutorial, you will take your exam in SUR 5280</a:t>
            </a:r>
          </a:p>
          <a:p>
            <a:r>
              <a:rPr lang="en-US" dirty="0" smtClean="0"/>
              <a:t>Short lecture about </a:t>
            </a:r>
            <a:r>
              <a:rPr lang="en-US" i="1" dirty="0" smtClean="0"/>
              <a:t>The Ghost Road</a:t>
            </a:r>
            <a:r>
              <a:rPr lang="en-US" dirty="0" smtClean="0"/>
              <a:t>, 1:50 to 2:20, in SUR 5280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Order / Disorder</a:t>
            </a:r>
          </a:p>
        </p:txBody>
      </p:sp>
      <p:sp>
        <p:nvSpPr>
          <p:cNvPr id="3" name="Content Placeholder 2"/>
          <p:cNvSpPr>
            <a:spLocks noGrp="1"/>
          </p:cNvSpPr>
          <p:nvPr>
            <p:ph idx="1"/>
          </p:nvPr>
        </p:nvSpPr>
        <p:spPr/>
        <p:txBody>
          <a:bodyPr/>
          <a:lstStyle/>
          <a:p>
            <a:endParaRPr lang="en-CA"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Disorder</a:t>
            </a:r>
            <a:endParaRPr lang="en-US" dirty="0"/>
          </a:p>
        </p:txBody>
      </p:sp>
      <p:sp>
        <p:nvSpPr>
          <p:cNvPr id="3" name="Content Placeholder 2"/>
          <p:cNvSpPr>
            <a:spLocks noGrp="1"/>
          </p:cNvSpPr>
          <p:nvPr>
            <p:ph idx="1"/>
          </p:nvPr>
        </p:nvSpPr>
        <p:spPr/>
        <p:txBody>
          <a:bodyPr/>
          <a:lstStyle/>
          <a:p>
            <a:r>
              <a:rPr lang="en-CA" dirty="0" smtClean="0"/>
              <a:t>The U.S. Civil War</a:t>
            </a:r>
          </a:p>
          <a:p>
            <a:r>
              <a:rPr lang="en-CA" dirty="0" smtClean="0"/>
              <a:t>Death and loss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Attempts at order</a:t>
            </a:r>
            <a:endParaRPr lang="en-US" dirty="0"/>
          </a:p>
        </p:txBody>
      </p:sp>
      <p:sp>
        <p:nvSpPr>
          <p:cNvPr id="3" name="Content Placeholder 2"/>
          <p:cNvSpPr>
            <a:spLocks noGrp="1"/>
          </p:cNvSpPr>
          <p:nvPr>
            <p:ph idx="1"/>
          </p:nvPr>
        </p:nvSpPr>
        <p:spPr/>
        <p:txBody>
          <a:bodyPr/>
          <a:lstStyle/>
          <a:p>
            <a:r>
              <a:rPr lang="en-CA" dirty="0" smtClean="0"/>
              <a:t>Religion / spirituality</a:t>
            </a:r>
          </a:p>
          <a:p>
            <a:r>
              <a:rPr lang="en-CA" dirty="0" smtClean="0"/>
              <a:t>Consulting omens</a:t>
            </a:r>
          </a:p>
          <a:p>
            <a:r>
              <a:rPr lang="en-CA" dirty="0" smtClean="0"/>
              <a:t>Ancient cultures (Cherokee, Greek)</a:t>
            </a:r>
          </a:p>
          <a:p>
            <a:r>
              <a:rPr lang="en-CA" dirty="0" smtClean="0"/>
              <a:t>Music</a:t>
            </a:r>
          </a:p>
          <a:p>
            <a:r>
              <a:rPr lang="en-CA" dirty="0" smtClean="0"/>
              <a:t>Solitude</a:t>
            </a:r>
          </a:p>
          <a:p>
            <a:r>
              <a:rPr lang="en-CA" dirty="0" smtClean="0"/>
              <a:t>Companionship</a:t>
            </a:r>
          </a:p>
          <a:p>
            <a:r>
              <a:rPr lang="en-CA" dirty="0" smtClean="0"/>
              <a:t>Connection to the land</a:t>
            </a:r>
          </a:p>
          <a:p>
            <a:endParaRPr lang="en-CA"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War as break from seasons</a:t>
            </a:r>
            <a:endParaRPr lang="en-US" dirty="0"/>
          </a:p>
        </p:txBody>
      </p:sp>
      <p:sp>
        <p:nvSpPr>
          <p:cNvPr id="3" name="Content Placeholder 2"/>
          <p:cNvSpPr>
            <a:spLocks noGrp="1"/>
          </p:cNvSpPr>
          <p:nvPr>
            <p:ph idx="1"/>
          </p:nvPr>
        </p:nvSpPr>
        <p:spPr/>
        <p:txBody>
          <a:bodyPr/>
          <a:lstStyle/>
          <a:p>
            <a:r>
              <a:rPr lang="en-CA" dirty="0" smtClean="0"/>
              <a:t>“Then he told her how this very morning he had found a late-bearing bush of huckleberries, dusty blue on their sunward faces, still green on their shady back halves. . . . So that morning he had looked at the berries and the birds and had felt cheered by them, happy that they had waited for him to come to his senses, even though he feared himself deeply at variance with such elements of the harmonious.” (Frazier 276-277)</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Ada’s</a:t>
            </a:r>
            <a:r>
              <a:rPr lang="en-CA" dirty="0" smtClean="0"/>
              <a:t> desire to mark seasons</a:t>
            </a:r>
            <a:endParaRPr lang="en-US" dirty="0"/>
          </a:p>
        </p:txBody>
      </p:sp>
      <p:sp>
        <p:nvSpPr>
          <p:cNvPr id="3" name="Content Placeholder 2"/>
          <p:cNvSpPr>
            <a:spLocks noGrp="1"/>
          </p:cNvSpPr>
          <p:nvPr>
            <p:ph idx="1"/>
          </p:nvPr>
        </p:nvSpPr>
        <p:spPr/>
        <p:txBody>
          <a:bodyPr/>
          <a:lstStyle/>
          <a:p>
            <a:r>
              <a:rPr lang="en-CA" dirty="0" smtClean="0"/>
              <a:t>“This evening she marked where the sun dove to the horizon, for over the weeks she had made a practice of noting its setting point on the ridge. . . . It would be an answer to the question, Where am I?” (Frazier </a:t>
            </a:r>
            <a:r>
              <a:rPr lang="en-CA" dirty="0" smtClean="0"/>
              <a:t>329-330</a:t>
            </a:r>
            <a:r>
              <a:rPr lang="en-CA" dirty="0" smtClean="0"/>
              <a:t>) </a:t>
            </a:r>
          </a:p>
          <a:p>
            <a:r>
              <a:rPr lang="en-CA" dirty="0" smtClean="0"/>
              <a:t>Pages 448-449, in Epilogue, </a:t>
            </a:r>
            <a:r>
              <a:rPr lang="en-CA" dirty="0" err="1" smtClean="0"/>
              <a:t>Ada</a:t>
            </a:r>
            <a:r>
              <a:rPr lang="en-CA" dirty="0" smtClean="0"/>
              <a:t> has marked seasons by cutting trees in the ridge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Inman’s blending of seasons</a:t>
            </a:r>
            <a:endParaRPr lang="en-US" dirty="0"/>
          </a:p>
        </p:txBody>
      </p:sp>
      <p:sp>
        <p:nvSpPr>
          <p:cNvPr id="3" name="Content Placeholder 2"/>
          <p:cNvSpPr>
            <a:spLocks noGrp="1"/>
          </p:cNvSpPr>
          <p:nvPr>
            <p:ph idx="1"/>
          </p:nvPr>
        </p:nvSpPr>
        <p:spPr/>
        <p:txBody>
          <a:bodyPr/>
          <a:lstStyle/>
          <a:p>
            <a:r>
              <a:rPr lang="en-CA" dirty="0" smtClean="0"/>
              <a:t>“When she reached the place, the boy had already gathered up the horses and gone. . . . There was something he wanted to say.” (Frazier 445)</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Exam review</a:t>
            </a:r>
            <a:endParaRPr lang="en-CA" b="1" dirty="0"/>
          </a:p>
        </p:txBody>
      </p:sp>
      <p:sp>
        <p:nvSpPr>
          <p:cNvPr id="3" name="Content Placeholder 2"/>
          <p:cNvSpPr>
            <a:spLocks noGrp="1"/>
          </p:cNvSpPr>
          <p:nvPr>
            <p:ph idx="1"/>
          </p:nvPr>
        </p:nvSpPr>
        <p:spPr/>
        <p:txBody>
          <a:bodyPr/>
          <a:lstStyle/>
          <a:p>
            <a:endParaRPr lang="en-CA"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 is open book and open notes</a:t>
            </a:r>
            <a:endParaRPr lang="en-US" dirty="0"/>
          </a:p>
        </p:txBody>
      </p:sp>
      <p:sp>
        <p:nvSpPr>
          <p:cNvPr id="3" name="Content Placeholder 2"/>
          <p:cNvSpPr>
            <a:spLocks noGrp="1"/>
          </p:cNvSpPr>
          <p:nvPr>
            <p:ph idx="1"/>
          </p:nvPr>
        </p:nvSpPr>
        <p:spPr/>
        <p:txBody>
          <a:bodyPr/>
          <a:lstStyle/>
          <a:p>
            <a:r>
              <a:rPr lang="en-US" dirty="0" smtClean="0"/>
              <a:t>Must bring:</a:t>
            </a:r>
          </a:p>
          <a:p>
            <a:pPr lvl="1"/>
            <a:r>
              <a:rPr lang="en-US" dirty="0" smtClean="0"/>
              <a:t>Pen or pencil</a:t>
            </a:r>
          </a:p>
          <a:p>
            <a:pPr lvl="1"/>
            <a:r>
              <a:rPr lang="en-US" dirty="0" smtClean="0"/>
              <a:t>SFU student ID</a:t>
            </a:r>
          </a:p>
          <a:p>
            <a:r>
              <a:rPr lang="en-US" dirty="0" smtClean="0"/>
              <a:t>Should bring:</a:t>
            </a:r>
          </a:p>
          <a:p>
            <a:pPr lvl="1"/>
            <a:r>
              <a:rPr lang="en-US" dirty="0" smtClean="0"/>
              <a:t>Marked copy of the</a:t>
            </a:r>
            <a:r>
              <a:rPr lang="en-US" i="1" dirty="0" smtClean="0"/>
              <a:t> Cold Mountain</a:t>
            </a:r>
            <a:endParaRPr lang="en-US" dirty="0" smtClean="0"/>
          </a:p>
          <a:p>
            <a:pPr lvl="1"/>
            <a:r>
              <a:rPr lang="en-US" dirty="0" smtClean="0"/>
              <a:t>Notes from lecture</a:t>
            </a:r>
          </a:p>
          <a:p>
            <a:pPr lvl="1"/>
            <a:r>
              <a:rPr lang="en-US" dirty="0" smtClean="0"/>
              <a:t>Close Reading sheet</a:t>
            </a:r>
          </a:p>
          <a:p>
            <a:pPr lvl="1"/>
            <a:r>
              <a:rPr lang="en-US" dirty="0" smtClean="0"/>
              <a:t>Specially prepared notes for exam</a:t>
            </a:r>
          </a:p>
          <a:p>
            <a:pPr lvl="1"/>
            <a:r>
              <a:rPr lang="en-US" dirty="0" smtClean="0"/>
              <a:t>Scrap paper</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 is open book and open notes</a:t>
            </a:r>
            <a:endParaRPr lang="en-US" dirty="0"/>
          </a:p>
        </p:txBody>
      </p:sp>
      <p:sp>
        <p:nvSpPr>
          <p:cNvPr id="3" name="Content Placeholder 2"/>
          <p:cNvSpPr>
            <a:spLocks noGrp="1"/>
          </p:cNvSpPr>
          <p:nvPr>
            <p:ph idx="1"/>
          </p:nvPr>
        </p:nvSpPr>
        <p:spPr/>
        <p:txBody>
          <a:bodyPr/>
          <a:lstStyle/>
          <a:p>
            <a:r>
              <a:rPr lang="en-US" dirty="0" smtClean="0"/>
              <a:t>Might bring:</a:t>
            </a:r>
          </a:p>
          <a:p>
            <a:pPr lvl="1"/>
            <a:r>
              <a:rPr lang="en-US" dirty="0" smtClean="0"/>
              <a:t>Dictionary </a:t>
            </a:r>
          </a:p>
          <a:p>
            <a:pPr lvl="1"/>
            <a:r>
              <a:rPr lang="en-US" dirty="0" smtClean="0"/>
              <a:t>Another book for reference (be sure to cite!)</a:t>
            </a:r>
          </a:p>
          <a:p>
            <a:r>
              <a:rPr lang="en-US" dirty="0" smtClean="0"/>
              <a:t>CANNOT bring:</a:t>
            </a:r>
          </a:p>
          <a:p>
            <a:pPr lvl="1"/>
            <a:r>
              <a:rPr lang="en-US" dirty="0" smtClean="0"/>
              <a:t>Anything electronic (e.g., laptop, electronic translator, cell phone)</a:t>
            </a:r>
          </a:p>
          <a:p>
            <a:pPr lvl="1"/>
            <a:r>
              <a:rPr lang="en-US" dirty="0" smtClean="0"/>
              <a:t>Anything potentially noisy or distracting</a:t>
            </a:r>
          </a:p>
          <a:p>
            <a:pPr lvl="1"/>
            <a:r>
              <a:rPr lang="en-US" dirty="0" smtClean="0"/>
              <a:t>Anything to share with classmates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Format</a:t>
            </a:r>
            <a:endParaRPr lang="en-US" dirty="0"/>
          </a:p>
        </p:txBody>
      </p:sp>
      <p:sp>
        <p:nvSpPr>
          <p:cNvPr id="3" name="Content Placeholder 2"/>
          <p:cNvSpPr>
            <a:spLocks noGrp="1"/>
          </p:cNvSpPr>
          <p:nvPr>
            <p:ph idx="1"/>
          </p:nvPr>
        </p:nvSpPr>
        <p:spPr/>
        <p:txBody>
          <a:bodyPr/>
          <a:lstStyle/>
          <a:p>
            <a:r>
              <a:rPr lang="en-US" dirty="0" smtClean="0"/>
              <a:t>1 hour long</a:t>
            </a:r>
          </a:p>
          <a:p>
            <a:r>
              <a:rPr lang="en-US" dirty="0" smtClean="0"/>
              <a:t>2 questions, each worth 50%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Overview of lecture</a:t>
            </a:r>
            <a:endParaRPr lang="en-CA" dirty="0"/>
          </a:p>
        </p:txBody>
      </p:sp>
      <p:sp>
        <p:nvSpPr>
          <p:cNvPr id="3" name="Content Placeholder 2"/>
          <p:cNvSpPr>
            <a:spLocks noGrp="1"/>
          </p:cNvSpPr>
          <p:nvPr>
            <p:ph idx="1"/>
          </p:nvPr>
        </p:nvSpPr>
        <p:spPr/>
        <p:txBody>
          <a:bodyPr/>
          <a:lstStyle/>
          <a:p>
            <a:r>
              <a:rPr lang="en-CA" dirty="0" smtClean="0"/>
              <a:t>Thesis statements and argumentation</a:t>
            </a:r>
          </a:p>
          <a:p>
            <a:r>
              <a:rPr lang="en-CA" dirty="0" smtClean="0"/>
              <a:t>Music</a:t>
            </a:r>
          </a:p>
          <a:p>
            <a:r>
              <a:rPr lang="en-CA" dirty="0" smtClean="0"/>
              <a:t>Order / Disorder</a:t>
            </a:r>
          </a:p>
          <a:p>
            <a:r>
              <a:rPr lang="en-CA" dirty="0" smtClean="0"/>
              <a:t>Exam review</a:t>
            </a:r>
          </a:p>
          <a:p>
            <a:endParaRPr lang="en-CA" dirty="0" smtClean="0"/>
          </a:p>
          <a:p>
            <a:endParaRPr lang="en-CA"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Passage analysis</a:t>
            </a:r>
            <a:endParaRPr lang="en-CA" dirty="0"/>
          </a:p>
        </p:txBody>
      </p:sp>
      <p:sp>
        <p:nvSpPr>
          <p:cNvPr id="3" name="Content Placeholder 2"/>
          <p:cNvSpPr>
            <a:spLocks noGrp="1"/>
          </p:cNvSpPr>
          <p:nvPr>
            <p:ph idx="1"/>
          </p:nvPr>
        </p:nvSpPr>
        <p:spPr>
          <a:xfrm>
            <a:off x="457200" y="1935480"/>
            <a:ext cx="8229600" cy="4693920"/>
          </a:xfrm>
        </p:spPr>
        <p:txBody>
          <a:bodyPr>
            <a:normAutofit lnSpcReduction="10000"/>
          </a:bodyPr>
          <a:lstStyle/>
          <a:p>
            <a:r>
              <a:rPr lang="en-US" dirty="0" smtClean="0"/>
              <a:t>You will be given a choice of three passages from </a:t>
            </a:r>
            <a:r>
              <a:rPr lang="en-US" i="1" dirty="0" smtClean="0"/>
              <a:t>Cold Mountain.</a:t>
            </a:r>
            <a:endParaRPr lang="en-US" dirty="0" smtClean="0"/>
          </a:p>
          <a:p>
            <a:r>
              <a:rPr lang="en-US" dirty="0" smtClean="0"/>
              <a:t>Choose two.</a:t>
            </a:r>
          </a:p>
          <a:p>
            <a:r>
              <a:rPr lang="en-US" dirty="0" smtClean="0"/>
              <a:t>For each passage you choose, write one  or two paragraphs that analyzes the internal complexities and ambiguities of the material, offering your own interpretations.</a:t>
            </a:r>
          </a:p>
          <a:p>
            <a:r>
              <a:rPr lang="en-US" dirty="0" smtClean="0"/>
              <a:t>Your analyses will probably discuss the passage’s significance to the entire book.  </a:t>
            </a:r>
          </a:p>
          <a:p>
            <a:r>
              <a:rPr lang="en-US" dirty="0" smtClean="0"/>
              <a:t>This paragraph should focus on an analysis of the passage, not merely a description of the passage or a list of observations about it.</a:t>
            </a:r>
            <a:endParaRPr lang="en-CA" dirty="0" smtClean="0"/>
          </a:p>
          <a:p>
            <a:endParaRPr lang="en-CA"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passage</a:t>
            </a:r>
            <a:endParaRPr lang="en-US" dirty="0"/>
          </a:p>
        </p:txBody>
      </p:sp>
      <p:sp>
        <p:nvSpPr>
          <p:cNvPr id="3" name="Content Placeholder 2"/>
          <p:cNvSpPr>
            <a:spLocks noGrp="1"/>
          </p:cNvSpPr>
          <p:nvPr>
            <p:ph idx="1"/>
          </p:nvPr>
        </p:nvSpPr>
        <p:spPr>
          <a:xfrm>
            <a:off x="457200" y="1828800"/>
            <a:ext cx="8229600" cy="5029200"/>
          </a:xfrm>
        </p:spPr>
        <p:txBody>
          <a:bodyPr>
            <a:normAutofit fontScale="85000" lnSpcReduction="20000"/>
          </a:bodyPr>
          <a:lstStyle/>
          <a:p>
            <a:pPr marL="0" indent="0">
              <a:buNone/>
            </a:pPr>
            <a:r>
              <a:rPr lang="en-CA" dirty="0" smtClean="0"/>
              <a:t>	“But before the dawn of day, feral hogs descended from the woods, drawn by the tang in the air. They </a:t>
            </a:r>
            <a:r>
              <a:rPr lang="en-CA" dirty="0" err="1" smtClean="0"/>
              <a:t>plowed</a:t>
            </a:r>
            <a:r>
              <a:rPr lang="en-CA" dirty="0" smtClean="0"/>
              <a:t> at the ground with their snouts and dug out arms and feet and heads, and soon Inman found himself uprooted, staring eye to eye, forlorn and hostile and baffled, into the long face of a great </a:t>
            </a:r>
            <a:r>
              <a:rPr lang="en-US" dirty="0" err="1" smtClean="0"/>
              <a:t>tushed</a:t>
            </a:r>
            <a:r>
              <a:rPr lang="en-US" dirty="0" smtClean="0"/>
              <a:t> boar.</a:t>
            </a:r>
          </a:p>
          <a:p>
            <a:pPr marL="0" indent="0">
              <a:buNone/>
            </a:pPr>
            <a:r>
              <a:rPr lang="en-US" dirty="0" smtClean="0"/>
              <a:t>	—</a:t>
            </a:r>
            <a:r>
              <a:rPr lang="en-US" dirty="0" err="1" smtClean="0"/>
              <a:t>Yaah</a:t>
            </a:r>
            <a:r>
              <a:rPr lang="en-US" dirty="0" smtClean="0"/>
              <a:t>, Inman said.</a:t>
            </a:r>
          </a:p>
          <a:p>
            <a:pPr marL="0" indent="0">
              <a:buNone/>
            </a:pPr>
            <a:r>
              <a:rPr lang="en-CA" dirty="0" smtClean="0"/>
              <a:t>	The boar shied off a few feet and stopped and looked back at him dumbfounded, his little eyes blinking. Inman prised his length out of the ground. To rise and bloom again, that became his wish. When Inman worked his way upright once more, the boar lost interest and went back to grubbing at </a:t>
            </a:r>
            <a:r>
              <a:rPr lang="en-US" dirty="0" smtClean="0"/>
              <a:t>the ground.</a:t>
            </a:r>
          </a:p>
          <a:p>
            <a:pPr marL="0" indent="0">
              <a:buNone/>
            </a:pPr>
            <a:r>
              <a:rPr lang="en-US" dirty="0" smtClean="0"/>
              <a:t>	</a:t>
            </a:r>
            <a:r>
              <a:rPr lang="en-CA" dirty="0" smtClean="0"/>
              <a:t>Inman cast back his head to the sky and found it did not look right. There were stars in it, but he could not reason out even one known constellation in the moonless sky. It looked as if someone had taken a stick and stirred it up so that no sense remained, just a smattering of light cast </a:t>
            </a:r>
            <a:r>
              <a:rPr lang="en-CA" dirty="0" err="1" smtClean="0"/>
              <a:t>patternless</a:t>
            </a:r>
            <a:r>
              <a:rPr lang="en-CA" dirty="0" smtClean="0"/>
              <a:t> on t</a:t>
            </a:r>
            <a:r>
              <a:rPr lang="en-US" dirty="0" smtClean="0"/>
              <a:t>he general dark.”  (Frazier 228-229)</a:t>
            </a:r>
            <a:endParaRPr lang="en-CA"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mediocre analysis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CA" dirty="0" smtClean="0"/>
              <a:t>	This passage is about when Inman and the other deserters are shot by the Home Guard and left for dead.  However, Inman is still alive, and just before dawn he pulls himself out of his shallow grave.  This scene takes place at night, which adds to its spooky tone.  The passage contains an interesting simile about Inman’s inability to recognize the constellations: the sky “looked as if someone had taken a stick and stirred it up so that no sense remained” (Frazier 229).  The stars look so confusing because Inman has been injured and is disoriented.</a:t>
            </a:r>
            <a:endParaRPr lang="en-CA"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Example of a stronger analysis</a:t>
            </a:r>
            <a:endParaRPr lang="en-US" dirty="0"/>
          </a:p>
        </p:txBody>
      </p:sp>
      <p:sp>
        <p:nvSpPr>
          <p:cNvPr id="3" name="Content Placeholder 2"/>
          <p:cNvSpPr>
            <a:spLocks noGrp="1"/>
          </p:cNvSpPr>
          <p:nvPr>
            <p:ph idx="1"/>
          </p:nvPr>
        </p:nvSpPr>
        <p:spPr>
          <a:xfrm>
            <a:off x="457200" y="1371600"/>
            <a:ext cx="8229600" cy="4953000"/>
          </a:xfrm>
        </p:spPr>
        <p:txBody>
          <a:bodyPr>
            <a:noAutofit/>
          </a:bodyPr>
          <a:lstStyle/>
          <a:p>
            <a:pPr marL="0" indent="0">
              <a:buNone/>
            </a:pPr>
            <a:r>
              <a:rPr lang="en-CA" sz="2000" dirty="0" smtClean="0"/>
              <a:t>	</a:t>
            </a:r>
            <a:r>
              <a:rPr lang="en-CA" sz="2400" dirty="0" smtClean="0"/>
              <a:t>At first glance, this passage appears to be about the senselessness of death.  This interpretation is supported the description of the night sky, in which Inman could not recognize a single constellation:  “</a:t>
            </a:r>
            <a:r>
              <a:rPr lang="en-US" sz="2400" dirty="0" smtClean="0"/>
              <a:t>no sense remained, just a smattering of light cast </a:t>
            </a:r>
            <a:r>
              <a:rPr lang="en-US" sz="2400" dirty="0" err="1" smtClean="0"/>
              <a:t>patternless</a:t>
            </a:r>
            <a:r>
              <a:rPr lang="en-US" sz="2400" dirty="0" smtClean="0"/>
              <a:t> on the general dark.”  Stars can be used for navigation, so Inman’s inability to recognize the constellations represents that he feels lost, literally and spiritually.  Stars are also believed to have supernatural influence over human events; if they are senseless and “</a:t>
            </a:r>
            <a:r>
              <a:rPr lang="en-US" sz="2400" dirty="0" err="1" smtClean="0"/>
              <a:t>patternless</a:t>
            </a:r>
            <a:r>
              <a:rPr lang="en-US" sz="2400" dirty="0" smtClean="0"/>
              <a:t>,” then it follows that human life also has no meaning.</a:t>
            </a:r>
          </a:p>
          <a:p>
            <a:pPr marL="0" indent="0">
              <a:buNone/>
            </a:pPr>
            <a:r>
              <a:rPr lang="en-CA" sz="2400" dirty="0" smtClean="0"/>
              <a:t>	However, this grim interpretation is undercut by the novel’s strong Christian imagery.  This passage echoes the situation at the beginning of the (continued on next slide)</a:t>
            </a:r>
          </a:p>
          <a:p>
            <a:pPr marL="0" indent="0">
              <a:buNone/>
            </a:pPr>
            <a:endParaRPr lang="en-CA" sz="2000" dirty="0" smtClean="0"/>
          </a:p>
          <a:p>
            <a:pPr>
              <a:buNone/>
            </a:pPr>
            <a:endParaRPr lang="en-CA" sz="2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Example of a stronger analysis</a:t>
            </a:r>
            <a:endParaRPr lang="en-US" dirty="0"/>
          </a:p>
        </p:txBody>
      </p:sp>
      <p:sp>
        <p:nvSpPr>
          <p:cNvPr id="3" name="Content Placeholder 2"/>
          <p:cNvSpPr>
            <a:spLocks noGrp="1"/>
          </p:cNvSpPr>
          <p:nvPr>
            <p:ph idx="1"/>
          </p:nvPr>
        </p:nvSpPr>
        <p:spPr>
          <a:xfrm>
            <a:off x="457200" y="1371600"/>
            <a:ext cx="8229600" cy="4953000"/>
          </a:xfrm>
        </p:spPr>
        <p:txBody>
          <a:bodyPr>
            <a:noAutofit/>
          </a:bodyPr>
          <a:lstStyle/>
          <a:p>
            <a:pPr marL="0" indent="0">
              <a:buNone/>
            </a:pPr>
            <a:r>
              <a:rPr lang="en-CA" sz="2400" dirty="0" smtClean="0"/>
              <a:t>(continued from previous slide) book, in which Inman recovers from a wound so bad that his friends and doctors considered him to be dying.  In the current scene, Inman’s resurrection is even more explicit; he literally digs himself out of his own grave.  This repeated depiction of death and rebirth closely mirrors the Christian teaching that true believers will be resurrected after their deaths.  Here, Inman is a representative of the immortal soul.  This scene can be understood as a Christian allegory that suggests that there is indeed a divine plan, even if humans do not understand it.</a:t>
            </a:r>
          </a:p>
          <a:p>
            <a:pPr marL="0" indent="0">
              <a:buNone/>
            </a:pPr>
            <a:endParaRPr lang="en-CA" sz="2400" dirty="0" smtClean="0"/>
          </a:p>
          <a:p>
            <a:pPr>
              <a:buNone/>
            </a:pPr>
            <a:endParaRPr lang="en-CA" sz="2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Another example </a:t>
            </a:r>
            <a:br>
              <a:rPr lang="en-US" dirty="0" smtClean="0"/>
            </a:br>
            <a:r>
              <a:rPr lang="en-US" dirty="0" smtClean="0"/>
              <a:t>of stronger analysis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CA" dirty="0" smtClean="0"/>
              <a:t>	This passage describes a gruesome scene in which Inman pulls himself out of a mass grave, and it greatly resembles Inman’s recurring nightmare in which the dead soldiers from the Battle of Fredericksburg reanimate themselves.  However, the language used in this passage is not ghoulish.  Instead, it links Inman’s emergence from the grave to natural cycles of death and rebirth.  Inman desires to “</a:t>
            </a:r>
            <a:r>
              <a:rPr lang="en-US" dirty="0" smtClean="0"/>
              <a:t>rise and bloom again,” much like a plant that withers in the winter but is reborn in the spring.  Inman’s resurrection is also linked to daily cycles of the sun:  he pulls himself out of the dirt “before the dawn of day” and later frees himself from his shackles just as the sun rises.  In this way, death and life are associated with night and day—they are presented as cyclical, natural states.  In fact, these four paragraphs contain no manmade objects at all—everything is a plant, an animal, or a naturally occurring entity—suggesting that Inman’s “rebirth” is intrinsically linked to the natural world.</a:t>
            </a:r>
            <a:endParaRPr lang="en-CA"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Tips for the exam</a:t>
            </a:r>
            <a:endParaRPr lang="en-CA" dirty="0"/>
          </a:p>
        </p:txBody>
      </p:sp>
      <p:sp>
        <p:nvSpPr>
          <p:cNvPr id="3" name="Content Placeholder 2"/>
          <p:cNvSpPr>
            <a:spLocks noGrp="1"/>
          </p:cNvSpPr>
          <p:nvPr>
            <p:ph idx="1"/>
          </p:nvPr>
        </p:nvSpPr>
        <p:spPr/>
        <p:txBody>
          <a:bodyPr/>
          <a:lstStyle/>
          <a:p>
            <a:endParaRPr lang="en-CA"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Room for Exam</a:t>
            </a:r>
            <a:endParaRPr lang="en-US" dirty="0"/>
          </a:p>
        </p:txBody>
      </p:sp>
      <p:sp>
        <p:nvSpPr>
          <p:cNvPr id="3" name="Content Placeholder 2"/>
          <p:cNvSpPr>
            <a:spLocks noGrp="1"/>
          </p:cNvSpPr>
          <p:nvPr>
            <p:ph idx="1"/>
          </p:nvPr>
        </p:nvSpPr>
        <p:spPr/>
        <p:txBody>
          <a:bodyPr/>
          <a:lstStyle/>
          <a:p>
            <a:r>
              <a:rPr lang="en-US" dirty="0" smtClean="0"/>
              <a:t>Exam is scheduled on Mon, June 13</a:t>
            </a:r>
            <a:r>
              <a:rPr lang="en-US" baseline="30000" dirty="0" smtClean="0"/>
              <a:t>th</a:t>
            </a:r>
            <a:r>
              <a:rPr lang="en-US" dirty="0" smtClean="0"/>
              <a:t>, 12:30 to 1:30 p.m.</a:t>
            </a:r>
          </a:p>
          <a:p>
            <a:pPr lvl="1"/>
            <a:r>
              <a:rPr lang="en-CA" dirty="0" smtClean="0"/>
              <a:t>If your tutorial is D901, you will take your exam in SUR 5240 </a:t>
            </a:r>
            <a:endParaRPr lang="en-US" dirty="0" smtClean="0"/>
          </a:p>
          <a:p>
            <a:pPr lvl="1"/>
            <a:r>
              <a:rPr lang="en-US" dirty="0" smtClean="0"/>
              <a:t>If you have any other tutorial, you will take your exam in SUR 5280</a:t>
            </a:r>
          </a:p>
          <a:p>
            <a:r>
              <a:rPr lang="en-US" dirty="0" smtClean="0"/>
              <a:t>Short lecture about </a:t>
            </a:r>
            <a:r>
              <a:rPr lang="en-US" i="1" dirty="0" smtClean="0"/>
              <a:t>The Ghost Road</a:t>
            </a:r>
            <a:r>
              <a:rPr lang="en-US" dirty="0" smtClean="0"/>
              <a:t>, 1:50 to 2:20, in SUR 5280</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 Ghost Road</a:t>
            </a:r>
            <a:endParaRPr lang="en-CA" i="1" dirty="0"/>
          </a:p>
        </p:txBody>
      </p:sp>
      <p:sp>
        <p:nvSpPr>
          <p:cNvPr id="3" name="Text Placeholder 2"/>
          <p:cNvSpPr>
            <a:spLocks noGrp="1"/>
          </p:cNvSpPr>
          <p:nvPr>
            <p:ph type="body" idx="1"/>
          </p:nvPr>
        </p:nvSpPr>
        <p:spPr/>
        <p:txBody>
          <a:bodyPr>
            <a:normAutofit lnSpcReduction="10000"/>
          </a:bodyPr>
          <a:lstStyle/>
          <a:p>
            <a:r>
              <a:rPr lang="en-CA" dirty="0" smtClean="0"/>
              <a:t>Read </a:t>
            </a:r>
            <a:r>
              <a:rPr lang="en-US" dirty="0" smtClean="0"/>
              <a:t>until page 46 by next lecture</a:t>
            </a:r>
          </a:p>
          <a:p>
            <a:endParaRPr lang="en-US" dirty="0" smtClean="0"/>
          </a:p>
          <a:p>
            <a:r>
              <a:rPr lang="en-US" dirty="0" smtClean="0"/>
              <a:t>Good luck on your exam!</a:t>
            </a:r>
          </a:p>
          <a:p>
            <a:r>
              <a:rPr lang="en-US" dirty="0" smtClean="0"/>
              <a:t>Good luck on your proposal!</a:t>
            </a:r>
            <a:endParaRPr lang="en-CA"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Thesis statements </a:t>
            </a:r>
            <a:br>
              <a:rPr lang="en-CA" b="1" dirty="0" smtClean="0"/>
            </a:br>
            <a:r>
              <a:rPr lang="en-CA" b="1" dirty="0" smtClean="0"/>
              <a:t>and argumentation</a:t>
            </a:r>
            <a:endParaRPr lang="en-CA" b="1" dirty="0"/>
          </a:p>
        </p:txBody>
      </p:sp>
      <p:sp>
        <p:nvSpPr>
          <p:cNvPr id="3" name="Content Placeholder 2"/>
          <p:cNvSpPr>
            <a:spLocks noGrp="1"/>
          </p:cNvSpPr>
          <p:nvPr>
            <p:ph idx="1"/>
          </p:nvPr>
        </p:nvSpPr>
        <p:spPr/>
        <p:txBody>
          <a:bodyPr/>
          <a:lstStyle/>
          <a:p>
            <a:pPr>
              <a:buNone/>
            </a:pP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Who is the audience for a scholarly essay about literature?</a:t>
            </a:r>
            <a:endParaRPr lang="en-CA" dirty="0"/>
          </a:p>
        </p:txBody>
      </p:sp>
      <p:sp>
        <p:nvSpPr>
          <p:cNvPr id="3" name="Content Placeholder 2"/>
          <p:cNvSpPr>
            <a:spLocks noGrp="1"/>
          </p:cNvSpPr>
          <p:nvPr>
            <p:ph idx="1"/>
          </p:nvPr>
        </p:nvSpPr>
        <p:spPr/>
        <p:txBody>
          <a:bodyPr/>
          <a:lstStyle/>
          <a:p>
            <a:r>
              <a:rPr lang="en-CA" dirty="0" smtClean="0"/>
              <a:t>Other people who have read the novel</a:t>
            </a:r>
          </a:p>
          <a:p>
            <a:r>
              <a:rPr lang="en-CA" dirty="0" smtClean="0"/>
              <a:t>Scholars, professors, and students of literature</a:t>
            </a:r>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What is the purpose of a scholarly essay about literature?</a:t>
            </a:r>
            <a:endParaRPr lang="en-CA" dirty="0"/>
          </a:p>
        </p:txBody>
      </p:sp>
      <p:sp>
        <p:nvSpPr>
          <p:cNvPr id="3" name="Content Placeholder 2"/>
          <p:cNvSpPr>
            <a:spLocks noGrp="1"/>
          </p:cNvSpPr>
          <p:nvPr>
            <p:ph idx="1"/>
          </p:nvPr>
        </p:nvSpPr>
        <p:spPr/>
        <p:txBody>
          <a:bodyPr/>
          <a:lstStyle/>
          <a:p>
            <a:r>
              <a:rPr lang="en-CA" dirty="0" smtClean="0"/>
              <a:t>To advance other readers’ understanding of the novel</a:t>
            </a:r>
          </a:p>
          <a:p>
            <a:r>
              <a:rPr lang="en-CA" dirty="0" smtClean="0"/>
              <a:t>To make an interpretation that isn’t obvious</a:t>
            </a:r>
          </a:p>
          <a:p>
            <a:pPr>
              <a:buNone/>
            </a:pPr>
            <a:endParaRPr lang="en-CA"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university-level literature essay is an argument</a:t>
            </a:r>
            <a:endParaRPr lang="en-CA" dirty="0"/>
          </a:p>
        </p:txBody>
      </p:sp>
      <p:sp>
        <p:nvSpPr>
          <p:cNvPr id="3" name="Content Placeholder 2"/>
          <p:cNvSpPr>
            <a:spLocks noGrp="1"/>
          </p:cNvSpPr>
          <p:nvPr>
            <p:ph idx="1"/>
          </p:nvPr>
        </p:nvSpPr>
        <p:spPr/>
        <p:txBody>
          <a:bodyPr/>
          <a:lstStyle/>
          <a:p>
            <a:pPr lvl="0"/>
            <a:r>
              <a:rPr lang="en-US" sz="2800" dirty="0" smtClean="0"/>
              <a:t>A literary argument</a:t>
            </a:r>
            <a:endParaRPr lang="en-CA" sz="2800" dirty="0" smtClean="0"/>
          </a:p>
          <a:p>
            <a:pPr lvl="1"/>
            <a:r>
              <a:rPr lang="en-US" dirty="0" smtClean="0"/>
              <a:t>An interpretation</a:t>
            </a:r>
            <a:endParaRPr lang="en-CA" dirty="0" smtClean="0"/>
          </a:p>
          <a:p>
            <a:pPr lvl="1"/>
            <a:r>
              <a:rPr lang="en-US" dirty="0" smtClean="0"/>
              <a:t>An evaluative judgment</a:t>
            </a:r>
            <a:endParaRPr lang="en-CA" dirty="0" smtClean="0"/>
          </a:p>
          <a:p>
            <a:pPr lvl="1"/>
            <a:r>
              <a:rPr lang="en-US" dirty="0" smtClean="0"/>
              <a:t>A critical evaluation</a:t>
            </a:r>
            <a:endParaRPr lang="en-CA" dirty="0" smtClean="0"/>
          </a:p>
          <a:p>
            <a:endParaRPr lang="en-CA" dirty="0" smtClean="0"/>
          </a:p>
        </p:txBody>
      </p:sp>
      <p:sp>
        <p:nvSpPr>
          <p:cNvPr id="4" name="Footer Placeholder 3"/>
          <p:cNvSpPr>
            <a:spLocks noGrp="1"/>
          </p:cNvSpPr>
          <p:nvPr>
            <p:ph type="ftr" sz="quarter" idx="11"/>
          </p:nvPr>
        </p:nvSpPr>
        <p:spPr>
          <a:xfrm>
            <a:off x="1600200" y="6356350"/>
            <a:ext cx="5867400" cy="365125"/>
          </a:xfrm>
        </p:spPr>
        <p:txBody>
          <a:bodyPr/>
          <a:lstStyle/>
          <a:p>
            <a:r>
              <a:rPr lang="en-CA" dirty="0" smtClean="0"/>
              <a:t>adapted from OWL Website:  </a:t>
            </a:r>
            <a:r>
              <a:rPr lang="en-CA" dirty="0" smtClean="0">
                <a:hlinkClick r:id="rId3"/>
              </a:rPr>
              <a:t>http://owl.english.purdue.edu/owl/resource/618/01/</a:t>
            </a:r>
            <a:r>
              <a:rPr lang="en-CA" dirty="0" smtClean="0"/>
              <a:t> </a:t>
            </a: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An argument has a thesis</a:t>
            </a:r>
            <a:endParaRPr lang="en-CA" dirty="0"/>
          </a:p>
        </p:txBody>
      </p:sp>
      <p:sp>
        <p:nvSpPr>
          <p:cNvPr id="3" name="Content Placeholder 2"/>
          <p:cNvSpPr>
            <a:spLocks noGrp="1"/>
          </p:cNvSpPr>
          <p:nvPr>
            <p:ph idx="1"/>
          </p:nvPr>
        </p:nvSpPr>
        <p:spPr/>
        <p:txBody>
          <a:bodyPr/>
          <a:lstStyle/>
          <a:p>
            <a:pPr lvl="0"/>
            <a:r>
              <a:rPr lang="en-US" dirty="0" smtClean="0"/>
              <a:t>Thesis is the main idea and the author’s attitude toward it</a:t>
            </a:r>
            <a:endParaRPr lang="en-CA" dirty="0" smtClean="0"/>
          </a:p>
          <a:p>
            <a:pPr lvl="0"/>
            <a:r>
              <a:rPr lang="en-US" dirty="0" smtClean="0"/>
              <a:t>Thesis is the main argument</a:t>
            </a:r>
            <a:endParaRPr lang="en-CA" dirty="0" smtClean="0"/>
          </a:p>
          <a:p>
            <a:pPr lvl="0"/>
            <a:endParaRPr lang="en-CA" dirty="0" smtClean="0"/>
          </a:p>
        </p:txBody>
      </p:sp>
      <p:sp>
        <p:nvSpPr>
          <p:cNvPr id="4" name="Footer Placeholder 3"/>
          <p:cNvSpPr>
            <a:spLocks noGrp="1"/>
          </p:cNvSpPr>
          <p:nvPr>
            <p:ph type="ftr" sz="quarter" idx="11"/>
          </p:nvPr>
        </p:nvSpPr>
        <p:spPr>
          <a:xfrm>
            <a:off x="1600200" y="6356350"/>
            <a:ext cx="5867400" cy="365125"/>
          </a:xfrm>
        </p:spPr>
        <p:txBody>
          <a:bodyPr/>
          <a:lstStyle/>
          <a:p>
            <a:r>
              <a:rPr lang="en-CA" dirty="0" smtClean="0"/>
              <a:t>adapted from OWL Website:  </a:t>
            </a:r>
            <a:r>
              <a:rPr lang="en-CA" dirty="0" smtClean="0">
                <a:hlinkClick r:id="rId3"/>
              </a:rPr>
              <a:t>http://owl.english.purdue.edu/owl/resource/618/01/</a:t>
            </a:r>
            <a:r>
              <a:rPr lang="en-CA" dirty="0" smtClean="0"/>
              <a:t> </a:t>
            </a:r>
            <a:endParaRPr lang="en-C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7887</TotalTime>
  <Words>1685</Words>
  <Application>Microsoft Office PowerPoint</Application>
  <PresentationFormat>On-screen Show (4:3)</PresentationFormat>
  <Paragraphs>222</Paragraphs>
  <Slides>48</Slides>
  <Notes>48</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Flow</vt:lpstr>
      <vt:lpstr>Week #5: Cold Mountain</vt:lpstr>
      <vt:lpstr>Kindly turn off</vt:lpstr>
      <vt:lpstr>Room for Exam</vt:lpstr>
      <vt:lpstr>Overview of lecture</vt:lpstr>
      <vt:lpstr>Thesis statements  and argumentation</vt:lpstr>
      <vt:lpstr>Who is the audience for a scholarly essay about literature?</vt:lpstr>
      <vt:lpstr>What is the purpose of a scholarly essay about literature?</vt:lpstr>
      <vt:lpstr>A university-level literature essay is an argument</vt:lpstr>
      <vt:lpstr> An argument has a thesis</vt:lpstr>
      <vt:lpstr>Thesis statement</vt:lpstr>
      <vt:lpstr>Weak Thesis Statement</vt:lpstr>
      <vt:lpstr>Stronger Thesis Statement</vt:lpstr>
      <vt:lpstr>Weak Thesis Statement</vt:lpstr>
      <vt:lpstr>Stronger Thesis Statement</vt:lpstr>
      <vt:lpstr>A Thesis Need Support (Reasons)</vt:lpstr>
      <vt:lpstr>Format for Proposal</vt:lpstr>
      <vt:lpstr>Format for Proposal</vt:lpstr>
      <vt:lpstr>Music</vt:lpstr>
      <vt:lpstr>Stobrod’s music</vt:lpstr>
      <vt:lpstr>Music in Cold Mountain</vt:lpstr>
      <vt:lpstr>“Wayfaring Stranger”</vt:lpstr>
      <vt:lpstr>From “Wayfaring Stranger”</vt:lpstr>
      <vt:lpstr>“When I Die”</vt:lpstr>
      <vt:lpstr>From “When I Die”</vt:lpstr>
      <vt:lpstr>Hymns</vt:lpstr>
      <vt:lpstr>Hymns</vt:lpstr>
      <vt:lpstr>Folk Ballads</vt:lpstr>
      <vt:lpstr>“Bonnie George Campbell”</vt:lpstr>
      <vt:lpstr>From “Bonnie George Campbell”</vt:lpstr>
      <vt:lpstr>Order / Disorder</vt:lpstr>
      <vt:lpstr>Disorder</vt:lpstr>
      <vt:lpstr>Attempts at order</vt:lpstr>
      <vt:lpstr>War as break from seasons</vt:lpstr>
      <vt:lpstr>Ada’s desire to mark seasons</vt:lpstr>
      <vt:lpstr>Inman’s blending of seasons</vt:lpstr>
      <vt:lpstr>Exam review</vt:lpstr>
      <vt:lpstr>Exam is open book and open notes</vt:lpstr>
      <vt:lpstr>Exam is open book and open notes</vt:lpstr>
      <vt:lpstr>Exam Format</vt:lpstr>
      <vt:lpstr>Passage analysis</vt:lpstr>
      <vt:lpstr>Example passage</vt:lpstr>
      <vt:lpstr>Example of a mediocre analysis</vt:lpstr>
      <vt:lpstr>Example of a stronger analysis</vt:lpstr>
      <vt:lpstr>Example of a stronger analysis</vt:lpstr>
      <vt:lpstr>Another example  of stronger analysis</vt:lpstr>
      <vt:lpstr>Tips for the exam</vt:lpstr>
      <vt:lpstr>Room for Exam</vt:lpstr>
      <vt:lpstr>The Ghost Road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ENGL 101W: Introduction to Fiction</dc:title>
  <dc:creator>Katherine</dc:creator>
  <cp:lastModifiedBy>ismail - [2010]</cp:lastModifiedBy>
  <cp:revision>449</cp:revision>
  <dcterms:created xsi:type="dcterms:W3CDTF">2009-09-09T13:23:51Z</dcterms:created>
  <dcterms:modified xsi:type="dcterms:W3CDTF">2011-06-06T21:01:06Z</dcterms:modified>
</cp:coreProperties>
</file>