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7"/>
  </p:notesMasterIdLst>
  <p:sldIdLst>
    <p:sldId id="256" r:id="rId2"/>
    <p:sldId id="257" r:id="rId3"/>
    <p:sldId id="266" r:id="rId4"/>
    <p:sldId id="501" r:id="rId5"/>
    <p:sldId id="502" r:id="rId6"/>
    <p:sldId id="503" r:id="rId7"/>
    <p:sldId id="504" r:id="rId8"/>
    <p:sldId id="505" r:id="rId9"/>
    <p:sldId id="506" r:id="rId10"/>
    <p:sldId id="507" r:id="rId11"/>
    <p:sldId id="508" r:id="rId12"/>
    <p:sldId id="509" r:id="rId13"/>
    <p:sldId id="510" r:id="rId14"/>
    <p:sldId id="511" r:id="rId15"/>
    <p:sldId id="463" r:id="rId16"/>
    <p:sldId id="464" r:id="rId17"/>
    <p:sldId id="526" r:id="rId18"/>
    <p:sldId id="465" r:id="rId19"/>
    <p:sldId id="466" r:id="rId20"/>
    <p:sldId id="351" r:id="rId21"/>
    <p:sldId id="467" r:id="rId22"/>
    <p:sldId id="468" r:id="rId23"/>
    <p:sldId id="469" r:id="rId24"/>
    <p:sldId id="470" r:id="rId25"/>
    <p:sldId id="471" r:id="rId26"/>
    <p:sldId id="472" r:id="rId27"/>
    <p:sldId id="473" r:id="rId28"/>
    <p:sldId id="474" r:id="rId29"/>
    <p:sldId id="475" r:id="rId30"/>
    <p:sldId id="476" r:id="rId31"/>
    <p:sldId id="512" r:id="rId32"/>
    <p:sldId id="513" r:id="rId33"/>
    <p:sldId id="514" r:id="rId34"/>
    <p:sldId id="515" r:id="rId35"/>
    <p:sldId id="516" r:id="rId36"/>
    <p:sldId id="517" r:id="rId37"/>
    <p:sldId id="518" r:id="rId38"/>
    <p:sldId id="519" r:id="rId39"/>
    <p:sldId id="520" r:id="rId40"/>
    <p:sldId id="521" r:id="rId41"/>
    <p:sldId id="522" r:id="rId42"/>
    <p:sldId id="523" r:id="rId43"/>
    <p:sldId id="524" r:id="rId44"/>
    <p:sldId id="525" r:id="rId45"/>
    <p:sldId id="279" r:id="rId46"/>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71333" autoAdjust="0"/>
  </p:normalViewPr>
  <p:slideViewPr>
    <p:cSldViewPr>
      <p:cViewPr varScale="1">
        <p:scale>
          <a:sx n="51" d="100"/>
          <a:sy n="51" d="100"/>
        </p:scale>
        <p:origin x="-133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2546" tIns="46273" rIns="92546" bIns="46273" rtlCol="0"/>
          <a:lstStyle>
            <a:lvl1pPr algn="l">
              <a:defRPr sz="1200"/>
            </a:lvl1pPr>
          </a:lstStyle>
          <a:p>
            <a:endParaRPr lang="en-CA"/>
          </a:p>
        </p:txBody>
      </p:sp>
      <p:sp>
        <p:nvSpPr>
          <p:cNvPr id="3" name="Date Placeholder 2"/>
          <p:cNvSpPr>
            <a:spLocks noGrp="1"/>
          </p:cNvSpPr>
          <p:nvPr>
            <p:ph type="dt" idx="1"/>
          </p:nvPr>
        </p:nvSpPr>
        <p:spPr>
          <a:xfrm>
            <a:off x="3939466" y="0"/>
            <a:ext cx="3013763" cy="462042"/>
          </a:xfrm>
          <a:prstGeom prst="rect">
            <a:avLst/>
          </a:prstGeom>
        </p:spPr>
        <p:txBody>
          <a:bodyPr vert="horz" lIns="92546" tIns="46273" rIns="92546" bIns="46273" rtlCol="0"/>
          <a:lstStyle>
            <a:lvl1pPr algn="r">
              <a:defRPr sz="1200"/>
            </a:lvl1pPr>
          </a:lstStyle>
          <a:p>
            <a:fld id="{532DE560-72CC-4EE8-B617-B1FEEFF794B5}" type="datetimeFigureOut">
              <a:rPr lang="en-US" smtClean="0"/>
              <a:pPr/>
              <a:t>5/15/2011</a:t>
            </a:fld>
            <a:endParaRPr lang="en-CA"/>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2546" tIns="46273" rIns="92546" bIns="46273" rtlCol="0" anchor="ctr"/>
          <a:lstStyle/>
          <a:p>
            <a:endParaRPr lang="en-CA"/>
          </a:p>
        </p:txBody>
      </p:sp>
      <p:sp>
        <p:nvSpPr>
          <p:cNvPr id="5" name="Notes Placeholder 4"/>
          <p:cNvSpPr>
            <a:spLocks noGrp="1"/>
          </p:cNvSpPr>
          <p:nvPr>
            <p:ph type="body" sz="quarter" idx="3"/>
          </p:nvPr>
        </p:nvSpPr>
        <p:spPr>
          <a:xfrm>
            <a:off x="695484" y="4389398"/>
            <a:ext cx="5563870" cy="4158377"/>
          </a:xfrm>
          <a:prstGeom prst="rect">
            <a:avLst/>
          </a:prstGeom>
        </p:spPr>
        <p:txBody>
          <a:bodyPr vert="horz" lIns="92546" tIns="46273" rIns="92546" bIns="4627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777192"/>
            <a:ext cx="3013763" cy="462042"/>
          </a:xfrm>
          <a:prstGeom prst="rect">
            <a:avLst/>
          </a:prstGeom>
        </p:spPr>
        <p:txBody>
          <a:bodyPr vert="horz" lIns="92546" tIns="46273" rIns="92546" bIns="46273" rtlCol="0" anchor="b"/>
          <a:lstStyle>
            <a:lvl1pPr algn="l">
              <a:defRPr sz="1200"/>
            </a:lvl1pPr>
          </a:lstStyle>
          <a:p>
            <a:endParaRPr lang="en-CA"/>
          </a:p>
        </p:txBody>
      </p:sp>
      <p:sp>
        <p:nvSpPr>
          <p:cNvPr id="7" name="Slide Number Placeholder 6"/>
          <p:cNvSpPr>
            <a:spLocks noGrp="1"/>
          </p:cNvSpPr>
          <p:nvPr>
            <p:ph type="sldNum" sz="quarter" idx="5"/>
          </p:nvPr>
        </p:nvSpPr>
        <p:spPr>
          <a:xfrm>
            <a:off x="3939466" y="8777192"/>
            <a:ext cx="3013763" cy="462042"/>
          </a:xfrm>
          <a:prstGeom prst="rect">
            <a:avLst/>
          </a:prstGeom>
        </p:spPr>
        <p:txBody>
          <a:bodyPr vert="horz" lIns="92546" tIns="46273" rIns="92546" bIns="46273" rtlCol="0" anchor="b"/>
          <a:lstStyle>
            <a:lvl1pPr algn="r">
              <a:defRPr sz="1200"/>
            </a:lvl1pPr>
          </a:lstStyle>
          <a:p>
            <a:fld id="{DC4C2818-7326-4ECC-BF9D-64D7DA57C87C}"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Tx/>
              <a:buChar char="-"/>
            </a:pPr>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Tx/>
              <a:buChar char="-"/>
            </a:pPr>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endParaRPr lang="en-CA" baseline="0"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23</a:t>
            </a:fld>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24</a:t>
            </a:fld>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25</a:t>
            </a:fld>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26</a:t>
            </a:fld>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27</a:t>
            </a:fld>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28</a:t>
            </a:fld>
            <a:endParaRPr lang="en-CA"/>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29</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3</a:t>
            </a:fld>
            <a:endParaRPr lang="en-C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30</a:t>
            </a:fld>
            <a:endParaRPr lang="en-CA"/>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31</a:t>
            </a:fld>
            <a:endParaRPr lang="en-CA"/>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buFontTx/>
              <a:buChar char="-"/>
            </a:pPr>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32</a:t>
            </a:fld>
            <a:endParaRPr lang="en-CA"/>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33</a:t>
            </a:fld>
            <a:endParaRPr lang="en-CA"/>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34</a:t>
            </a:fld>
            <a:endParaRPr lang="en-CA"/>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35</a:t>
            </a:fld>
            <a:endParaRPr lang="en-CA"/>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5464">
              <a:defRPr/>
            </a:pPr>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36</a:t>
            </a:fld>
            <a:endParaRPr lang="en-CA"/>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37</a:t>
            </a:fld>
            <a:endParaRPr lang="en-CA"/>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38</a:t>
            </a:fld>
            <a:endParaRPr lang="en-CA"/>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39</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4</a:t>
            </a:fld>
            <a:endParaRPr lang="en-CA"/>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40</a:t>
            </a:fld>
            <a:endParaRPr lang="en-CA"/>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41</a:t>
            </a:fld>
            <a:endParaRPr lang="en-CA"/>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smtClean="0"/>
          </a:p>
        </p:txBody>
      </p:sp>
      <p:sp>
        <p:nvSpPr>
          <p:cNvPr id="4" name="Slide Number Placeholder 3"/>
          <p:cNvSpPr>
            <a:spLocks noGrp="1"/>
          </p:cNvSpPr>
          <p:nvPr>
            <p:ph type="sldNum" sz="quarter" idx="10"/>
          </p:nvPr>
        </p:nvSpPr>
        <p:spPr/>
        <p:txBody>
          <a:bodyPr/>
          <a:lstStyle/>
          <a:p>
            <a:fld id="{DC4C2818-7326-4ECC-BF9D-64D7DA57C87C}" type="slidenum">
              <a:rPr lang="en-CA" smtClean="0"/>
              <a:pPr/>
              <a:t>42</a:t>
            </a:fld>
            <a:endParaRPr lang="en-CA"/>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43</a:t>
            </a:fld>
            <a:endParaRPr lang="en-CA"/>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44</a:t>
            </a:fld>
            <a:endParaRPr lang="en-CA"/>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45</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DC4C2818-7326-4ECC-BF9D-64D7DA57C87C}"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4C2818-7326-4ECC-BF9D-64D7DA57C87C}"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3280DD-B687-4E06-8409-3544E47ECD91}" type="datetimeFigureOut">
              <a:rPr lang="en-US" smtClean="0"/>
              <a:pPr/>
              <a:t>5/15/2011</a:t>
            </a:fld>
            <a:endParaRPr lang="en-CA"/>
          </a:p>
        </p:txBody>
      </p:sp>
      <p:sp>
        <p:nvSpPr>
          <p:cNvPr id="19" name="Footer Placeholder 18"/>
          <p:cNvSpPr>
            <a:spLocks noGrp="1"/>
          </p:cNvSpPr>
          <p:nvPr>
            <p:ph type="ftr" sz="quarter" idx="11"/>
          </p:nvPr>
        </p:nvSpPr>
        <p:spPr/>
        <p:txBody>
          <a:bodyPr/>
          <a:lstStyle/>
          <a:p>
            <a:endParaRPr lang="en-CA"/>
          </a:p>
        </p:txBody>
      </p:sp>
      <p:sp>
        <p:nvSpPr>
          <p:cNvPr id="27" name="Slide Number Placeholder 26"/>
          <p:cNvSpPr>
            <a:spLocks noGrp="1"/>
          </p:cNvSpPr>
          <p:nvPr>
            <p:ph type="sldNum" sz="quarter" idx="12"/>
          </p:nvPr>
        </p:nvSpPr>
        <p:spPr/>
        <p:txBody>
          <a:bodyPr/>
          <a:lstStyle/>
          <a:p>
            <a:fld id="{B8DCB32D-6ACF-4045-AD73-3320DAB9474E}"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5/15/2011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5/15/2011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3280DD-B687-4E06-8409-3544E47ECD91}" type="datetimeFigureOut">
              <a:rPr lang="en-US" smtClean="0"/>
              <a:pPr/>
              <a:t>5/15/2011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3280DD-B687-4E06-8409-3544E47ECD91}" type="datetimeFigureOut">
              <a:rPr lang="en-US" smtClean="0"/>
              <a:pPr/>
              <a:t>5/15/2011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8DCB32D-6ACF-4045-AD73-3320DAB9474E}" type="slidenum">
              <a:rPr lang="en-CA" smtClean="0"/>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3280DD-B687-4E06-8409-3544E47ECD91}" type="datetimeFigureOut">
              <a:rPr lang="en-US" smtClean="0"/>
              <a:pPr/>
              <a:t>5/15/2011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3280DD-B687-4E06-8409-3544E47ECD91}" type="datetimeFigureOut">
              <a:rPr lang="en-US" smtClean="0"/>
              <a:pPr/>
              <a:t>5/15/2011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3280DD-B687-4E06-8409-3544E47ECD91}" type="datetimeFigureOut">
              <a:rPr lang="en-US" smtClean="0"/>
              <a:pPr/>
              <a:t>5/15/2011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3280DD-B687-4E06-8409-3544E47ECD91}" type="datetimeFigureOut">
              <a:rPr lang="en-US" smtClean="0"/>
              <a:pPr/>
              <a:t>5/15/2011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3280DD-B687-4E06-8409-3544E47ECD91}" type="datetimeFigureOut">
              <a:rPr lang="en-US" smtClean="0"/>
              <a:pPr/>
              <a:t>5/15/2011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8DCB32D-6ACF-4045-AD73-3320DAB9474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3280DD-B687-4E06-8409-3544E47ECD91}" type="datetimeFigureOut">
              <a:rPr lang="en-US" smtClean="0"/>
              <a:pPr/>
              <a:t>5/15/2011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a:xfrm>
            <a:off x="8077200" y="6356350"/>
            <a:ext cx="609600" cy="365125"/>
          </a:xfrm>
        </p:spPr>
        <p:txBody>
          <a:bodyPr/>
          <a:lstStyle/>
          <a:p>
            <a:fld id="{B8DCB32D-6ACF-4045-AD73-3320DAB9474E}" type="slidenum">
              <a:rPr lang="en-CA" smtClean="0"/>
              <a:pPr/>
              <a:t>‹#›</a:t>
            </a:fld>
            <a:endParaRPr lang="en-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3280DD-B687-4E06-8409-3544E47ECD91}" type="datetimeFigureOut">
              <a:rPr lang="en-US" smtClean="0"/>
              <a:pPr/>
              <a:t>5/15/2011</a:t>
            </a:fld>
            <a:endParaRPr lang="en-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DCB32D-6ACF-4045-AD73-3320DAB9474E}" type="slidenum">
              <a:rPr lang="en-CA" smtClean="0"/>
              <a:pPr/>
              <a:t>‹#›</a:t>
            </a:fld>
            <a:endParaRPr lang="en-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unctv.org/pressroom/ncbookwatch/2006/frazie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hyperlink" Target="http://www.amazon.com/Cold-Mountain-Novel-Charles-Frazier/dp/0375700757"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bookbrowse.com/author_interviews/full/index.cfm?author_number=239"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oxfordreference.com.proxy.lib.sfu.ca/views/ENTRY.html?subview=Main&amp;entry=t139.e454"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oxfordreference.com.proxy.lib.sfu.ca/views/ENTRY.html?subview=Main&amp;entry=t139.e454"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owl.english.purdue.edu/owl/resource/589/0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owl.english.purdue.edu/handouts/research/r_plagiar.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lib.sfu.ca/node/10470/tak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dirty="0" smtClean="0"/>
              <a:t>Week </a:t>
            </a:r>
            <a:r>
              <a:rPr lang="en-CA" dirty="0" smtClean="0"/>
              <a:t>#2:</a:t>
            </a:r>
            <a:r>
              <a:rPr lang="en-CA" dirty="0" smtClean="0"/>
              <a:t/>
            </a:r>
            <a:br>
              <a:rPr lang="en-CA" dirty="0" smtClean="0"/>
            </a:br>
            <a:r>
              <a:rPr lang="en-CA" i="1" dirty="0" smtClean="0"/>
              <a:t>Cold Mountain</a:t>
            </a:r>
            <a:endParaRPr lang="en-CA" i="1" dirty="0"/>
          </a:p>
        </p:txBody>
      </p:sp>
      <p:sp>
        <p:nvSpPr>
          <p:cNvPr id="3" name="Subtitle 2"/>
          <p:cNvSpPr>
            <a:spLocks noGrp="1"/>
          </p:cNvSpPr>
          <p:nvPr>
            <p:ph type="subTitle" idx="1"/>
          </p:nvPr>
        </p:nvSpPr>
        <p:spPr/>
        <p:txBody>
          <a:bodyPr/>
          <a:lstStyle/>
          <a:p>
            <a:endParaRPr lang="en-CA" dirty="0" smtClean="0"/>
          </a:p>
          <a:p>
            <a:r>
              <a:rPr lang="en-CA" dirty="0" smtClean="0"/>
              <a:t>Professor </a:t>
            </a:r>
            <a:r>
              <a:rPr lang="en-CA" dirty="0" err="1" smtClean="0"/>
              <a:t>Poyner</a:t>
            </a:r>
            <a:r>
              <a:rPr lang="en-CA" dirty="0" smtClean="0"/>
              <a:t>-Del Vento</a:t>
            </a:r>
          </a:p>
          <a:p>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Patchwriting</a:t>
            </a:r>
            <a:endParaRPr lang="en-US" dirty="0"/>
          </a:p>
        </p:txBody>
      </p:sp>
      <p:sp>
        <p:nvSpPr>
          <p:cNvPr id="3" name="Content Placeholder 2"/>
          <p:cNvSpPr>
            <a:spLocks noGrp="1"/>
          </p:cNvSpPr>
          <p:nvPr>
            <p:ph idx="1"/>
          </p:nvPr>
        </p:nvSpPr>
        <p:spPr>
          <a:xfrm>
            <a:off x="228600" y="1935480"/>
            <a:ext cx="4114800" cy="4389120"/>
          </a:xfrm>
        </p:spPr>
        <p:txBody>
          <a:bodyPr>
            <a:normAutofit fontScale="92500"/>
          </a:bodyPr>
          <a:lstStyle/>
          <a:p>
            <a:pPr marL="0" indent="0">
              <a:buNone/>
            </a:pPr>
            <a:r>
              <a:rPr lang="en-CA" dirty="0" err="1" smtClean="0"/>
              <a:t>Patchwriting</a:t>
            </a:r>
            <a:r>
              <a:rPr lang="en-CA" dirty="0" smtClean="0"/>
              <a:t> occurs when a student paraphrases a passage but leaves it too similar to the original. In </a:t>
            </a:r>
            <a:r>
              <a:rPr lang="en-CA" dirty="0" err="1" smtClean="0"/>
              <a:t>patchwriting</a:t>
            </a:r>
            <a:r>
              <a:rPr lang="en-CA" dirty="0" smtClean="0"/>
              <a:t>, the writer may delete a few words, change the order, substitute synonyms and even change the grammatical structure, but the reliance on the original text is still visible when the two are compared.</a:t>
            </a:r>
          </a:p>
        </p:txBody>
      </p:sp>
      <p:sp>
        <p:nvSpPr>
          <p:cNvPr id="5" name="Content Placeholder 2"/>
          <p:cNvSpPr txBox="1">
            <a:spLocks/>
          </p:cNvSpPr>
          <p:nvPr/>
        </p:nvSpPr>
        <p:spPr>
          <a:xfrm>
            <a:off x="4572000" y="1905000"/>
            <a:ext cx="4114800" cy="4389120"/>
          </a:xfrm>
          <a:prstGeom prst="rect">
            <a:avLst/>
          </a:prstGeom>
        </p:spPr>
        <p:txBody>
          <a:bodyPr vert="horz">
            <a:normAutofit fontScale="92500"/>
          </a:bodyPr>
          <a:lstStyle/>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CA" sz="2600" b="0" i="0" u="none" strike="noStrike" kern="1200" cap="none" spc="0" normalizeH="0" baseline="0" noProof="0" dirty="0" err="1" smtClean="0">
                <a:ln>
                  <a:noFill/>
                </a:ln>
                <a:solidFill>
                  <a:schemeClr val="tx1"/>
                </a:solidFill>
                <a:effectLst/>
                <a:uLnTx/>
                <a:uFillTx/>
                <a:latin typeface="+mn-lt"/>
                <a:ea typeface="+mn-ea"/>
                <a:cs typeface="+mn-cs"/>
              </a:rPr>
              <a:t>Patchwriting</a:t>
            </a:r>
            <a:r>
              <a:rPr kumimoji="0" lang="en-CA" sz="2600" b="0" i="0" u="none" strike="noStrike" kern="1200" cap="none" spc="0" normalizeH="0" baseline="0" noProof="0" dirty="0" smtClean="0">
                <a:ln>
                  <a:noFill/>
                </a:ln>
                <a:solidFill>
                  <a:schemeClr val="tx1"/>
                </a:solidFill>
                <a:effectLst/>
                <a:uLnTx/>
                <a:uFillTx/>
                <a:latin typeface="+mn-lt"/>
                <a:ea typeface="+mn-ea"/>
                <a:cs typeface="+mn-cs"/>
              </a:rPr>
              <a:t> occurs when a student paraphrases a passage but leaves it too similar to the original. In </a:t>
            </a:r>
            <a:r>
              <a:rPr kumimoji="0" lang="en-CA" sz="2600" b="0" i="0" u="none" strike="noStrike" kern="1200" cap="none" spc="0" normalizeH="0" baseline="0" noProof="0" dirty="0" err="1" smtClean="0">
                <a:ln>
                  <a:noFill/>
                </a:ln>
                <a:solidFill>
                  <a:schemeClr val="tx1"/>
                </a:solidFill>
                <a:effectLst/>
                <a:uLnTx/>
                <a:uFillTx/>
                <a:latin typeface="+mn-lt"/>
                <a:ea typeface="+mn-ea"/>
                <a:cs typeface="+mn-cs"/>
              </a:rPr>
              <a:t>patchwriting</a:t>
            </a:r>
            <a:r>
              <a:rPr kumimoji="0" lang="en-CA" sz="2600" b="0" i="0" u="none" strike="noStrike" kern="1200" cap="none" spc="0" normalizeH="0" baseline="0" noProof="0" dirty="0" smtClean="0">
                <a:ln>
                  <a:noFill/>
                </a:ln>
                <a:solidFill>
                  <a:schemeClr val="tx1"/>
                </a:solidFill>
                <a:effectLst/>
                <a:uLnTx/>
                <a:uFillTx/>
                <a:latin typeface="+mn-lt"/>
                <a:ea typeface="+mn-ea"/>
                <a:cs typeface="+mn-cs"/>
              </a:rPr>
              <a:t>, the writer may delete a few words, change the order, substitute synonyms and even change the grammatical structure, but the reliance on the original text is still visible when the two are compared.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Collusion</a:t>
            </a:r>
            <a:endParaRPr lang="en-CA" dirty="0"/>
          </a:p>
        </p:txBody>
      </p:sp>
      <p:sp>
        <p:nvSpPr>
          <p:cNvPr id="3" name="Content Placeholder 2"/>
          <p:cNvSpPr>
            <a:spLocks noGrp="1"/>
          </p:cNvSpPr>
          <p:nvPr>
            <p:ph idx="1"/>
          </p:nvPr>
        </p:nvSpPr>
        <p:spPr/>
        <p:txBody>
          <a:bodyPr/>
          <a:lstStyle/>
          <a:p>
            <a:r>
              <a:rPr lang="en-CA" dirty="0" smtClean="0"/>
              <a:t>A particular type of plagiarism</a:t>
            </a:r>
          </a:p>
          <a:p>
            <a:r>
              <a:rPr lang="en-CA" dirty="0" smtClean="0"/>
              <a:t>Unauthorized/inappropriate help on a take-home assignment</a:t>
            </a:r>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Is this help appropriate?</a:t>
            </a:r>
            <a:endParaRPr lang="en-CA" dirty="0"/>
          </a:p>
        </p:txBody>
      </p:sp>
      <p:sp>
        <p:nvSpPr>
          <p:cNvPr id="3" name="Content Placeholder 2"/>
          <p:cNvSpPr>
            <a:spLocks noGrp="1"/>
          </p:cNvSpPr>
          <p:nvPr>
            <p:ph idx="1"/>
          </p:nvPr>
        </p:nvSpPr>
        <p:spPr/>
        <p:txBody>
          <a:bodyPr/>
          <a:lstStyle/>
          <a:p>
            <a:r>
              <a:rPr lang="en-CA" dirty="0" smtClean="0"/>
              <a:t>Appropriate in virtually all SFU courses</a:t>
            </a:r>
          </a:p>
          <a:p>
            <a:pPr lvl="1"/>
            <a:r>
              <a:rPr lang="en-CA" dirty="0" smtClean="0"/>
              <a:t>Help from your professor, T.A., or T.M. given during office hours</a:t>
            </a:r>
          </a:p>
          <a:p>
            <a:pPr lvl="1"/>
            <a:r>
              <a:rPr lang="en-CA" dirty="0" smtClean="0"/>
              <a:t>Research help from a librarian</a:t>
            </a:r>
          </a:p>
          <a:p>
            <a:r>
              <a:rPr lang="en-CA" dirty="0" smtClean="0"/>
              <a:t>Appropriate in ENGL 101 (with an Acknowledgements Page)</a:t>
            </a:r>
          </a:p>
          <a:p>
            <a:pPr lvl="1"/>
            <a:r>
              <a:rPr lang="en-CA" dirty="0" smtClean="0"/>
              <a:t>Proofreading from a friend or tutor</a:t>
            </a:r>
          </a:p>
          <a:p>
            <a:r>
              <a:rPr lang="en-CA" dirty="0" smtClean="0"/>
              <a:t>Not appropriate in ENGL 101</a:t>
            </a:r>
          </a:p>
          <a:p>
            <a:pPr lvl="1"/>
            <a:r>
              <a:rPr lang="en-CA" dirty="0" smtClean="0"/>
              <a:t>Radical rewrites from anyone but you</a:t>
            </a:r>
            <a:endParaRPr lang="en-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Is this help appropriate?</a:t>
            </a:r>
            <a:endParaRPr lang="en-CA" dirty="0"/>
          </a:p>
        </p:txBody>
      </p:sp>
      <p:sp>
        <p:nvSpPr>
          <p:cNvPr id="3" name="Content Placeholder 2"/>
          <p:cNvSpPr>
            <a:spLocks noGrp="1"/>
          </p:cNvSpPr>
          <p:nvPr>
            <p:ph idx="1"/>
          </p:nvPr>
        </p:nvSpPr>
        <p:spPr/>
        <p:txBody>
          <a:bodyPr>
            <a:normAutofit lnSpcReduction="10000"/>
          </a:bodyPr>
          <a:lstStyle/>
          <a:p>
            <a:r>
              <a:rPr lang="en-CA" dirty="0" smtClean="0"/>
              <a:t>Original:  “</a:t>
            </a:r>
            <a:r>
              <a:rPr lang="en-CA" u="sng" dirty="0" smtClean="0"/>
              <a:t>Cold Mountain</a:t>
            </a:r>
            <a:r>
              <a:rPr lang="en-CA" dirty="0" smtClean="0"/>
              <a:t> is set during the US Civil War, it’s protagonist is a </a:t>
            </a:r>
            <a:r>
              <a:rPr lang="en-CA" dirty="0" err="1" smtClean="0"/>
              <a:t>a</a:t>
            </a:r>
            <a:r>
              <a:rPr lang="en-CA" dirty="0" smtClean="0"/>
              <a:t> deserter from the Confederate Army.”</a:t>
            </a:r>
          </a:p>
          <a:p>
            <a:r>
              <a:rPr lang="en-CA" dirty="0" smtClean="0"/>
              <a:t>Appropriate editing help: “</a:t>
            </a:r>
            <a:r>
              <a:rPr lang="en-CA" i="1" dirty="0" smtClean="0"/>
              <a:t>Cold Mountain </a:t>
            </a:r>
            <a:r>
              <a:rPr lang="en-CA" dirty="0" smtClean="0"/>
              <a:t>is set during the U.S. Civil War; its protagonist is a deserter from the Confederate Army.”</a:t>
            </a:r>
          </a:p>
          <a:p>
            <a:r>
              <a:rPr lang="en-CA" dirty="0" smtClean="0"/>
              <a:t>Inappropriate editing help: “Charles Frazier’s historical novel </a:t>
            </a:r>
            <a:r>
              <a:rPr lang="en-CA" i="1" dirty="0" smtClean="0"/>
              <a:t>Cold Mountain </a:t>
            </a:r>
            <a:r>
              <a:rPr lang="en-CA" dirty="0" smtClean="0"/>
              <a:t>creates a Confederate hero that is accessible to modern readers; as a deserter, Inman’s distrust in the South makes him more relatable.”</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Plagiarism has large consequences	</a:t>
            </a:r>
            <a:endParaRPr lang="en-CA" dirty="0"/>
          </a:p>
        </p:txBody>
      </p:sp>
      <p:sp>
        <p:nvSpPr>
          <p:cNvPr id="3" name="Content Placeholder 2"/>
          <p:cNvSpPr>
            <a:spLocks noGrp="1"/>
          </p:cNvSpPr>
          <p:nvPr>
            <p:ph idx="1"/>
          </p:nvPr>
        </p:nvSpPr>
        <p:spPr/>
        <p:txBody>
          <a:bodyPr/>
          <a:lstStyle/>
          <a:p>
            <a:r>
              <a:rPr lang="en-CA" dirty="0" smtClean="0"/>
              <a:t>Any plagiarism, even accidental, will result in an automatic zero and will be reported to the Academic Integrity Office</a:t>
            </a:r>
          </a:p>
          <a:p>
            <a:r>
              <a:rPr lang="en-CA" dirty="0" smtClean="0"/>
              <a:t>No make-ups</a:t>
            </a:r>
          </a:p>
          <a:p>
            <a:r>
              <a:rPr lang="en-CA" dirty="0" smtClean="0"/>
              <a:t>Always follow a policy of CYA</a:t>
            </a:r>
          </a:p>
          <a:p>
            <a:endParaRPr lang="en-CA" dirty="0" smtClean="0"/>
          </a:p>
          <a:p>
            <a:r>
              <a:rPr lang="en-CA" dirty="0" smtClean="0"/>
              <a:t>More information is available on ENGL 101’s </a:t>
            </a:r>
            <a:r>
              <a:rPr lang="en-CA" dirty="0" err="1" smtClean="0"/>
              <a:t>WebCT</a:t>
            </a:r>
            <a:r>
              <a:rPr lang="en-CA" dirty="0" smtClean="0"/>
              <a:t> page in the folder “Resources on Avoiding Plagiarism”</a:t>
            </a:r>
            <a:endParaRPr lang="en-C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b="1" dirty="0" smtClean="0"/>
              <a:t>Introduction to author, novel, and historical background</a:t>
            </a:r>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Introduction to Charles Frazier</a:t>
            </a:r>
            <a:endParaRPr lang="en-CA" dirty="0"/>
          </a:p>
        </p:txBody>
      </p:sp>
      <p:sp>
        <p:nvSpPr>
          <p:cNvPr id="5" name="Footer Placeholder 4"/>
          <p:cNvSpPr>
            <a:spLocks noGrp="1"/>
          </p:cNvSpPr>
          <p:nvPr>
            <p:ph type="ftr" sz="quarter" idx="11"/>
          </p:nvPr>
        </p:nvSpPr>
        <p:spPr>
          <a:xfrm>
            <a:off x="457200" y="6356350"/>
            <a:ext cx="8229600" cy="365125"/>
          </a:xfrm>
        </p:spPr>
        <p:txBody>
          <a:bodyPr/>
          <a:lstStyle/>
          <a:p>
            <a:pPr algn="ctr"/>
            <a:r>
              <a:rPr lang="en-CA" dirty="0" smtClean="0"/>
              <a:t>Image from </a:t>
            </a:r>
            <a:r>
              <a:rPr lang="en-CA" i="1" dirty="0" smtClean="0"/>
              <a:t>UNC TV</a:t>
            </a:r>
            <a:r>
              <a:rPr lang="en-CA" dirty="0" smtClean="0"/>
              <a:t>: </a:t>
            </a:r>
            <a:r>
              <a:rPr lang="en-CA" dirty="0" smtClean="0">
                <a:hlinkClick r:id="rId3"/>
              </a:rPr>
              <a:t>http://www.unctv.org/pressroom/ncbookwatch/2006/frazier.html</a:t>
            </a:r>
            <a:r>
              <a:rPr lang="en-CA" dirty="0" smtClean="0"/>
              <a:t> </a:t>
            </a:r>
            <a:endParaRPr lang="en-CA" dirty="0"/>
          </a:p>
        </p:txBody>
      </p:sp>
      <p:pic>
        <p:nvPicPr>
          <p:cNvPr id="2052" name="Picture 4" descr="http://www.unctv.org/pressroom/ncbookwatch/2006/images/charlesfrazier.jpg"/>
          <p:cNvPicPr>
            <a:picLocks noChangeAspect="1" noChangeArrowheads="1"/>
          </p:cNvPicPr>
          <p:nvPr/>
        </p:nvPicPr>
        <p:blipFill>
          <a:blip r:embed="rId4" cstate="print"/>
          <a:srcRect/>
          <a:stretch>
            <a:fillRect/>
          </a:stretch>
        </p:blipFill>
        <p:spPr bwMode="auto">
          <a:xfrm>
            <a:off x="2819400" y="1828800"/>
            <a:ext cx="3429000" cy="450965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Introduction to </a:t>
            </a:r>
            <a:r>
              <a:rPr lang="en-CA" i="1" dirty="0" smtClean="0"/>
              <a:t>Cold Mountain</a:t>
            </a:r>
            <a:endParaRPr lang="en-CA" i="1" dirty="0"/>
          </a:p>
        </p:txBody>
      </p:sp>
      <p:sp>
        <p:nvSpPr>
          <p:cNvPr id="5" name="Footer Placeholder 4"/>
          <p:cNvSpPr>
            <a:spLocks noGrp="1"/>
          </p:cNvSpPr>
          <p:nvPr>
            <p:ph type="ftr" sz="quarter" idx="11"/>
          </p:nvPr>
        </p:nvSpPr>
        <p:spPr>
          <a:xfrm>
            <a:off x="457200" y="6356350"/>
            <a:ext cx="8229600" cy="365125"/>
          </a:xfrm>
        </p:spPr>
        <p:txBody>
          <a:bodyPr/>
          <a:lstStyle/>
          <a:p>
            <a:pPr algn="ctr"/>
            <a:r>
              <a:rPr lang="en-CA" dirty="0" smtClean="0"/>
              <a:t>Image from </a:t>
            </a:r>
            <a:r>
              <a:rPr lang="en-CA" i="1" dirty="0" smtClean="0"/>
              <a:t>Amazon</a:t>
            </a:r>
            <a:r>
              <a:rPr lang="en-CA" dirty="0" smtClean="0"/>
              <a:t>: </a:t>
            </a:r>
            <a:r>
              <a:rPr lang="en-CA" dirty="0" smtClean="0">
                <a:hlinkClick r:id="rId3"/>
              </a:rPr>
              <a:t>http://</a:t>
            </a:r>
            <a:r>
              <a:rPr lang="en-CA" dirty="0" smtClean="0">
                <a:hlinkClick r:id="rId3"/>
              </a:rPr>
              <a:t>www.amazon.com/Cold-Mountain-Novel-Charles-Frazier/dp/0375700757</a:t>
            </a:r>
            <a:r>
              <a:rPr lang="en-CA" dirty="0" smtClean="0"/>
              <a:t> </a:t>
            </a:r>
            <a:endParaRPr lang="en-CA" dirty="0"/>
          </a:p>
        </p:txBody>
      </p:sp>
      <p:pic>
        <p:nvPicPr>
          <p:cNvPr id="1027" name="Picture 3"/>
          <p:cNvPicPr>
            <a:picLocks noChangeAspect="1" noChangeArrowheads="1"/>
          </p:cNvPicPr>
          <p:nvPr/>
        </p:nvPicPr>
        <p:blipFill>
          <a:blip r:embed="rId4" cstate="print"/>
          <a:srcRect/>
          <a:stretch>
            <a:fillRect/>
          </a:stretch>
        </p:blipFill>
        <p:spPr bwMode="auto">
          <a:xfrm>
            <a:off x="3048000" y="1828800"/>
            <a:ext cx="2895295"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 Civil War (War Between the States)</a:t>
            </a:r>
            <a:endParaRPr lang="en-US" dirty="0"/>
          </a:p>
        </p:txBody>
      </p:sp>
      <p:sp>
        <p:nvSpPr>
          <p:cNvPr id="3" name="Content Placeholder 2"/>
          <p:cNvSpPr>
            <a:spLocks noGrp="1"/>
          </p:cNvSpPr>
          <p:nvPr>
            <p:ph idx="1"/>
          </p:nvPr>
        </p:nvSpPr>
        <p:spPr/>
        <p:txBody>
          <a:bodyPr/>
          <a:lstStyle/>
          <a:p>
            <a:pPr lvl="0"/>
            <a:r>
              <a:rPr lang="en-US" dirty="0" smtClean="0"/>
              <a:t>Before </a:t>
            </a:r>
            <a:r>
              <a:rPr lang="en-US" sz="2800" dirty="0" smtClean="0"/>
              <a:t>1861, all U.S. states were the same country</a:t>
            </a:r>
          </a:p>
          <a:p>
            <a:pPr lvl="1"/>
            <a:r>
              <a:rPr lang="en-CA" dirty="0" smtClean="0"/>
              <a:t>In</a:t>
            </a:r>
            <a:r>
              <a:rPr lang="en-US" dirty="0" smtClean="0"/>
              <a:t> southern states, slavery was legal</a:t>
            </a:r>
          </a:p>
          <a:p>
            <a:pPr lvl="1"/>
            <a:r>
              <a:rPr lang="en-US" dirty="0" smtClean="0"/>
              <a:t>In northern states, slavery was not legal</a:t>
            </a:r>
          </a:p>
          <a:p>
            <a:r>
              <a:rPr lang="en-US" sz="2800" dirty="0" smtClean="0"/>
              <a:t>In 1860, Southern states started seceding</a:t>
            </a:r>
          </a:p>
          <a:p>
            <a:pPr lvl="0"/>
            <a:r>
              <a:rPr lang="en-US" sz="2800" dirty="0" smtClean="0"/>
              <a:t>War lasted from 1861-1865</a:t>
            </a:r>
            <a:endParaRPr lang="en-CA" sz="2800" dirty="0" smtClean="0"/>
          </a:p>
          <a:p>
            <a:pPr lvl="1"/>
            <a:r>
              <a:rPr lang="en-CA" sz="2200" dirty="0" smtClean="0"/>
              <a:t>South (Confederacy)</a:t>
            </a:r>
          </a:p>
          <a:p>
            <a:pPr lvl="1"/>
            <a:r>
              <a:rPr lang="en-CA" sz="2200" dirty="0" smtClean="0"/>
              <a:t>North (Union, Federals)</a:t>
            </a:r>
          </a:p>
          <a:p>
            <a:endParaRPr lang="en-CA" dirty="0" smtClean="0"/>
          </a:p>
          <a:p>
            <a:endParaRPr lang="en-CA" dirty="0" smtClean="0"/>
          </a:p>
          <a:p>
            <a:pPr lvl="1"/>
            <a:endParaRPr lang="en-US" dirty="0" smtClean="0"/>
          </a:p>
          <a:p>
            <a:pPr lvl="1"/>
            <a:endParaRPr lang="en-CA"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War in </a:t>
            </a:r>
            <a:r>
              <a:rPr lang="en-US" i="1" dirty="0" smtClean="0"/>
              <a:t>Cold Mountain</a:t>
            </a:r>
            <a:endParaRPr lang="en-US" dirty="0"/>
          </a:p>
        </p:txBody>
      </p:sp>
      <p:sp>
        <p:nvSpPr>
          <p:cNvPr id="3" name="Content Placeholder 2"/>
          <p:cNvSpPr>
            <a:spLocks noGrp="1"/>
          </p:cNvSpPr>
          <p:nvPr>
            <p:ph idx="1"/>
          </p:nvPr>
        </p:nvSpPr>
        <p:spPr/>
        <p:txBody>
          <a:bodyPr/>
          <a:lstStyle/>
          <a:p>
            <a:r>
              <a:rPr lang="en-US" sz="2800" dirty="0" smtClean="0"/>
              <a:t>Set in 1864, near the end of the war</a:t>
            </a:r>
          </a:p>
          <a:p>
            <a:r>
              <a:rPr lang="en-US" sz="2800" dirty="0" smtClean="0"/>
              <a:t>Set in North Carolina (Southern state)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Kindly turn off</a:t>
            </a:r>
            <a:endParaRPr lang="en-CA" dirty="0"/>
          </a:p>
        </p:txBody>
      </p:sp>
      <p:sp>
        <p:nvSpPr>
          <p:cNvPr id="3" name="Content Placeholder 2"/>
          <p:cNvSpPr>
            <a:spLocks noGrp="1"/>
          </p:cNvSpPr>
          <p:nvPr>
            <p:ph idx="1"/>
          </p:nvPr>
        </p:nvSpPr>
        <p:spPr/>
        <p:txBody>
          <a:bodyPr/>
          <a:lstStyle/>
          <a:p>
            <a:r>
              <a:rPr lang="en-CA" dirty="0" smtClean="0"/>
              <a:t>All cell phones</a:t>
            </a:r>
          </a:p>
          <a:p>
            <a:r>
              <a:rPr lang="en-CA" dirty="0" smtClean="0"/>
              <a:t>The wireless component of any laptop computers</a:t>
            </a:r>
          </a:p>
          <a:p>
            <a:pPr>
              <a:buNone/>
            </a:pP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Historical fiction</a:t>
            </a:r>
            <a:endParaRPr lang="en-CA" b="1" dirty="0"/>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novel</a:t>
            </a:r>
            <a:endParaRPr lang="en-US" dirty="0"/>
          </a:p>
        </p:txBody>
      </p:sp>
      <p:sp>
        <p:nvSpPr>
          <p:cNvPr id="3" name="Content Placeholder 2"/>
          <p:cNvSpPr>
            <a:spLocks noGrp="1"/>
          </p:cNvSpPr>
          <p:nvPr>
            <p:ph idx="1"/>
          </p:nvPr>
        </p:nvSpPr>
        <p:spPr/>
        <p:txBody>
          <a:bodyPr/>
          <a:lstStyle/>
          <a:p>
            <a:r>
              <a:rPr lang="en-US" dirty="0" smtClean="0"/>
              <a:t>A novel set in the past</a:t>
            </a:r>
          </a:p>
          <a:p>
            <a:r>
              <a:rPr lang="en-US" dirty="0" smtClean="0"/>
              <a:t>A book </a:t>
            </a:r>
            <a:r>
              <a:rPr lang="en-US" sz="2800" dirty="0" smtClean="0"/>
              <a:t>that blends fictional characters and stories with historically accurate facts and real people and events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in </a:t>
            </a:r>
            <a:r>
              <a:rPr lang="en-US" i="1" dirty="0" smtClean="0"/>
              <a:t>Cold Mountain</a:t>
            </a:r>
            <a:endParaRPr lang="en-US" dirty="0"/>
          </a:p>
        </p:txBody>
      </p:sp>
      <p:sp>
        <p:nvSpPr>
          <p:cNvPr id="3" name="Content Placeholder 2"/>
          <p:cNvSpPr>
            <a:spLocks noGrp="1"/>
          </p:cNvSpPr>
          <p:nvPr>
            <p:ph idx="1"/>
          </p:nvPr>
        </p:nvSpPr>
        <p:spPr/>
        <p:txBody>
          <a:bodyPr/>
          <a:lstStyle/>
          <a:p>
            <a:r>
              <a:rPr lang="en-US" dirty="0" smtClean="0"/>
              <a:t>Large historical events</a:t>
            </a:r>
          </a:p>
          <a:p>
            <a:r>
              <a:rPr lang="en-US" dirty="0" smtClean="0"/>
              <a:t>Cultural history</a:t>
            </a:r>
          </a:p>
          <a:p>
            <a:r>
              <a:rPr lang="en-US" dirty="0" smtClean="0"/>
              <a:t>Real characters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Charles Frazier’s Interview</a:t>
            </a:r>
            <a:br>
              <a:rPr lang="en-US" dirty="0" smtClean="0"/>
            </a:br>
            <a:r>
              <a:rPr lang="en-US" dirty="0" smtClean="0"/>
              <a:t>with </a:t>
            </a:r>
            <a:r>
              <a:rPr lang="en-US" i="1" dirty="0" smtClean="0"/>
              <a:t>Book Browse</a:t>
            </a:r>
            <a:endParaRPr lang="en-CA" i="1" dirty="0"/>
          </a:p>
        </p:txBody>
      </p:sp>
      <p:sp>
        <p:nvSpPr>
          <p:cNvPr id="3" name="Content Placeholder 2"/>
          <p:cNvSpPr>
            <a:spLocks noGrp="1"/>
          </p:cNvSpPr>
          <p:nvPr>
            <p:ph idx="1"/>
          </p:nvPr>
        </p:nvSpPr>
        <p:spPr/>
        <p:txBody>
          <a:bodyPr>
            <a:normAutofit fontScale="92500" lnSpcReduction="10000"/>
          </a:bodyPr>
          <a:lstStyle/>
          <a:p>
            <a:r>
              <a:rPr lang="en-CA" sz="2800" dirty="0" smtClean="0"/>
              <a:t>“</a:t>
            </a:r>
            <a:r>
              <a:rPr lang="en-US" sz="2800" dirty="0" smtClean="0"/>
              <a:t>[The original Inman] was my great </a:t>
            </a:r>
            <a:r>
              <a:rPr lang="en-US" sz="2800" dirty="0" err="1" smtClean="0"/>
              <a:t>great</a:t>
            </a:r>
            <a:r>
              <a:rPr lang="en-US" sz="2800" dirty="0" smtClean="0"/>
              <a:t> uncle. And part of the character was based on my great grandfather. Both of them went to the Civil War--volunteered in the first few months of that war fever and went off to battle. This Inman was in some of the worst fighting of the war. He was in Virginia and was in many battles in key positions. But I knew so little about him. There were no photographs of him; he wrote no letters home. It's just a little fragment of a family story about this guy--of his war experience, his coming home, and what happened to him when he got there. ”</a:t>
            </a:r>
          </a:p>
          <a:p>
            <a:endParaRPr lang="en-CA" dirty="0"/>
          </a:p>
        </p:txBody>
      </p:sp>
      <p:sp>
        <p:nvSpPr>
          <p:cNvPr id="4" name="Footer Placeholder 3"/>
          <p:cNvSpPr>
            <a:spLocks noGrp="1"/>
          </p:cNvSpPr>
          <p:nvPr>
            <p:ph type="ftr" sz="quarter" idx="11"/>
          </p:nvPr>
        </p:nvSpPr>
        <p:spPr>
          <a:xfrm>
            <a:off x="838200" y="6356350"/>
            <a:ext cx="7543800" cy="273050"/>
          </a:xfrm>
        </p:spPr>
        <p:txBody>
          <a:bodyPr/>
          <a:lstStyle/>
          <a:p>
            <a:r>
              <a:rPr lang="en-CA" dirty="0" smtClean="0"/>
              <a:t>Quoted from: </a:t>
            </a:r>
            <a:r>
              <a:rPr lang="en-US" u="sng" dirty="0" smtClean="0">
                <a:hlinkClick r:id="rId3"/>
              </a:rPr>
              <a:t>http://www.bookbrowse.com/author_interviews/full/index.cfm?author_number=239</a:t>
            </a:r>
            <a:r>
              <a:rPr lang="en-US" u="sng" dirty="0" smtClean="0"/>
              <a:t> </a:t>
            </a:r>
            <a:endParaRPr lang="en-CA"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Contradiction of a historical novel</a:t>
            </a:r>
            <a:endParaRPr lang="en-US" dirty="0"/>
          </a:p>
        </p:txBody>
      </p:sp>
      <p:sp>
        <p:nvSpPr>
          <p:cNvPr id="3" name="Content Placeholder 2"/>
          <p:cNvSpPr>
            <a:spLocks noGrp="1"/>
          </p:cNvSpPr>
          <p:nvPr>
            <p:ph idx="1"/>
          </p:nvPr>
        </p:nvSpPr>
        <p:spPr/>
        <p:txBody>
          <a:bodyPr/>
          <a:lstStyle/>
          <a:p>
            <a:pPr lvl="0"/>
            <a:r>
              <a:rPr lang="en-US" sz="2800" dirty="0" smtClean="0"/>
              <a:t>Phrase is an oxymoron</a:t>
            </a:r>
            <a:endParaRPr lang="en-CA" sz="2800" dirty="0" smtClean="0"/>
          </a:p>
          <a:p>
            <a:pPr lvl="1"/>
            <a:r>
              <a:rPr lang="en-US" dirty="0" smtClean="0"/>
              <a:t>history=past, old</a:t>
            </a:r>
            <a:endParaRPr lang="en-CA" dirty="0" smtClean="0"/>
          </a:p>
          <a:p>
            <a:pPr lvl="1"/>
            <a:r>
              <a:rPr lang="en-US" dirty="0" smtClean="0"/>
              <a:t>novel=new</a:t>
            </a:r>
            <a:endParaRPr lang="en-CA" dirty="0" smtClean="0"/>
          </a:p>
          <a:p>
            <a:pPr lvl="1"/>
            <a:endParaRPr lang="en-US" dirty="0" smtClean="0"/>
          </a:p>
          <a:p>
            <a:pPr lvl="1"/>
            <a:r>
              <a:rPr lang="en-US" dirty="0" smtClean="0"/>
              <a:t>history= “real,” “true,” “non-fiction”</a:t>
            </a:r>
            <a:endParaRPr lang="en-CA" dirty="0" smtClean="0"/>
          </a:p>
          <a:p>
            <a:pPr lvl="1"/>
            <a:r>
              <a:rPr lang="en-US" dirty="0" smtClean="0"/>
              <a:t>novel= “unreal,” “not true,” “fiction”</a:t>
            </a:r>
            <a:endParaRPr lang="en-CA"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Excerpt from book </a:t>
            </a:r>
            <a:br>
              <a:rPr lang="en-CA" dirty="0" smtClean="0"/>
            </a:br>
            <a:r>
              <a:rPr lang="en-CA" dirty="0" smtClean="0"/>
              <a:t>about historical fiction</a:t>
            </a:r>
            <a:endParaRPr lang="en-CA" dirty="0"/>
          </a:p>
        </p:txBody>
      </p:sp>
      <p:sp>
        <p:nvSpPr>
          <p:cNvPr id="3" name="Content Placeholder 2"/>
          <p:cNvSpPr>
            <a:spLocks noGrp="1"/>
          </p:cNvSpPr>
          <p:nvPr>
            <p:ph idx="1"/>
          </p:nvPr>
        </p:nvSpPr>
        <p:spPr/>
        <p:txBody>
          <a:bodyPr>
            <a:normAutofit fontScale="92500" lnSpcReduction="10000"/>
          </a:bodyPr>
          <a:lstStyle/>
          <a:p>
            <a:r>
              <a:rPr lang="en-CA" sz="2800" dirty="0" smtClean="0"/>
              <a:t>Excerpt from introduction of </a:t>
            </a:r>
            <a:r>
              <a:rPr lang="en-CA" sz="2800" i="1" dirty="0" smtClean="0"/>
              <a:t>Novel History: Historians and Novelists Confront America’s Past (and Each Other)</a:t>
            </a:r>
            <a:endParaRPr lang="en-CA" sz="2800" dirty="0" smtClean="0"/>
          </a:p>
          <a:p>
            <a:r>
              <a:rPr lang="en-CA" sz="2800" dirty="0" smtClean="0"/>
              <a:t>“If we rely on stories to guide us through life, we want the guide to be reliable and truthful, and to tell it like it really is; however, we also want the guide to be artful and witty, and to lead us along paths with which we are familiar.  The historical novel has emerged to satisfy these conflicting desires.  It is inescapably a contradiction in terms:  a non-fictional fiction; a factual fantasy; a truthful deception.</a:t>
            </a:r>
            <a:r>
              <a:rPr lang="en-US" sz="2800" dirty="0" smtClean="0"/>
              <a:t>”</a:t>
            </a:r>
          </a:p>
          <a:p>
            <a:endParaRPr lang="en-CA" dirty="0"/>
          </a:p>
        </p:txBody>
      </p:sp>
      <p:sp>
        <p:nvSpPr>
          <p:cNvPr id="4" name="Footer Placeholder 3"/>
          <p:cNvSpPr>
            <a:spLocks noGrp="1"/>
          </p:cNvSpPr>
          <p:nvPr>
            <p:ph type="ftr" sz="quarter" idx="11"/>
          </p:nvPr>
        </p:nvSpPr>
        <p:spPr>
          <a:xfrm>
            <a:off x="838200" y="6356350"/>
            <a:ext cx="7543800" cy="273050"/>
          </a:xfrm>
        </p:spPr>
        <p:txBody>
          <a:bodyPr/>
          <a:lstStyle/>
          <a:p>
            <a:r>
              <a:rPr lang="en-CA" dirty="0" smtClean="0"/>
              <a:t>Quoted from: Mark C. Carnes’s introduction of </a:t>
            </a:r>
            <a:r>
              <a:rPr lang="en-CA" i="1" dirty="0" smtClean="0"/>
              <a:t>Novel History: Historians and Novelists Confront America’s Past (and Each Other)</a:t>
            </a:r>
            <a:r>
              <a:rPr lang="en-CA" dirty="0" smtClean="0"/>
              <a:t>, available in the SFU library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Excerpt from book </a:t>
            </a:r>
            <a:br>
              <a:rPr lang="en-CA" dirty="0" smtClean="0"/>
            </a:br>
            <a:r>
              <a:rPr lang="en-CA" dirty="0" smtClean="0"/>
              <a:t>about historical fiction</a:t>
            </a:r>
            <a:endParaRPr lang="en-CA" dirty="0"/>
          </a:p>
        </p:txBody>
      </p:sp>
      <p:sp>
        <p:nvSpPr>
          <p:cNvPr id="3" name="Content Placeholder 2"/>
          <p:cNvSpPr>
            <a:spLocks noGrp="1"/>
          </p:cNvSpPr>
          <p:nvPr>
            <p:ph idx="1"/>
          </p:nvPr>
        </p:nvSpPr>
        <p:spPr/>
        <p:txBody>
          <a:bodyPr>
            <a:normAutofit fontScale="92500" lnSpcReduction="10000"/>
          </a:bodyPr>
          <a:lstStyle/>
          <a:p>
            <a:r>
              <a:rPr lang="en-CA" sz="2800" dirty="0" smtClean="0"/>
              <a:t>“Historians and historical novelists do many of the same things and in much the same way.  They research old documents and materials; they work with words, both as objects of study and implements of their trade; they seek perspective on the human experience by examining it from a chronological remove; they endeavour to speak to a contemporary audience; they aspire to represent the past truthfully and yet know that their presentations cannot be ‘truthful,’ ‘objective,’ or ‘accurate’ because logical clarity is incompatible with human affairs.”</a:t>
            </a:r>
          </a:p>
          <a:p>
            <a:pPr>
              <a:buNone/>
            </a:pPr>
            <a:endParaRPr lang="en-US" sz="2800" dirty="0" smtClean="0"/>
          </a:p>
          <a:p>
            <a:endParaRPr lang="en-CA" dirty="0"/>
          </a:p>
        </p:txBody>
      </p:sp>
      <p:sp>
        <p:nvSpPr>
          <p:cNvPr id="4" name="Footer Placeholder 3"/>
          <p:cNvSpPr>
            <a:spLocks noGrp="1"/>
          </p:cNvSpPr>
          <p:nvPr>
            <p:ph type="ftr" sz="quarter" idx="11"/>
          </p:nvPr>
        </p:nvSpPr>
        <p:spPr>
          <a:xfrm>
            <a:off x="838200" y="6356350"/>
            <a:ext cx="7543800" cy="273050"/>
          </a:xfrm>
        </p:spPr>
        <p:txBody>
          <a:bodyPr/>
          <a:lstStyle/>
          <a:p>
            <a:r>
              <a:rPr lang="en-CA" dirty="0" smtClean="0"/>
              <a:t>Quoted from: Mark C. Carnes’s introduction of </a:t>
            </a:r>
            <a:r>
              <a:rPr lang="en-CA" i="1" dirty="0" smtClean="0"/>
              <a:t>Novel History: Historians and Novelists Confront America’s Past (and Each Other)</a:t>
            </a:r>
            <a:r>
              <a:rPr lang="en-CA" dirty="0" smtClean="0"/>
              <a:t>, available in the SFU library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Fictional portrayal of a real battle</a:t>
            </a:r>
            <a:endParaRPr lang="en-US" dirty="0"/>
          </a:p>
        </p:txBody>
      </p:sp>
      <p:sp>
        <p:nvSpPr>
          <p:cNvPr id="3" name="Content Placeholder 2"/>
          <p:cNvSpPr>
            <a:spLocks noGrp="1"/>
          </p:cNvSpPr>
          <p:nvPr>
            <p:ph idx="1"/>
          </p:nvPr>
        </p:nvSpPr>
        <p:spPr/>
        <p:txBody>
          <a:bodyPr/>
          <a:lstStyle/>
          <a:p>
            <a:r>
              <a:rPr lang="en-US" dirty="0" smtClean="0"/>
              <a:t>“When he was squatted down loading, Inman could hear the firing, but also the slap of balls into meat. . . . Inman just got to hating tem for their </a:t>
            </a:r>
            <a:r>
              <a:rPr lang="en-US" dirty="0" err="1" smtClean="0"/>
              <a:t>clodpated</a:t>
            </a:r>
            <a:r>
              <a:rPr lang="en-US" dirty="0" smtClean="0"/>
              <a:t> determination to die.” (Frazier 11)</a:t>
            </a:r>
          </a:p>
          <a:p>
            <a:r>
              <a:rPr lang="en-US" dirty="0" smtClean="0"/>
              <a:t>“To this accompaniment, the poorly shod of Inman’s party climbed over the wall to yank the boots off the dead. . . . Inman would always remember that, as the man came to the end of the row, the first light of down came up on his face.” (Frazier 13-14)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Nonfictional portrayal </a:t>
            </a:r>
            <a:br>
              <a:rPr lang="en-US" dirty="0" smtClean="0"/>
            </a:br>
            <a:r>
              <a:rPr lang="en-US" dirty="0" smtClean="0"/>
              <a:t>of a real battle</a:t>
            </a:r>
            <a:endParaRPr lang="en-CA" dirty="0"/>
          </a:p>
        </p:txBody>
      </p:sp>
      <p:sp>
        <p:nvSpPr>
          <p:cNvPr id="3" name="Content Placeholder 2"/>
          <p:cNvSpPr>
            <a:spLocks noGrp="1"/>
          </p:cNvSpPr>
          <p:nvPr>
            <p:ph idx="1"/>
          </p:nvPr>
        </p:nvSpPr>
        <p:spPr/>
        <p:txBody>
          <a:bodyPr>
            <a:normAutofit fontScale="85000" lnSpcReduction="20000"/>
          </a:bodyPr>
          <a:lstStyle/>
          <a:p>
            <a:r>
              <a:rPr lang="en-CA" sz="2800" dirty="0" smtClean="0"/>
              <a:t>“</a:t>
            </a:r>
            <a:r>
              <a:rPr lang="en-CA" sz="2800" b="1" dirty="0" smtClean="0"/>
              <a:t>Fredericksburg, battle of</a:t>
            </a:r>
            <a:r>
              <a:rPr lang="en-CA" sz="2800" dirty="0" smtClean="0"/>
              <a:t>   </a:t>
            </a:r>
            <a:r>
              <a:rPr lang="en-CA" sz="2800" b="1" dirty="0" smtClean="0"/>
              <a:t>(1862),</a:t>
            </a:r>
            <a:r>
              <a:rPr lang="en-CA" sz="2800" dirty="0" smtClean="0"/>
              <a:t> defeat of the Union army under the command of Burnside, grimly reminiscent of his performance at Antietam three months earlier. He planned a swift crossing of the Rappahannock at Fredericksburg to outflank Lee, but a three-week delay in the arrival of pontoons permitted the Confederates to fortify the ridge overlooking the town. It took a further two days to establish crossings in the teeth of deadly sniping by Barksdale's Mississippians, but finally throughout 13 December Sumner's Grand Division launched nine completely unsuccessful attacks in the open against a stone wall and a sunken road held by Longstreet's corps, covered by fire from Confederate artillery on the commanding </a:t>
            </a:r>
            <a:r>
              <a:rPr lang="en-CA" sz="2800" dirty="0" err="1" smtClean="0"/>
              <a:t>Marye's</a:t>
            </a:r>
            <a:r>
              <a:rPr lang="en-CA" sz="2800" dirty="0" smtClean="0"/>
              <a:t> Heights.”</a:t>
            </a:r>
          </a:p>
          <a:p>
            <a:pPr>
              <a:buNone/>
            </a:pPr>
            <a:endParaRPr lang="en-US" sz="2800" dirty="0" smtClean="0"/>
          </a:p>
          <a:p>
            <a:endParaRPr lang="en-CA" dirty="0"/>
          </a:p>
        </p:txBody>
      </p:sp>
      <p:sp>
        <p:nvSpPr>
          <p:cNvPr id="4" name="Footer Placeholder 3"/>
          <p:cNvSpPr>
            <a:spLocks noGrp="1"/>
          </p:cNvSpPr>
          <p:nvPr>
            <p:ph type="ftr" sz="quarter" idx="11"/>
          </p:nvPr>
        </p:nvSpPr>
        <p:spPr>
          <a:xfrm>
            <a:off x="838200" y="6356350"/>
            <a:ext cx="7543800" cy="273050"/>
          </a:xfrm>
        </p:spPr>
        <p:txBody>
          <a:bodyPr/>
          <a:lstStyle/>
          <a:p>
            <a:r>
              <a:rPr lang="en-CA" dirty="0" smtClean="0"/>
              <a:t>Quoted from: "Fredericksburg, battle of,"  </a:t>
            </a:r>
            <a:r>
              <a:rPr lang="en-CA" i="1" dirty="0" smtClean="0"/>
              <a:t>The Oxford Companion to Military History</a:t>
            </a:r>
            <a:r>
              <a:rPr lang="en-CA" dirty="0" smtClean="0"/>
              <a:t>, </a:t>
            </a:r>
            <a:r>
              <a:rPr lang="en-CA" dirty="0" smtClean="0">
                <a:hlinkClick r:id="rId3"/>
              </a:rPr>
              <a:t>http://www.oxfordreference.com.proxy.lib.sfu.ca/views/ENTRY.html?subview=Main&amp;entry=t139.e454</a:t>
            </a:r>
            <a:r>
              <a:rPr lang="en-CA" dirty="0"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Nonfictional portrayal </a:t>
            </a:r>
            <a:br>
              <a:rPr lang="en-US" dirty="0" smtClean="0"/>
            </a:br>
            <a:r>
              <a:rPr lang="en-US" dirty="0" smtClean="0"/>
              <a:t>of a real battle</a:t>
            </a:r>
            <a:endParaRPr lang="en-CA" dirty="0"/>
          </a:p>
        </p:txBody>
      </p:sp>
      <p:sp>
        <p:nvSpPr>
          <p:cNvPr id="3" name="Content Placeholder 2"/>
          <p:cNvSpPr>
            <a:spLocks noGrp="1"/>
          </p:cNvSpPr>
          <p:nvPr>
            <p:ph idx="1"/>
          </p:nvPr>
        </p:nvSpPr>
        <p:spPr/>
        <p:txBody>
          <a:bodyPr>
            <a:normAutofit/>
          </a:bodyPr>
          <a:lstStyle/>
          <a:p>
            <a:r>
              <a:rPr lang="en-CA" sz="2400" dirty="0" smtClean="0"/>
              <a:t>“Better progress was made on the Union left by Franklin's Grand Division where, despite galling fire from flanking horse artillery under Pelham—a rare event in this war—Meade's division penetrated a weak spot in A. P. Hill's division of Jackson's corps. Unsupported and counter-attacked by </a:t>
            </a:r>
            <a:r>
              <a:rPr lang="en-CA" sz="2400" dirty="0" err="1" smtClean="0"/>
              <a:t>Early's</a:t>
            </a:r>
            <a:r>
              <a:rPr lang="en-CA" sz="2400" dirty="0" smtClean="0"/>
              <a:t> division, Meade was thrown back and suffered 40 per cent casualties. Union losses were 12,500 against under 5,000 for the Confederates. A satisfied Lee commented: ‘It is well that war is so terrible—we should grow too fond of it.’ ”</a:t>
            </a:r>
          </a:p>
          <a:p>
            <a:pPr>
              <a:buNone/>
            </a:pPr>
            <a:endParaRPr lang="en-US" sz="2800" dirty="0" smtClean="0"/>
          </a:p>
          <a:p>
            <a:endParaRPr lang="en-CA" dirty="0"/>
          </a:p>
        </p:txBody>
      </p:sp>
      <p:sp>
        <p:nvSpPr>
          <p:cNvPr id="4" name="Footer Placeholder 3"/>
          <p:cNvSpPr>
            <a:spLocks noGrp="1"/>
          </p:cNvSpPr>
          <p:nvPr>
            <p:ph type="ftr" sz="quarter" idx="11"/>
          </p:nvPr>
        </p:nvSpPr>
        <p:spPr>
          <a:xfrm>
            <a:off x="838200" y="6356350"/>
            <a:ext cx="7543800" cy="273050"/>
          </a:xfrm>
        </p:spPr>
        <p:txBody>
          <a:bodyPr/>
          <a:lstStyle/>
          <a:p>
            <a:r>
              <a:rPr lang="en-CA" dirty="0" smtClean="0"/>
              <a:t>Quoted from: "Fredericksburg, battle of,"  </a:t>
            </a:r>
            <a:r>
              <a:rPr lang="en-CA" i="1" dirty="0" smtClean="0"/>
              <a:t>The Oxford Companion to Military History</a:t>
            </a:r>
            <a:r>
              <a:rPr lang="en-CA" dirty="0" smtClean="0"/>
              <a:t>, </a:t>
            </a:r>
            <a:r>
              <a:rPr lang="en-CA" dirty="0" smtClean="0">
                <a:hlinkClick r:id="rId3"/>
              </a:rPr>
              <a:t>http://www.oxfordreference.com.proxy.lib.sfu.ca/views/ENTRY.html?subview=Main&amp;entry=t139.e454</a:t>
            </a:r>
            <a:r>
              <a:rPr lang="en-CA"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Overview of lecture</a:t>
            </a:r>
            <a:endParaRPr lang="en-CA" dirty="0"/>
          </a:p>
        </p:txBody>
      </p:sp>
      <p:sp>
        <p:nvSpPr>
          <p:cNvPr id="3" name="Content Placeholder 2"/>
          <p:cNvSpPr>
            <a:spLocks noGrp="1"/>
          </p:cNvSpPr>
          <p:nvPr>
            <p:ph idx="1"/>
          </p:nvPr>
        </p:nvSpPr>
        <p:spPr/>
        <p:txBody>
          <a:bodyPr/>
          <a:lstStyle/>
          <a:p>
            <a:r>
              <a:rPr lang="en-CA" dirty="0" smtClean="0"/>
              <a:t>Plagiarism</a:t>
            </a:r>
          </a:p>
          <a:p>
            <a:r>
              <a:rPr lang="en-CA" dirty="0" smtClean="0"/>
              <a:t>Introduction </a:t>
            </a:r>
            <a:r>
              <a:rPr lang="en-CA" dirty="0" smtClean="0"/>
              <a:t>to author , novel, and historical background</a:t>
            </a:r>
          </a:p>
          <a:p>
            <a:r>
              <a:rPr lang="en-CA" dirty="0" smtClean="0"/>
              <a:t>Historical fiction</a:t>
            </a:r>
          </a:p>
          <a:p>
            <a:r>
              <a:rPr lang="en-CA" dirty="0" smtClean="0"/>
              <a:t>Close Reading</a:t>
            </a:r>
            <a:endParaRPr lang="en-CA"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Excerpt from book </a:t>
            </a:r>
            <a:br>
              <a:rPr lang="en-CA" dirty="0" smtClean="0"/>
            </a:br>
            <a:r>
              <a:rPr lang="en-CA" dirty="0" smtClean="0"/>
              <a:t>about historical fiction</a:t>
            </a:r>
            <a:endParaRPr lang="en-CA" dirty="0"/>
          </a:p>
        </p:txBody>
      </p:sp>
      <p:sp>
        <p:nvSpPr>
          <p:cNvPr id="3" name="Content Placeholder 2"/>
          <p:cNvSpPr>
            <a:spLocks noGrp="1"/>
          </p:cNvSpPr>
          <p:nvPr>
            <p:ph idx="1"/>
          </p:nvPr>
        </p:nvSpPr>
        <p:spPr/>
        <p:txBody>
          <a:bodyPr>
            <a:normAutofit/>
          </a:bodyPr>
          <a:lstStyle/>
          <a:p>
            <a:r>
              <a:rPr lang="en-CA" sz="2800" dirty="0" smtClean="0"/>
              <a:t>“The past exists only in our remembrance of it.  Historians and novelists remember in different ways; either is incomplete.  The historians’ preoccupations with facts and confirmatory evidence renders them less sensitive to the imaginative and emotional aspects of life, while the novelists’ craving for personal meaning and contemporary relevance may inhibit their ability to perceive the ways in which people in the past differ from us.”</a:t>
            </a:r>
          </a:p>
          <a:p>
            <a:endParaRPr lang="en-CA" sz="2800" dirty="0" smtClean="0"/>
          </a:p>
          <a:p>
            <a:pPr>
              <a:buNone/>
            </a:pPr>
            <a:endParaRPr lang="en-US" sz="2800" dirty="0" smtClean="0"/>
          </a:p>
          <a:p>
            <a:endParaRPr lang="en-CA" dirty="0"/>
          </a:p>
        </p:txBody>
      </p:sp>
      <p:sp>
        <p:nvSpPr>
          <p:cNvPr id="4" name="Footer Placeholder 3"/>
          <p:cNvSpPr>
            <a:spLocks noGrp="1"/>
          </p:cNvSpPr>
          <p:nvPr>
            <p:ph type="ftr" sz="quarter" idx="11"/>
          </p:nvPr>
        </p:nvSpPr>
        <p:spPr>
          <a:xfrm>
            <a:off x="838200" y="6356350"/>
            <a:ext cx="7543800" cy="273050"/>
          </a:xfrm>
        </p:spPr>
        <p:txBody>
          <a:bodyPr/>
          <a:lstStyle/>
          <a:p>
            <a:r>
              <a:rPr lang="en-CA" dirty="0" smtClean="0"/>
              <a:t>Quoted from: Mark C. Carnes’s introduction of </a:t>
            </a:r>
            <a:r>
              <a:rPr lang="en-CA" i="1" dirty="0" smtClean="0"/>
              <a:t>Novel History: Historians and Novelists Confront America’s Past (and Each Other)</a:t>
            </a:r>
            <a:r>
              <a:rPr lang="en-CA" dirty="0" smtClean="0"/>
              <a:t>, available in the SFU library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Close Reading</a:t>
            </a:r>
            <a:endParaRPr lang="en-CA" b="1" dirty="0"/>
          </a:p>
        </p:txBody>
      </p:sp>
      <p:sp>
        <p:nvSpPr>
          <p:cNvPr id="3" name="Content Placeholder 2"/>
          <p:cNvSpPr>
            <a:spLocks noGrp="1"/>
          </p:cNvSpPr>
          <p:nvPr>
            <p:ph idx="1"/>
          </p:nvPr>
        </p:nvSpPr>
        <p:spPr/>
        <p:txBody>
          <a:bodyPr/>
          <a:lstStyle/>
          <a:p>
            <a:endParaRPr lang="en-CA"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Close Reading Sheet</a:t>
            </a:r>
            <a:endParaRPr lang="en-CA" dirty="0"/>
          </a:p>
        </p:txBody>
      </p:sp>
      <p:sp>
        <p:nvSpPr>
          <p:cNvPr id="3" name="Content Placeholder 2"/>
          <p:cNvSpPr>
            <a:spLocks noGrp="1"/>
          </p:cNvSpPr>
          <p:nvPr>
            <p:ph idx="1"/>
          </p:nvPr>
        </p:nvSpPr>
        <p:spPr/>
        <p:txBody>
          <a:bodyPr>
            <a:normAutofit fontScale="92500" lnSpcReduction="20000"/>
          </a:bodyPr>
          <a:lstStyle/>
          <a:p>
            <a:pPr marL="514350" indent="-514350">
              <a:buAutoNum type="alphaUcPeriod"/>
            </a:pPr>
            <a:r>
              <a:rPr lang="en-US" dirty="0" smtClean="0"/>
              <a:t>Choose short section of text on which to perform “close reading”</a:t>
            </a:r>
            <a:endParaRPr lang="en-CA" dirty="0" smtClean="0"/>
          </a:p>
          <a:p>
            <a:pPr marL="514350" indent="-514350">
              <a:buAutoNum type="alphaUcPeriod"/>
            </a:pPr>
            <a:r>
              <a:rPr lang="en-US" dirty="0" smtClean="0"/>
              <a:t> Make observations, using these categories:</a:t>
            </a:r>
            <a:endParaRPr lang="en-CA" dirty="0" smtClean="0"/>
          </a:p>
          <a:p>
            <a:pPr marL="880110" lvl="1" indent="-514350">
              <a:buAutoNum type="arabicPeriod"/>
            </a:pPr>
            <a:r>
              <a:rPr lang="en-US" dirty="0" smtClean="0"/>
              <a:t>Genre </a:t>
            </a:r>
            <a:endParaRPr lang="en-CA" dirty="0" smtClean="0"/>
          </a:p>
          <a:p>
            <a:pPr marL="880110" lvl="1" indent="-514350">
              <a:buAutoNum type="arabicPeriod"/>
            </a:pPr>
            <a:r>
              <a:rPr lang="en-US" dirty="0" smtClean="0"/>
              <a:t>Point of View / Narrative Perspective</a:t>
            </a:r>
            <a:endParaRPr lang="en-CA" dirty="0" smtClean="0"/>
          </a:p>
          <a:p>
            <a:pPr marL="880110" lvl="1" indent="-514350">
              <a:buAutoNum type="arabicPeriod"/>
            </a:pPr>
            <a:r>
              <a:rPr lang="en-US" dirty="0" smtClean="0"/>
              <a:t>Tone / Mood</a:t>
            </a:r>
            <a:endParaRPr lang="en-CA" dirty="0" smtClean="0"/>
          </a:p>
          <a:p>
            <a:pPr marL="880110" lvl="1" indent="-514350">
              <a:buAutoNum type="arabicPeriod"/>
            </a:pPr>
            <a:r>
              <a:rPr lang="en-US" dirty="0" smtClean="0"/>
              <a:t>Page Design</a:t>
            </a:r>
            <a:endParaRPr lang="en-CA" dirty="0" smtClean="0"/>
          </a:p>
          <a:p>
            <a:pPr marL="880110" lvl="1" indent="-514350">
              <a:buAutoNum type="arabicPeriod"/>
            </a:pPr>
            <a:r>
              <a:rPr lang="en-US" dirty="0" smtClean="0"/>
              <a:t>Objects</a:t>
            </a:r>
            <a:endParaRPr lang="en-CA" dirty="0" smtClean="0"/>
          </a:p>
          <a:p>
            <a:pPr marL="880110" lvl="1" indent="-514350">
              <a:buAutoNum type="arabicPeriod"/>
            </a:pPr>
            <a:r>
              <a:rPr lang="en-US" dirty="0" smtClean="0"/>
              <a:t>Figures of Speech</a:t>
            </a:r>
            <a:endParaRPr lang="en-CA" dirty="0" smtClean="0"/>
          </a:p>
          <a:p>
            <a:pPr marL="880110" lvl="1" indent="-514350">
              <a:buAutoNum type="arabicPeriod"/>
            </a:pPr>
            <a:r>
              <a:rPr lang="en-US" dirty="0" smtClean="0"/>
              <a:t>Style</a:t>
            </a:r>
            <a:endParaRPr lang="en-CA" dirty="0" smtClean="0"/>
          </a:p>
          <a:p>
            <a:pPr marL="880110" lvl="1" indent="-514350">
              <a:buAutoNum type="arabicPeriod"/>
            </a:pPr>
            <a:r>
              <a:rPr lang="en-US" dirty="0" smtClean="0"/>
              <a:t>Any other observations</a:t>
            </a:r>
            <a:endParaRPr lang="en-CA" dirty="0" smtClean="0"/>
          </a:p>
          <a:p>
            <a:pPr marL="514350" indent="-514350">
              <a:buAutoNum type="alphaUcPeriod"/>
            </a:pPr>
            <a:r>
              <a:rPr lang="en-US" dirty="0" smtClean="0"/>
              <a:t>Analyze the implications of your observation(s)</a:t>
            </a:r>
            <a:endParaRPr lang="en-CA" sz="2800" dirty="0" smtClean="0"/>
          </a:p>
          <a:p>
            <a:endParaRPr lang="en-CA" dirty="0"/>
          </a:p>
        </p:txBody>
      </p:sp>
      <p:sp>
        <p:nvSpPr>
          <p:cNvPr id="4" name="Footer Placeholder 3"/>
          <p:cNvSpPr>
            <a:spLocks noGrp="1"/>
          </p:cNvSpPr>
          <p:nvPr>
            <p:ph type="ftr" sz="quarter" idx="11"/>
          </p:nvPr>
        </p:nvSpPr>
        <p:spPr>
          <a:xfrm>
            <a:off x="762000" y="6356350"/>
            <a:ext cx="7543800" cy="273050"/>
          </a:xfrm>
        </p:spPr>
        <p:txBody>
          <a:bodyPr/>
          <a:lstStyle/>
          <a:p>
            <a:r>
              <a:rPr lang="en-US" dirty="0" smtClean="0"/>
              <a:t>adapted from Dr. Colette </a:t>
            </a:r>
            <a:r>
              <a:rPr lang="en-US" dirty="0" err="1" smtClean="0"/>
              <a:t>Colligan</a:t>
            </a:r>
            <a:r>
              <a:rPr lang="en-US" dirty="0" smtClean="0"/>
              <a:t>, SFU English Department</a:t>
            </a:r>
            <a:endParaRPr lang="en-CA"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A. </a:t>
            </a:r>
            <a:r>
              <a:rPr lang="en-US" dirty="0" smtClean="0"/>
              <a:t>Choose short section of text on which to perform “close reading”</a:t>
            </a:r>
            <a:endParaRPr lang="en-CA" dirty="0"/>
          </a:p>
        </p:txBody>
      </p:sp>
      <p:sp>
        <p:nvSpPr>
          <p:cNvPr id="3" name="Content Placeholder 2"/>
          <p:cNvSpPr>
            <a:spLocks noGrp="1"/>
          </p:cNvSpPr>
          <p:nvPr>
            <p:ph idx="1"/>
          </p:nvPr>
        </p:nvSpPr>
        <p:spPr/>
        <p:txBody>
          <a:bodyPr>
            <a:normAutofit/>
          </a:bodyPr>
          <a:lstStyle/>
          <a:p>
            <a:r>
              <a:rPr lang="en-US" dirty="0" smtClean="0"/>
              <a:t>“Of cours</a:t>
            </a:r>
            <a:r>
              <a:rPr lang="en-US" dirty="0" smtClean="0"/>
              <a:t>e, in her previous life </a:t>
            </a:r>
            <a:r>
              <a:rPr lang="en-US" dirty="0" err="1" smtClean="0"/>
              <a:t>Ada</a:t>
            </a:r>
            <a:r>
              <a:rPr lang="en-US" dirty="0" smtClean="0"/>
              <a:t> had taken little part in the garden Monroe had always paid someone to grow for them, and her mind, in consequence, had latched itself to the product—the food on the table—not the job of getting it there. . . . When the bleeding headless body staggered about the yard in the time-honored habit of sots, Ruby pointed to it with her ragged sheath knife and said, That your sustenance there.</a:t>
            </a:r>
            <a:r>
              <a:rPr lang="en-US" dirty="0" smtClean="0"/>
              <a:t>” </a:t>
            </a:r>
            <a:r>
              <a:rPr lang="en-US" i="1" dirty="0" smtClean="0"/>
              <a:t> </a:t>
            </a:r>
            <a:r>
              <a:rPr lang="en-US" dirty="0" smtClean="0"/>
              <a:t>(Frazier 104-105)</a:t>
            </a:r>
            <a:endParaRPr lang="en-US" i="1" dirty="0" smtClean="0"/>
          </a:p>
          <a:p>
            <a:pPr>
              <a:buNone/>
            </a:pPr>
            <a:endParaRPr lang="en-CA"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 Make </a:t>
            </a:r>
            <a:r>
              <a:rPr lang="en-US" dirty="0" smtClean="0"/>
              <a:t>observations, </a:t>
            </a:r>
            <a:br>
              <a:rPr lang="en-US" dirty="0" smtClean="0"/>
            </a:br>
            <a:r>
              <a:rPr lang="en-US" dirty="0" smtClean="0"/>
              <a:t>using these categories:</a:t>
            </a:r>
            <a:endParaRPr lang="en-CA" dirty="0"/>
          </a:p>
        </p:txBody>
      </p:sp>
      <p:sp>
        <p:nvSpPr>
          <p:cNvPr id="3" name="Content Placeholder 2"/>
          <p:cNvSpPr>
            <a:spLocks noGrp="1"/>
          </p:cNvSpPr>
          <p:nvPr>
            <p:ph idx="1"/>
          </p:nvPr>
        </p:nvSpPr>
        <p:spPr/>
        <p:txBody>
          <a:bodyPr/>
          <a:lstStyle/>
          <a:p>
            <a:pPr marL="880110" lvl="1" indent="-514350">
              <a:buAutoNum type="arabicPeriod"/>
            </a:pPr>
            <a:r>
              <a:rPr lang="en-US" dirty="0" smtClean="0"/>
              <a:t>Genre </a:t>
            </a:r>
            <a:endParaRPr lang="en-CA" dirty="0" smtClean="0"/>
          </a:p>
          <a:p>
            <a:pPr marL="880110" lvl="1" indent="-514350">
              <a:buAutoNum type="arabicPeriod"/>
            </a:pPr>
            <a:r>
              <a:rPr lang="en-US" dirty="0" smtClean="0"/>
              <a:t>Point of View / Narrative Perspective</a:t>
            </a:r>
            <a:endParaRPr lang="en-CA" dirty="0" smtClean="0"/>
          </a:p>
          <a:p>
            <a:pPr marL="880110" lvl="1" indent="-514350">
              <a:buAutoNum type="arabicPeriod"/>
            </a:pPr>
            <a:r>
              <a:rPr lang="en-US" dirty="0" smtClean="0"/>
              <a:t>Tone / Mood</a:t>
            </a:r>
            <a:endParaRPr lang="en-CA" dirty="0" smtClean="0"/>
          </a:p>
          <a:p>
            <a:pPr marL="880110" lvl="1" indent="-514350">
              <a:buAutoNum type="arabicPeriod"/>
            </a:pPr>
            <a:r>
              <a:rPr lang="en-US" dirty="0" smtClean="0"/>
              <a:t>Page Design</a:t>
            </a:r>
            <a:endParaRPr lang="en-CA" dirty="0" smtClean="0"/>
          </a:p>
          <a:p>
            <a:pPr marL="880110" lvl="1" indent="-514350">
              <a:buAutoNum type="arabicPeriod"/>
            </a:pPr>
            <a:r>
              <a:rPr lang="en-US" dirty="0" smtClean="0"/>
              <a:t>Objects</a:t>
            </a:r>
            <a:endParaRPr lang="en-CA" dirty="0" smtClean="0"/>
          </a:p>
          <a:p>
            <a:pPr marL="880110" lvl="1" indent="-514350">
              <a:buAutoNum type="arabicPeriod"/>
            </a:pPr>
            <a:r>
              <a:rPr lang="en-US" dirty="0" smtClean="0"/>
              <a:t>Figures of Speech</a:t>
            </a:r>
            <a:endParaRPr lang="en-CA" dirty="0" smtClean="0"/>
          </a:p>
          <a:p>
            <a:pPr marL="880110" lvl="1" indent="-514350">
              <a:buAutoNum type="arabicPeriod"/>
            </a:pPr>
            <a:r>
              <a:rPr lang="en-US" dirty="0" smtClean="0"/>
              <a:t>Style</a:t>
            </a:r>
            <a:endParaRPr lang="en-CA" dirty="0" smtClean="0"/>
          </a:p>
          <a:p>
            <a:pPr marL="880110" lvl="1" indent="-514350">
              <a:buAutoNum type="arabicPeriod"/>
            </a:pPr>
            <a:r>
              <a:rPr lang="en-US" dirty="0" smtClean="0"/>
              <a:t>Any other observations</a:t>
            </a:r>
            <a:endParaRPr lang="en-CA" dirty="0" smtClean="0"/>
          </a:p>
          <a:p>
            <a:pPr>
              <a:buNone/>
            </a:pPr>
            <a:endParaRPr lang="en-CA"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1. Genre</a:t>
            </a:r>
            <a:endParaRPr lang="en-CA" dirty="0"/>
          </a:p>
        </p:txBody>
      </p:sp>
      <p:sp>
        <p:nvSpPr>
          <p:cNvPr id="3" name="Content Placeholder 2"/>
          <p:cNvSpPr>
            <a:spLocks noGrp="1"/>
          </p:cNvSpPr>
          <p:nvPr>
            <p:ph idx="1"/>
          </p:nvPr>
        </p:nvSpPr>
        <p:spPr/>
        <p:txBody>
          <a:bodyPr/>
          <a:lstStyle/>
          <a:p>
            <a:r>
              <a:rPr lang="en-CA" dirty="0" smtClean="0"/>
              <a:t>Prose, fiction, novel</a:t>
            </a:r>
          </a:p>
          <a:p>
            <a:r>
              <a:rPr lang="en-CA" dirty="0" smtClean="0"/>
              <a:t>Historical novel</a:t>
            </a:r>
            <a:endParaRPr lang="en-CA" dirty="0" smtClean="0"/>
          </a:p>
          <a:p>
            <a:endParaRPr lang="en-CA" dirty="0" smtClean="0"/>
          </a:p>
          <a:p>
            <a:endParaRPr lang="en-C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2. </a:t>
            </a:r>
            <a:r>
              <a:rPr lang="en-CA" dirty="0" smtClean="0"/>
              <a:t>Point </a:t>
            </a:r>
            <a:r>
              <a:rPr lang="en-CA" dirty="0" smtClean="0"/>
              <a:t>of View /</a:t>
            </a:r>
            <a:br>
              <a:rPr lang="en-CA" dirty="0" smtClean="0"/>
            </a:br>
            <a:r>
              <a:rPr lang="en-CA" dirty="0" smtClean="0"/>
              <a:t>Narrative Perspective </a:t>
            </a:r>
            <a:endParaRPr lang="en-CA" dirty="0"/>
          </a:p>
        </p:txBody>
      </p:sp>
      <p:sp>
        <p:nvSpPr>
          <p:cNvPr id="3" name="Content Placeholder 2"/>
          <p:cNvSpPr>
            <a:spLocks noGrp="1"/>
          </p:cNvSpPr>
          <p:nvPr>
            <p:ph idx="1"/>
          </p:nvPr>
        </p:nvSpPr>
        <p:spPr/>
        <p:txBody>
          <a:bodyPr/>
          <a:lstStyle/>
          <a:p>
            <a:r>
              <a:rPr lang="en-CA" dirty="0" smtClean="0"/>
              <a:t>Third person</a:t>
            </a:r>
          </a:p>
          <a:p>
            <a:r>
              <a:rPr lang="en-CA" dirty="0" smtClean="0"/>
              <a:t>Fixed (</a:t>
            </a:r>
            <a:r>
              <a:rPr lang="en-CA" dirty="0" err="1" smtClean="0"/>
              <a:t>Ada</a:t>
            </a:r>
            <a:r>
              <a:rPr lang="en-CA" dirty="0" smtClean="0"/>
              <a:t>)</a:t>
            </a:r>
          </a:p>
          <a:p>
            <a:endParaRPr lang="en-CA" dirty="0" smtClean="0"/>
          </a:p>
          <a:p>
            <a:endParaRPr lang="en-CA" dirty="0" smtClean="0"/>
          </a:p>
          <a:p>
            <a:endParaRPr lang="en-CA"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3. Tone / Mood</a:t>
            </a:r>
            <a:endParaRPr lang="en-CA" dirty="0"/>
          </a:p>
        </p:txBody>
      </p:sp>
      <p:sp>
        <p:nvSpPr>
          <p:cNvPr id="3" name="Content Placeholder 2"/>
          <p:cNvSpPr>
            <a:spLocks noGrp="1"/>
          </p:cNvSpPr>
          <p:nvPr>
            <p:ph idx="1"/>
          </p:nvPr>
        </p:nvSpPr>
        <p:spPr/>
        <p:txBody>
          <a:bodyPr/>
          <a:lstStyle/>
          <a:p>
            <a:r>
              <a:rPr lang="en-CA" dirty="0" smtClean="0"/>
              <a:t>Forceful, urgent</a:t>
            </a:r>
          </a:p>
          <a:p>
            <a:endParaRPr lang="en-CA" dirty="0" smtClean="0"/>
          </a:p>
          <a:p>
            <a:endParaRPr lang="en-CA" dirty="0" smtClean="0"/>
          </a:p>
          <a:p>
            <a:endParaRPr lang="en-CA"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4. Page Design</a:t>
            </a:r>
            <a:endParaRPr lang="en-CA" dirty="0"/>
          </a:p>
        </p:txBody>
      </p:sp>
      <p:sp>
        <p:nvSpPr>
          <p:cNvPr id="3" name="Content Placeholder 2"/>
          <p:cNvSpPr>
            <a:spLocks noGrp="1"/>
          </p:cNvSpPr>
          <p:nvPr>
            <p:ph idx="1"/>
          </p:nvPr>
        </p:nvSpPr>
        <p:spPr/>
        <p:txBody>
          <a:bodyPr/>
          <a:lstStyle/>
          <a:p>
            <a:r>
              <a:rPr lang="en-CA" dirty="0" smtClean="0"/>
              <a:t>Two </a:t>
            </a:r>
            <a:r>
              <a:rPr lang="en-CA" dirty="0" smtClean="0"/>
              <a:t>normal-sized paragraphs</a:t>
            </a:r>
          </a:p>
          <a:p>
            <a:r>
              <a:rPr lang="en-CA" dirty="0" smtClean="0"/>
              <a:t>Normal page design for this section</a:t>
            </a:r>
            <a:endParaRPr lang="en-C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5. Objects</a:t>
            </a:r>
            <a:endParaRPr lang="en-CA" dirty="0"/>
          </a:p>
        </p:txBody>
      </p:sp>
      <p:sp>
        <p:nvSpPr>
          <p:cNvPr id="3" name="Content Placeholder 2"/>
          <p:cNvSpPr>
            <a:spLocks noGrp="1"/>
          </p:cNvSpPr>
          <p:nvPr>
            <p:ph idx="1"/>
          </p:nvPr>
        </p:nvSpPr>
        <p:spPr/>
        <p:txBody>
          <a:bodyPr numCol="3">
            <a:normAutofit/>
          </a:bodyPr>
          <a:lstStyle/>
          <a:p>
            <a:r>
              <a:rPr lang="en-CA" dirty="0" smtClean="0"/>
              <a:t>Garden</a:t>
            </a:r>
          </a:p>
          <a:p>
            <a:r>
              <a:rPr lang="en-CA" dirty="0" smtClean="0"/>
              <a:t>Food</a:t>
            </a:r>
          </a:p>
          <a:p>
            <a:r>
              <a:rPr lang="en-CA" dirty="0" smtClean="0"/>
              <a:t>Table</a:t>
            </a:r>
          </a:p>
          <a:p>
            <a:r>
              <a:rPr lang="en-CA" dirty="0" smtClean="0"/>
              <a:t>Nose</a:t>
            </a:r>
          </a:p>
          <a:p>
            <a:r>
              <a:rPr lang="en-CA" dirty="0" smtClean="0"/>
              <a:t>Dirt</a:t>
            </a:r>
          </a:p>
          <a:p>
            <a:r>
              <a:rPr lang="en-CA" dirty="0" smtClean="0"/>
              <a:t>Clothes</a:t>
            </a:r>
          </a:p>
          <a:p>
            <a:r>
              <a:rPr lang="en-CA" dirty="0" smtClean="0"/>
              <a:t>Nails</a:t>
            </a:r>
          </a:p>
          <a:p>
            <a:r>
              <a:rPr lang="en-CA" dirty="0" smtClean="0"/>
              <a:t>Roof</a:t>
            </a:r>
          </a:p>
          <a:p>
            <a:r>
              <a:rPr lang="en-CA" dirty="0" smtClean="0"/>
              <a:t>Shakes</a:t>
            </a:r>
          </a:p>
          <a:p>
            <a:r>
              <a:rPr lang="en-CA" dirty="0" smtClean="0"/>
              <a:t>Cold Mountain</a:t>
            </a:r>
          </a:p>
          <a:p>
            <a:r>
              <a:rPr lang="en-CA" dirty="0" smtClean="0"/>
              <a:t>Cream</a:t>
            </a:r>
          </a:p>
          <a:p>
            <a:r>
              <a:rPr lang="en-CA" dirty="0" smtClean="0"/>
              <a:t>Butter</a:t>
            </a:r>
          </a:p>
          <a:p>
            <a:r>
              <a:rPr lang="en-CA" dirty="0" smtClean="0"/>
              <a:t>Book</a:t>
            </a:r>
          </a:p>
          <a:p>
            <a:r>
              <a:rPr lang="en-CA" dirty="0" smtClean="0"/>
              <a:t>Pocket</a:t>
            </a:r>
          </a:p>
          <a:p>
            <a:r>
              <a:rPr lang="en-CA" dirty="0" smtClean="0"/>
              <a:t>Fields</a:t>
            </a:r>
          </a:p>
          <a:p>
            <a:r>
              <a:rPr lang="en-CA" dirty="0" smtClean="0"/>
              <a:t>Chicken</a:t>
            </a:r>
          </a:p>
          <a:p>
            <a:r>
              <a:rPr lang="en-CA" dirty="0" smtClean="0"/>
              <a:t>Chopping block</a:t>
            </a:r>
          </a:p>
          <a:p>
            <a:r>
              <a:rPr lang="en-CA" dirty="0" smtClean="0"/>
              <a:t>Head</a:t>
            </a:r>
          </a:p>
          <a:p>
            <a:r>
              <a:rPr lang="en-CA" dirty="0" smtClean="0"/>
              <a:t>Hatchet</a:t>
            </a:r>
          </a:p>
          <a:p>
            <a:r>
              <a:rPr lang="en-CA" dirty="0" smtClean="0"/>
              <a:t>Body</a:t>
            </a:r>
          </a:p>
          <a:p>
            <a:r>
              <a:rPr lang="en-CA" dirty="0" smtClean="0"/>
              <a:t>Sheath knife</a:t>
            </a:r>
            <a:endParaRPr lang="en-CA"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b="1" dirty="0" smtClean="0"/>
              <a:t>Plagiarism</a:t>
            </a:r>
            <a:endParaRPr lang="en-CA" b="1" dirty="0"/>
          </a:p>
        </p:txBody>
      </p:sp>
      <p:sp>
        <p:nvSpPr>
          <p:cNvPr id="3" name="Content Placeholder 2"/>
          <p:cNvSpPr>
            <a:spLocks noGrp="1"/>
          </p:cNvSpPr>
          <p:nvPr>
            <p:ph idx="1"/>
          </p:nvPr>
        </p:nvSpPr>
        <p:spPr/>
        <p:txBody>
          <a:bodyPr/>
          <a:lstStyle/>
          <a:p>
            <a:endParaRPr lang="en-CA"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6. Figures of speech</a:t>
            </a:r>
            <a:endParaRPr lang="en-CA" dirty="0"/>
          </a:p>
        </p:txBody>
      </p:sp>
      <p:sp>
        <p:nvSpPr>
          <p:cNvPr id="3" name="Content Placeholder 2"/>
          <p:cNvSpPr>
            <a:spLocks noGrp="1"/>
          </p:cNvSpPr>
          <p:nvPr>
            <p:ph idx="1"/>
          </p:nvPr>
        </p:nvSpPr>
        <p:spPr/>
        <p:txBody>
          <a:bodyPr/>
          <a:lstStyle/>
          <a:p>
            <a:r>
              <a:rPr lang="en-US" dirty="0" smtClean="0"/>
              <a:t>Personification:  “her mind . . . had latched itself to the product”</a:t>
            </a:r>
          </a:p>
          <a:p>
            <a:r>
              <a:rPr lang="en-US" dirty="0" smtClean="0"/>
              <a:t>Simile:  fingernails “as crude as the claws of a beast”</a:t>
            </a:r>
            <a:endParaRPr lang="en-US" dirty="0" smtClean="0"/>
          </a:p>
          <a:p>
            <a:r>
              <a:rPr lang="en-US" dirty="0" smtClean="0"/>
              <a:t>Metaphor:  headless chicken “staggered about the yard in the time-honored habits of sots”</a:t>
            </a:r>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7. Style</a:t>
            </a:r>
            <a:endParaRPr lang="en-CA" dirty="0"/>
          </a:p>
        </p:txBody>
      </p:sp>
      <p:sp>
        <p:nvSpPr>
          <p:cNvPr id="3" name="Content Placeholder 2"/>
          <p:cNvSpPr>
            <a:spLocks noGrp="1"/>
          </p:cNvSpPr>
          <p:nvPr>
            <p:ph idx="1"/>
          </p:nvPr>
        </p:nvSpPr>
        <p:spPr/>
        <p:txBody>
          <a:bodyPr/>
          <a:lstStyle/>
          <a:p>
            <a:r>
              <a:rPr lang="en-CA" dirty="0" smtClean="0"/>
              <a:t>Repeated verb:  “made”</a:t>
            </a:r>
          </a:p>
          <a:p>
            <a:r>
              <a:rPr lang="en-CA" dirty="0" smtClean="0"/>
              <a:t>Some regional and old fashioned language:  “shakes,” “sots”</a:t>
            </a:r>
            <a:endParaRPr lang="en-CA" dirty="0" smtClean="0"/>
          </a:p>
          <a:p>
            <a:endParaRPr lang="en-CA"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8. Any other observations</a:t>
            </a:r>
            <a:endParaRPr lang="en-CA" dirty="0"/>
          </a:p>
        </p:txBody>
      </p:sp>
      <p:sp>
        <p:nvSpPr>
          <p:cNvPr id="3" name="Content Placeholder 2"/>
          <p:cNvSpPr>
            <a:spLocks noGrp="1"/>
          </p:cNvSpPr>
          <p:nvPr>
            <p:ph idx="1"/>
          </p:nvPr>
        </p:nvSpPr>
        <p:spPr/>
        <p:txBody>
          <a:bodyPr/>
          <a:lstStyle/>
          <a:p>
            <a:r>
              <a:rPr lang="en-CA" dirty="0" smtClean="0"/>
              <a:t>Emphasis on </a:t>
            </a:r>
            <a:r>
              <a:rPr lang="en-CA" dirty="0" err="1" smtClean="0"/>
              <a:t>Ada’s</a:t>
            </a:r>
            <a:r>
              <a:rPr lang="en-CA" dirty="0" smtClean="0"/>
              <a:t> transformation</a:t>
            </a:r>
          </a:p>
          <a:p>
            <a:r>
              <a:rPr lang="en-CA" dirty="0" smtClean="0"/>
              <a:t>Emphasis on Ruby’s role</a:t>
            </a:r>
          </a:p>
          <a:p>
            <a:r>
              <a:rPr lang="en-CA" dirty="0" smtClean="0"/>
              <a:t>List-like structure in first paragraph</a:t>
            </a:r>
          </a:p>
          <a:p>
            <a:r>
              <a:rPr lang="en-CA" dirty="0" smtClean="0"/>
              <a:t>Second paragraph focuses on killing a chicken</a:t>
            </a:r>
            <a:endParaRPr lang="en-CA"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Choose which observation(s) </a:t>
            </a:r>
            <a:br>
              <a:rPr lang="en-US" dirty="0" smtClean="0"/>
            </a:br>
            <a:r>
              <a:rPr lang="en-US" dirty="0" smtClean="0"/>
              <a:t>to analyze</a:t>
            </a:r>
            <a:endParaRPr lang="en-CA" dirty="0"/>
          </a:p>
        </p:txBody>
      </p:sp>
      <p:sp>
        <p:nvSpPr>
          <p:cNvPr id="3" name="Content Placeholder 2"/>
          <p:cNvSpPr>
            <a:spLocks noGrp="1"/>
          </p:cNvSpPr>
          <p:nvPr>
            <p:ph idx="1"/>
          </p:nvPr>
        </p:nvSpPr>
        <p:spPr/>
        <p:txBody>
          <a:bodyPr/>
          <a:lstStyle/>
          <a:p>
            <a:pPr marL="880110" lvl="1" indent="-514350">
              <a:buAutoNum type="arabicPeriod"/>
            </a:pPr>
            <a:r>
              <a:rPr lang="en-US" dirty="0" smtClean="0"/>
              <a:t>Genre </a:t>
            </a:r>
            <a:endParaRPr lang="en-CA" dirty="0" smtClean="0"/>
          </a:p>
          <a:p>
            <a:pPr marL="880110" lvl="1" indent="-514350">
              <a:buAutoNum type="arabicPeriod"/>
            </a:pPr>
            <a:r>
              <a:rPr lang="en-US" dirty="0" smtClean="0"/>
              <a:t>Point of View / Narrative Perspective</a:t>
            </a:r>
            <a:endParaRPr lang="en-CA" dirty="0" smtClean="0"/>
          </a:p>
          <a:p>
            <a:pPr marL="880110" lvl="1" indent="-514350">
              <a:buAutoNum type="arabicPeriod"/>
            </a:pPr>
            <a:r>
              <a:rPr lang="en-US" b="1" dirty="0" smtClean="0"/>
              <a:t>Tone / Mood</a:t>
            </a:r>
            <a:endParaRPr lang="en-CA" b="1" dirty="0" smtClean="0"/>
          </a:p>
          <a:p>
            <a:pPr marL="880110" lvl="1" indent="-514350">
              <a:buAutoNum type="arabicPeriod"/>
            </a:pPr>
            <a:r>
              <a:rPr lang="en-US" dirty="0" smtClean="0"/>
              <a:t>Page Design</a:t>
            </a:r>
            <a:endParaRPr lang="en-CA" dirty="0" smtClean="0"/>
          </a:p>
          <a:p>
            <a:pPr marL="880110" lvl="1" indent="-514350">
              <a:buAutoNum type="arabicPeriod"/>
            </a:pPr>
            <a:r>
              <a:rPr lang="en-US" dirty="0" smtClean="0"/>
              <a:t>Objects</a:t>
            </a:r>
            <a:endParaRPr lang="en-CA" dirty="0" smtClean="0"/>
          </a:p>
          <a:p>
            <a:pPr marL="880110" lvl="1" indent="-514350">
              <a:buAutoNum type="arabicPeriod"/>
            </a:pPr>
            <a:r>
              <a:rPr lang="en-US" b="1" dirty="0" smtClean="0"/>
              <a:t>Figures of Speech</a:t>
            </a:r>
            <a:endParaRPr lang="en-CA" b="1" dirty="0" smtClean="0"/>
          </a:p>
          <a:p>
            <a:pPr marL="880110" lvl="1" indent="-514350">
              <a:buAutoNum type="arabicPeriod"/>
            </a:pPr>
            <a:r>
              <a:rPr lang="en-US" b="1" dirty="0" smtClean="0"/>
              <a:t>Style</a:t>
            </a:r>
            <a:endParaRPr lang="en-CA" b="1" dirty="0" smtClean="0"/>
          </a:p>
          <a:p>
            <a:pPr marL="880110" lvl="1" indent="-514350">
              <a:buAutoNum type="arabicPeriod"/>
            </a:pPr>
            <a:r>
              <a:rPr lang="en-US" b="1" dirty="0" smtClean="0"/>
              <a:t>Any other observations</a:t>
            </a:r>
            <a:endParaRPr lang="en-CA" b="1" dirty="0" smtClean="0"/>
          </a:p>
          <a:p>
            <a:pPr>
              <a:buNone/>
            </a:pPr>
            <a:endParaRPr lang="en-CA"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 Analyze the implications </a:t>
            </a:r>
            <a:br>
              <a:rPr lang="en-CA" dirty="0" smtClean="0"/>
            </a:br>
            <a:r>
              <a:rPr lang="en-CA" dirty="0" smtClean="0"/>
              <a:t>of your observation(s)</a:t>
            </a:r>
            <a:endParaRPr lang="en-CA" dirty="0"/>
          </a:p>
        </p:txBody>
      </p:sp>
      <p:sp>
        <p:nvSpPr>
          <p:cNvPr id="3" name="Content Placeholder 2"/>
          <p:cNvSpPr>
            <a:spLocks noGrp="1"/>
          </p:cNvSpPr>
          <p:nvPr>
            <p:ph idx="1"/>
          </p:nvPr>
        </p:nvSpPr>
        <p:spPr>
          <a:xfrm>
            <a:off x="457200" y="1935480"/>
            <a:ext cx="8229600" cy="4617720"/>
          </a:xfrm>
        </p:spPr>
        <p:txBody>
          <a:bodyPr>
            <a:normAutofit fontScale="92500" lnSpcReduction="20000"/>
          </a:bodyPr>
          <a:lstStyle/>
          <a:p>
            <a:r>
              <a:rPr lang="en-US" dirty="0" smtClean="0"/>
              <a:t>	This passage is about Ruby teaching </a:t>
            </a:r>
            <a:r>
              <a:rPr lang="en-US" dirty="0" err="1" smtClean="0"/>
              <a:t>Ada</a:t>
            </a:r>
            <a:r>
              <a:rPr lang="en-US" dirty="0" smtClean="0"/>
              <a:t> self-sufficiency; it shows how </a:t>
            </a:r>
            <a:r>
              <a:rPr lang="en-US" dirty="0" err="1" smtClean="0"/>
              <a:t>Ada</a:t>
            </a:r>
            <a:r>
              <a:rPr lang="en-US" dirty="0" smtClean="0"/>
              <a:t> is learning about the mechanics of producing food.  This process is described as the “rudeness of eating” and is contrasted with </a:t>
            </a:r>
            <a:r>
              <a:rPr lang="en-US" dirty="0" err="1" smtClean="0"/>
              <a:t>Ada’s</a:t>
            </a:r>
            <a:r>
              <a:rPr lang="en-US" dirty="0" smtClean="0"/>
              <a:t> previously pampered lifestyle.  The passage’s figurative language reinforces the sense of </a:t>
            </a:r>
            <a:r>
              <a:rPr lang="en-US" dirty="0" err="1" smtClean="0"/>
              <a:t>Ada’s</a:t>
            </a:r>
            <a:r>
              <a:rPr lang="en-US" dirty="0" smtClean="0"/>
              <a:t> transformation:  her dirty fingernails are described “as crude as the claws of a beast.”  Although this simile initially seems negative, it symbolizes </a:t>
            </a:r>
            <a:r>
              <a:rPr lang="en-US" dirty="0" err="1" smtClean="0"/>
              <a:t>Ada’s</a:t>
            </a:r>
            <a:r>
              <a:rPr lang="en-US" dirty="0" smtClean="0"/>
              <a:t> growing recognition that humans are a part of nature.  Like any animal, </a:t>
            </a:r>
            <a:r>
              <a:rPr lang="en-US" dirty="0" err="1" smtClean="0"/>
              <a:t>Ada</a:t>
            </a:r>
            <a:r>
              <a:rPr lang="en-US" dirty="0" smtClean="0"/>
              <a:t> must eat to survive.  The necessity of food is reinforced by the repetition of the word “made”:  page 104 ends with a long sentence that lists out various activities that Ruby “made” </a:t>
            </a:r>
            <a:r>
              <a:rPr lang="en-US" dirty="0" err="1" smtClean="0"/>
              <a:t>Ada</a:t>
            </a:r>
            <a:r>
              <a:rPr lang="en-US" dirty="0" smtClean="0"/>
              <a:t> do.  Here, Ruby embodies the “rudeness” of real life—life does not ask civilly; it compels.</a:t>
            </a:r>
            <a:endParaRPr lang="en-CA"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Cold </a:t>
            </a:r>
            <a:r>
              <a:rPr lang="en-US" i="1" dirty="0" smtClean="0"/>
              <a:t>Mountain</a:t>
            </a:r>
            <a:endParaRPr lang="en-CA" i="1" dirty="0"/>
          </a:p>
        </p:txBody>
      </p:sp>
      <p:sp>
        <p:nvSpPr>
          <p:cNvPr id="3" name="Text Placeholder 2"/>
          <p:cNvSpPr>
            <a:spLocks noGrp="1"/>
          </p:cNvSpPr>
          <p:nvPr>
            <p:ph type="body" idx="1"/>
          </p:nvPr>
        </p:nvSpPr>
        <p:spPr/>
        <p:txBody>
          <a:bodyPr/>
          <a:lstStyle/>
          <a:p>
            <a:r>
              <a:rPr lang="en-CA" dirty="0" smtClean="0"/>
              <a:t>Read until page 297 by next </a:t>
            </a:r>
            <a:r>
              <a:rPr lang="en-CA" dirty="0" smtClean="0"/>
              <a:t>lecture</a:t>
            </a:r>
          </a:p>
          <a:p>
            <a:r>
              <a:rPr lang="en-CA" dirty="0" smtClean="0"/>
              <a:t>Have a great Victoria Day holiday!</a:t>
            </a:r>
            <a:endParaRPr lang="en-CA"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Contradictions in Academic Writing</a:t>
            </a:r>
            <a:endParaRPr lang="en-CA" dirty="0"/>
          </a:p>
        </p:txBody>
      </p:sp>
      <p:sp>
        <p:nvSpPr>
          <p:cNvPr id="3" name="Content Placeholder 2"/>
          <p:cNvSpPr>
            <a:spLocks noGrp="1"/>
          </p:cNvSpPr>
          <p:nvPr>
            <p:ph idx="1"/>
          </p:nvPr>
        </p:nvSpPr>
        <p:spPr/>
        <p:txBody>
          <a:bodyPr/>
          <a:lstStyle/>
          <a:p>
            <a:r>
              <a:rPr lang="en-CA" dirty="0" smtClean="0"/>
              <a:t>“Develop a topic based on what has already been said and written </a:t>
            </a:r>
            <a:r>
              <a:rPr lang="en-CA" b="1" dirty="0" smtClean="0"/>
              <a:t>but</a:t>
            </a:r>
            <a:r>
              <a:rPr lang="en-CA" dirty="0" smtClean="0"/>
              <a:t> write something new and original</a:t>
            </a:r>
          </a:p>
          <a:p>
            <a:r>
              <a:rPr lang="en-CA" dirty="0" smtClean="0"/>
              <a:t>“Rely on opinions of experts and authorities on a topic </a:t>
            </a:r>
            <a:r>
              <a:rPr lang="en-CA" b="1" dirty="0" smtClean="0"/>
              <a:t>but</a:t>
            </a:r>
            <a:r>
              <a:rPr lang="en-CA" dirty="0" smtClean="0"/>
              <a:t> improve upon and/or disagree with those same opinions</a:t>
            </a:r>
          </a:p>
          <a:p>
            <a:r>
              <a:rPr lang="en-CA" dirty="0" smtClean="0"/>
              <a:t>“Give credit to researchers who have come before you </a:t>
            </a:r>
            <a:r>
              <a:rPr lang="en-CA" b="1" dirty="0" smtClean="0"/>
              <a:t>but</a:t>
            </a:r>
            <a:r>
              <a:rPr lang="en-CA" dirty="0" smtClean="0"/>
              <a:t> make your own significant contribution</a:t>
            </a:r>
          </a:p>
          <a:p>
            <a:r>
              <a:rPr lang="en-CA" dirty="0" smtClean="0"/>
              <a:t>“Improve your English or fit into a discourse community by building upon what you hear and read </a:t>
            </a:r>
            <a:r>
              <a:rPr lang="en-CA" b="1" dirty="0" smtClean="0"/>
              <a:t>but</a:t>
            </a:r>
            <a:r>
              <a:rPr lang="en-CA" dirty="0" smtClean="0"/>
              <a:t> use your own words and your own voice”</a:t>
            </a:r>
          </a:p>
          <a:p>
            <a:endParaRPr lang="en-CA" dirty="0" smtClean="0"/>
          </a:p>
        </p:txBody>
      </p:sp>
      <p:sp>
        <p:nvSpPr>
          <p:cNvPr id="4" name="Footer Placeholder 3"/>
          <p:cNvSpPr>
            <a:spLocks noGrp="1"/>
          </p:cNvSpPr>
          <p:nvPr>
            <p:ph type="ftr" sz="quarter" idx="11"/>
          </p:nvPr>
        </p:nvSpPr>
        <p:spPr>
          <a:xfrm>
            <a:off x="1600200" y="6356350"/>
            <a:ext cx="5867400" cy="365125"/>
          </a:xfrm>
        </p:spPr>
        <p:txBody>
          <a:bodyPr/>
          <a:lstStyle/>
          <a:p>
            <a:r>
              <a:rPr lang="en-CA" dirty="0" smtClean="0"/>
              <a:t>quoted from OWL Website:  </a:t>
            </a:r>
            <a:r>
              <a:rPr lang="en-CA" dirty="0" smtClean="0">
                <a:hlinkClick r:id="rId3"/>
              </a:rPr>
              <a:t>http://owl.english.purdue.edu/owl/resource/589/01/</a:t>
            </a:r>
            <a:r>
              <a:rPr lang="en-CA" dirty="0" smtClean="0"/>
              <a:t> </a:t>
            </a: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lagiarism"/>
          <p:cNvPicPr>
            <a:picLocks noChangeAspect="1" noChangeArrowheads="1"/>
          </p:cNvPicPr>
          <p:nvPr/>
        </p:nvPicPr>
        <p:blipFill>
          <a:blip r:embed="rId3" cstate="print"/>
          <a:srcRect/>
          <a:stretch>
            <a:fillRect/>
          </a:stretch>
        </p:blipFill>
        <p:spPr bwMode="auto">
          <a:xfrm>
            <a:off x="685800" y="1295400"/>
            <a:ext cx="7899400" cy="4739640"/>
          </a:xfrm>
          <a:prstGeom prst="rect">
            <a:avLst/>
          </a:prstGeom>
          <a:noFill/>
          <a:ln w="9525">
            <a:solidFill>
              <a:schemeClr val="accent1">
                <a:alpha val="35000"/>
              </a:schemeClr>
            </a:solidFill>
            <a:miter lim="800000"/>
            <a:headEnd/>
            <a:tailEnd/>
          </a:ln>
        </p:spPr>
      </p:pic>
      <p:sp>
        <p:nvSpPr>
          <p:cNvPr id="5" name="Footer Placeholder 4"/>
          <p:cNvSpPr>
            <a:spLocks noGrp="1"/>
          </p:cNvSpPr>
          <p:nvPr>
            <p:ph type="ftr" sz="quarter" idx="11"/>
          </p:nvPr>
        </p:nvSpPr>
        <p:spPr>
          <a:xfrm>
            <a:off x="1219200" y="6356350"/>
            <a:ext cx="6553200" cy="365125"/>
          </a:xfrm>
        </p:spPr>
        <p:txBody>
          <a:bodyPr/>
          <a:lstStyle/>
          <a:p>
            <a:pPr algn="ctr"/>
            <a:r>
              <a:rPr lang="en-CA" dirty="0" smtClean="0"/>
              <a:t>Graphic from OWL website:  </a:t>
            </a:r>
            <a:r>
              <a:rPr lang="en-CA" dirty="0" smtClean="0">
                <a:hlinkClick r:id="rId4"/>
              </a:rPr>
              <a:t>http://owl.english.purdue.edu/handouts/research/r_plagiar.html</a:t>
            </a:r>
            <a:r>
              <a:rPr lang="en-CA" dirty="0" smtClean="0"/>
              <a:t> </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Should you cite?</a:t>
            </a:r>
            <a:endParaRPr lang="en-CA" dirty="0"/>
          </a:p>
        </p:txBody>
      </p:sp>
      <p:graphicFrame>
        <p:nvGraphicFramePr>
          <p:cNvPr id="4" name="Content Placeholder 3"/>
          <p:cNvGraphicFramePr>
            <a:graphicFrameLocks noGrp="1"/>
          </p:cNvGraphicFramePr>
          <p:nvPr>
            <p:ph idx="1"/>
          </p:nvPr>
        </p:nvGraphicFramePr>
        <p:xfrm>
          <a:off x="457200" y="1935163"/>
          <a:ext cx="8229600" cy="3708400"/>
        </p:xfrm>
        <a:graphic>
          <a:graphicData uri="http://schemas.openxmlformats.org/drawingml/2006/table">
            <a:tbl>
              <a:tblPr firstRow="1" bandCol="1">
                <a:tableStyleId>{21E4AEA4-8DFA-4A89-87EB-49C32662AFE0}</a:tableStyleId>
              </a:tblPr>
              <a:tblGrid>
                <a:gridCol w="4114800"/>
                <a:gridCol w="4114800"/>
              </a:tblGrid>
              <a:tr h="370840">
                <a:tc>
                  <a:txBody>
                    <a:bodyPr/>
                    <a:lstStyle/>
                    <a:p>
                      <a:pPr algn="ctr"/>
                      <a:r>
                        <a:rPr lang="en-CA" dirty="0" smtClean="0"/>
                        <a:t>Need to Cite</a:t>
                      </a:r>
                      <a:endParaRPr lang="en-CA" dirty="0"/>
                    </a:p>
                  </a:txBody>
                  <a:tcPr/>
                </a:tc>
                <a:tc>
                  <a:txBody>
                    <a:bodyPr/>
                    <a:lstStyle/>
                    <a:p>
                      <a:pPr algn="ctr"/>
                      <a:r>
                        <a:rPr lang="en-CA" dirty="0" smtClean="0"/>
                        <a:t>Don’t Need to Cite</a:t>
                      </a:r>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dirty="0"/>
                    </a:p>
                  </a:txBody>
                  <a:tcPr/>
                </a:tc>
                <a:tc>
                  <a:txBody>
                    <a:bodyPr/>
                    <a:lstStyle/>
                    <a:p>
                      <a:endParaRPr lang="en-CA" dirty="0"/>
                    </a:p>
                  </a:txBody>
                  <a:tcPr/>
                </a:tc>
              </a:tr>
              <a:tr h="370840">
                <a:tc>
                  <a:txBody>
                    <a:bodyPr/>
                    <a:lstStyle/>
                    <a:p>
                      <a:endParaRPr lang="en-CA"/>
                    </a:p>
                  </a:txBody>
                  <a:tcPr/>
                </a:tc>
                <a:tc>
                  <a:txBody>
                    <a:bodyPr/>
                    <a:lstStyle/>
                    <a:p>
                      <a:endParaRPr lang="en-CA"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Should you cite?</a:t>
            </a:r>
            <a:endParaRPr lang="en-CA" dirty="0"/>
          </a:p>
        </p:txBody>
      </p:sp>
      <p:sp>
        <p:nvSpPr>
          <p:cNvPr id="3" name="Content Placeholder 2"/>
          <p:cNvSpPr>
            <a:spLocks noGrp="1"/>
          </p:cNvSpPr>
          <p:nvPr>
            <p:ph idx="1"/>
          </p:nvPr>
        </p:nvSpPr>
        <p:spPr/>
        <p:txBody>
          <a:bodyPr/>
          <a:lstStyle/>
          <a:p>
            <a:r>
              <a:rPr lang="en-CA" dirty="0" smtClean="0"/>
              <a:t>Information from a newspaper, book, or website</a:t>
            </a:r>
          </a:p>
          <a:p>
            <a:r>
              <a:rPr lang="en-CA" dirty="0" smtClean="0"/>
              <a:t>Information from an e-mail</a:t>
            </a:r>
          </a:p>
          <a:p>
            <a:r>
              <a:rPr lang="en-CA" dirty="0" smtClean="0"/>
              <a:t>Generally accepted facts</a:t>
            </a:r>
          </a:p>
          <a:p>
            <a:r>
              <a:rPr lang="en-CA" dirty="0" smtClean="0"/>
              <a:t>Reprinted illustrations or photographs</a:t>
            </a:r>
          </a:p>
          <a:p>
            <a:r>
              <a:rPr lang="en-CA" dirty="0" smtClean="0"/>
              <a:t>Your own memories or opinions</a:t>
            </a:r>
          </a:p>
          <a:p>
            <a:r>
              <a:rPr lang="en-CA" dirty="0" smtClean="0"/>
              <a:t>Ideas from conversations with classmates</a:t>
            </a:r>
          </a:p>
          <a:p>
            <a:r>
              <a:rPr lang="en-CA" dirty="0" smtClean="0"/>
              <a:t>Unique phrases</a:t>
            </a:r>
          </a:p>
          <a:p>
            <a:r>
              <a:rPr lang="en-CA" dirty="0" smtClean="0"/>
              <a:t>Common knowledge</a:t>
            </a:r>
          </a:p>
          <a:p>
            <a:r>
              <a:rPr lang="en-CA" dirty="0" smtClean="0"/>
              <a:t>Results from your own experiment</a:t>
            </a:r>
          </a:p>
          <a:p>
            <a:endParaRPr lang="en-CA" dirty="0" smtClean="0"/>
          </a:p>
          <a:p>
            <a:endParaRPr lang="en-CA" dirty="0" smtClean="0"/>
          </a:p>
          <a:p>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Patchwriting</a:t>
            </a:r>
            <a:endParaRPr lang="en-US" dirty="0"/>
          </a:p>
        </p:txBody>
      </p:sp>
      <p:sp>
        <p:nvSpPr>
          <p:cNvPr id="3" name="Content Placeholder 2"/>
          <p:cNvSpPr>
            <a:spLocks noGrp="1"/>
          </p:cNvSpPr>
          <p:nvPr>
            <p:ph idx="1"/>
          </p:nvPr>
        </p:nvSpPr>
        <p:spPr/>
        <p:txBody>
          <a:bodyPr/>
          <a:lstStyle/>
          <a:p>
            <a:r>
              <a:rPr lang="en-US" dirty="0" smtClean="0"/>
              <a:t>Most common type of plagiarism in ENGL 101W</a:t>
            </a:r>
          </a:p>
          <a:p>
            <a:r>
              <a:rPr lang="en-US" dirty="0" smtClean="0"/>
              <a:t>According to the SFU Plagiarism Tutorial:  “</a:t>
            </a:r>
            <a:r>
              <a:rPr lang="en-CA" dirty="0" err="1" smtClean="0"/>
              <a:t>Patchwriting</a:t>
            </a:r>
            <a:r>
              <a:rPr lang="en-CA" dirty="0" smtClean="0"/>
              <a:t> occurs when a student paraphrases a passage but leaves it too similar to the original. In </a:t>
            </a:r>
            <a:r>
              <a:rPr lang="en-CA" dirty="0" err="1" smtClean="0"/>
              <a:t>patchwriting</a:t>
            </a:r>
            <a:r>
              <a:rPr lang="en-CA" dirty="0" smtClean="0"/>
              <a:t>, the writer may delete a few words, change the order, substitute synonyms and even change the grammatical structure, but the reliance on the original text is still visible when the two are compared.”</a:t>
            </a:r>
          </a:p>
          <a:p>
            <a:r>
              <a:rPr lang="en-CA" dirty="0" smtClean="0">
                <a:hlinkClick r:id="rId3"/>
              </a:rPr>
              <a:t>http://www.lib.sfu.ca/node/10470/take</a:t>
            </a:r>
            <a:r>
              <a:rPr lang="en-CA" dirty="0" smtClean="0"/>
              <a:t>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6803</TotalTime>
  <Words>1910</Words>
  <Application>Microsoft Office PowerPoint</Application>
  <PresentationFormat>On-screen Show (4:3)</PresentationFormat>
  <Paragraphs>249</Paragraphs>
  <Slides>45</Slides>
  <Notes>45</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Flow</vt:lpstr>
      <vt:lpstr>Week #2: Cold Mountain</vt:lpstr>
      <vt:lpstr>Kindly turn off</vt:lpstr>
      <vt:lpstr>Overview of lecture</vt:lpstr>
      <vt:lpstr>Plagiarism</vt:lpstr>
      <vt:lpstr>Contradictions in Academic Writing</vt:lpstr>
      <vt:lpstr>Slide 6</vt:lpstr>
      <vt:lpstr>Should you cite?</vt:lpstr>
      <vt:lpstr>Should you cite?</vt:lpstr>
      <vt:lpstr>Patchwriting</vt:lpstr>
      <vt:lpstr>Patchwriting</vt:lpstr>
      <vt:lpstr>Collusion</vt:lpstr>
      <vt:lpstr>Is this help appropriate?</vt:lpstr>
      <vt:lpstr>Is this help appropriate?</vt:lpstr>
      <vt:lpstr>Plagiarism has large consequences </vt:lpstr>
      <vt:lpstr>Introduction to author, novel, and historical background</vt:lpstr>
      <vt:lpstr>Introduction to Charles Frazier</vt:lpstr>
      <vt:lpstr>Introduction to Cold Mountain</vt:lpstr>
      <vt:lpstr>U.S. Civil War (War Between the States)</vt:lpstr>
      <vt:lpstr>Civil War in Cold Mountain</vt:lpstr>
      <vt:lpstr>Historical fiction</vt:lpstr>
      <vt:lpstr>Historical novel</vt:lpstr>
      <vt:lpstr>History in Cold Mountain</vt:lpstr>
      <vt:lpstr>Charles Frazier’s Interview with Book Browse</vt:lpstr>
      <vt:lpstr>Contradiction of a historical novel</vt:lpstr>
      <vt:lpstr>Excerpt from book  about historical fiction</vt:lpstr>
      <vt:lpstr>Excerpt from book  about historical fiction</vt:lpstr>
      <vt:lpstr>Fictional portrayal of a real battle</vt:lpstr>
      <vt:lpstr>Nonfictional portrayal  of a real battle</vt:lpstr>
      <vt:lpstr>Nonfictional portrayal  of a real battle</vt:lpstr>
      <vt:lpstr>Excerpt from book  about historical fiction</vt:lpstr>
      <vt:lpstr>Close Reading</vt:lpstr>
      <vt:lpstr>Close Reading Sheet</vt:lpstr>
      <vt:lpstr>A. Choose short section of text on which to perform “close reading”</vt:lpstr>
      <vt:lpstr>B. Make observations,  using these categories:</vt:lpstr>
      <vt:lpstr>1. Genre</vt:lpstr>
      <vt:lpstr>2. Point of View / Narrative Perspective </vt:lpstr>
      <vt:lpstr>3. Tone / Mood</vt:lpstr>
      <vt:lpstr>4. Page Design</vt:lpstr>
      <vt:lpstr>5. Objects</vt:lpstr>
      <vt:lpstr>6. Figures of speech</vt:lpstr>
      <vt:lpstr>7. Style</vt:lpstr>
      <vt:lpstr>8. Any other observations</vt:lpstr>
      <vt:lpstr>Choose which observation(s)  to analyze</vt:lpstr>
      <vt:lpstr>C. Analyze the implications  of your observation(s)</vt:lpstr>
      <vt:lpstr>Cold Mountain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ENGL 101W: Introduction to Fiction</dc:title>
  <dc:creator>Katherine</dc:creator>
  <cp:lastModifiedBy>Katherine</cp:lastModifiedBy>
  <cp:revision>331</cp:revision>
  <dcterms:created xsi:type="dcterms:W3CDTF">2009-09-09T13:23:51Z</dcterms:created>
  <dcterms:modified xsi:type="dcterms:W3CDTF">2011-05-16T17:16:10Z</dcterms:modified>
</cp:coreProperties>
</file>