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5"/>
  </p:notesMasterIdLst>
  <p:sldIdLst>
    <p:sldId id="256" r:id="rId2"/>
    <p:sldId id="257" r:id="rId3"/>
    <p:sldId id="266" r:id="rId4"/>
    <p:sldId id="284" r:id="rId5"/>
    <p:sldId id="329" r:id="rId6"/>
    <p:sldId id="327" r:id="rId7"/>
    <p:sldId id="328" r:id="rId8"/>
    <p:sldId id="330" r:id="rId9"/>
    <p:sldId id="331" r:id="rId10"/>
    <p:sldId id="325" r:id="rId11"/>
    <p:sldId id="326" r:id="rId12"/>
    <p:sldId id="332" r:id="rId13"/>
    <p:sldId id="333" r:id="rId14"/>
    <p:sldId id="334" r:id="rId15"/>
    <p:sldId id="280" r:id="rId16"/>
    <p:sldId id="335" r:id="rId17"/>
    <p:sldId id="336" r:id="rId18"/>
    <p:sldId id="337" r:id="rId19"/>
    <p:sldId id="324" r:id="rId20"/>
    <p:sldId id="338" r:id="rId21"/>
    <p:sldId id="339" r:id="rId22"/>
    <p:sldId id="314" r:id="rId23"/>
    <p:sldId id="315" r:id="rId24"/>
    <p:sldId id="316" r:id="rId25"/>
    <p:sldId id="317" r:id="rId26"/>
    <p:sldId id="318" r:id="rId27"/>
    <p:sldId id="319" r:id="rId28"/>
    <p:sldId id="320" r:id="rId29"/>
    <p:sldId id="310" r:id="rId30"/>
    <p:sldId id="321" r:id="rId31"/>
    <p:sldId id="311" r:id="rId32"/>
    <p:sldId id="313" r:id="rId33"/>
    <p:sldId id="279" r:id="rId34"/>
  </p:sldIdLst>
  <p:sldSz cx="9144000" cy="6858000" type="screen4x3"/>
  <p:notesSz cx="6954838" cy="9240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89" autoAdjust="0"/>
    <p:restoredTop sz="52269" autoAdjust="0"/>
  </p:normalViewPr>
  <p:slideViewPr>
    <p:cSldViewPr>
      <p:cViewPr>
        <p:scale>
          <a:sx n="60" d="100"/>
          <a:sy n="60" d="100"/>
        </p:scale>
        <p:origin x="-17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2042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2042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r">
              <a:defRPr sz="1200"/>
            </a:lvl1pPr>
          </a:lstStyle>
          <a:p>
            <a:fld id="{532DE560-72CC-4EE8-B617-B1FEEFF794B5}" type="datetimeFigureOut">
              <a:rPr lang="en-US" smtClean="0"/>
              <a:pPr/>
              <a:t>8/8/2011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693738"/>
            <a:ext cx="4618038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46" tIns="46273" rIns="92546" bIns="46273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389398"/>
            <a:ext cx="5563870" cy="4158377"/>
          </a:xfrm>
          <a:prstGeom prst="rect">
            <a:avLst/>
          </a:prstGeom>
        </p:spPr>
        <p:txBody>
          <a:bodyPr vert="horz" lIns="92546" tIns="46273" rIns="92546" bIns="4627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7192"/>
            <a:ext cx="3013763" cy="462042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777192"/>
            <a:ext cx="3013763" cy="462042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r">
              <a:defRPr sz="1200"/>
            </a:lvl1pPr>
          </a:lstStyle>
          <a:p>
            <a:fld id="{DC4C2818-7326-4ECC-BF9D-64D7DA57C87C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38382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1</a:t>
            </a:fld>
            <a:endParaRPr lang="en-C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10</a:t>
            </a:fld>
            <a:endParaRPr lang="en-C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11</a:t>
            </a:fld>
            <a:endParaRPr lang="en-C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12</a:t>
            </a:fld>
            <a:endParaRPr lang="en-C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13</a:t>
            </a:fld>
            <a:endParaRPr lang="en-C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14</a:t>
            </a:fld>
            <a:endParaRPr lang="en-CA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15</a:t>
            </a:fld>
            <a:endParaRPr lang="en-CA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16</a:t>
            </a:fld>
            <a:endParaRPr lang="en-CA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17</a:t>
            </a:fld>
            <a:endParaRPr lang="en-CA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18</a:t>
            </a:fld>
            <a:endParaRPr lang="en-CA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19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2</a:t>
            </a:fld>
            <a:endParaRPr lang="en-CA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20</a:t>
            </a:fld>
            <a:endParaRPr lang="en-CA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</a:t>
            </a:r>
            <a:r>
              <a:rPr lang="en-US" dirty="0" err="1" smtClean="0"/>
              <a:t>Metafiction</a:t>
            </a:r>
            <a:r>
              <a:rPr lang="en-US" baseline="0" dirty="0" smtClean="0"/>
              <a:t> will be on the exam.</a:t>
            </a:r>
          </a:p>
          <a:p>
            <a:r>
              <a:rPr lang="en-US" baseline="0" dirty="0" smtClean="0"/>
              <a:t>-</a:t>
            </a:r>
            <a:r>
              <a:rPr lang="en-US" baseline="0" dirty="0" err="1" smtClean="0"/>
              <a:t>Metafiction</a:t>
            </a:r>
            <a:r>
              <a:rPr lang="en-US" baseline="0" dirty="0" smtClean="0"/>
              <a:t>:</a:t>
            </a:r>
          </a:p>
          <a:p>
            <a:r>
              <a:rPr lang="en-US" baseline="0" dirty="0" smtClean="0"/>
              <a:t>	-Questions the reliability of memory</a:t>
            </a:r>
          </a:p>
          <a:p>
            <a:r>
              <a:rPr lang="en-US" baseline="0" dirty="0" smtClean="0"/>
              <a:t>	-Explores alternative narratives (reality </a:t>
            </a:r>
            <a:r>
              <a:rPr lang="en-US" baseline="0" dirty="0" err="1" smtClean="0"/>
              <a:t>vs</a:t>
            </a:r>
            <a:r>
              <a:rPr lang="en-US" baseline="0" dirty="0" smtClean="0"/>
              <a:t> imagined events)</a:t>
            </a:r>
          </a:p>
          <a:p>
            <a:r>
              <a:rPr lang="en-US" baseline="0" dirty="0" smtClean="0"/>
              <a:t>	-Questions the assignment of guilt</a:t>
            </a:r>
          </a:p>
          <a:p>
            <a:r>
              <a:rPr lang="en-US" baseline="0" dirty="0" smtClean="0"/>
              <a:t>	-Questions the assignment of blame for the war as a whole</a:t>
            </a:r>
          </a:p>
          <a:p>
            <a:r>
              <a:rPr lang="en-US" baseline="0" dirty="0" smtClean="0"/>
              <a:t>	-Retelling the story to understand ones self better—masculine identity</a:t>
            </a:r>
          </a:p>
          <a:p>
            <a:r>
              <a:rPr lang="en-US" baseline="0" dirty="0" smtClean="0"/>
              <a:t>	-Cannot accept the truth—hides it among other versions</a:t>
            </a:r>
          </a:p>
          <a:p>
            <a:r>
              <a:rPr lang="en-US" baseline="0" dirty="0" smtClean="0"/>
              <a:t>	-Makes </a:t>
            </a:r>
            <a:r>
              <a:rPr lang="en-US" baseline="0" dirty="0" err="1" smtClean="0"/>
              <a:t>storey</a:t>
            </a:r>
            <a:r>
              <a:rPr lang="en-US" baseline="0" dirty="0" smtClean="0"/>
              <a:t> more dynamic, alive, real in memory</a:t>
            </a:r>
          </a:p>
          <a:p>
            <a:r>
              <a:rPr lang="en-US" baseline="0" dirty="0" smtClean="0"/>
              <a:t>	-Shows how truth can be skewed</a:t>
            </a:r>
          </a:p>
          <a:p>
            <a:r>
              <a:rPr lang="en-US" baseline="0" smtClean="0"/>
              <a:t>	-</a:t>
            </a:r>
            <a:endParaRPr lang="en-US" baseline="0" dirty="0" smtClean="0"/>
          </a:p>
          <a:p>
            <a:r>
              <a:rPr lang="en-US" baseline="0" dirty="0" smtClean="0"/>
              <a:t>	</a:t>
            </a:r>
          </a:p>
          <a:p>
            <a:r>
              <a:rPr lang="en-US" baseline="0" dirty="0" smtClean="0"/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21</a:t>
            </a:fld>
            <a:endParaRPr lang="en-CA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22</a:t>
            </a:fld>
            <a:endParaRPr lang="en-CA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23</a:t>
            </a:fld>
            <a:endParaRPr lang="en-CA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24</a:t>
            </a:fld>
            <a:endParaRPr lang="en-CA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25</a:t>
            </a:fld>
            <a:endParaRPr lang="en-CA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4317">
              <a:buFontTx/>
              <a:buChar char="-"/>
              <a:defRPr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26</a:t>
            </a:fld>
            <a:endParaRPr lang="en-CA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27</a:t>
            </a:fld>
            <a:endParaRPr lang="en-CA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28</a:t>
            </a:fld>
            <a:endParaRPr lang="en-CA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29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3</a:t>
            </a:fld>
            <a:endParaRPr lang="en-CA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en-CA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30</a:t>
            </a:fld>
            <a:endParaRPr lang="en-CA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31</a:t>
            </a:fld>
            <a:endParaRPr lang="en-CA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32</a:t>
            </a:fld>
            <a:endParaRPr lang="en-CA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33</a:t>
            </a:fld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4</a:t>
            </a:fld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-defined</a:t>
            </a:r>
            <a:r>
              <a:rPr lang="en-US" baseline="0" dirty="0" smtClean="0"/>
              <a:t> by willing to go to the battle.</a:t>
            </a:r>
          </a:p>
          <a:p>
            <a:r>
              <a:rPr lang="en-US" baseline="0" dirty="0" smtClean="0"/>
              <a:t>-men have the courage to fight in the war.</a:t>
            </a:r>
          </a:p>
          <a:p>
            <a:r>
              <a:rPr lang="en-US" baseline="0" dirty="0" smtClean="0"/>
              <a:t>-narrator describes courage as an individual’s conviction</a:t>
            </a:r>
          </a:p>
          <a:p>
            <a:r>
              <a:rPr lang="en-US" baseline="0" dirty="0" smtClean="0"/>
              <a:t>-Tim believes Vietnam war is wrong.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5</a:t>
            </a:fld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6</a:t>
            </a:fld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7</a:t>
            </a:fld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8</a:t>
            </a:fld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C2818-7326-4ECC-BF9D-64D7DA57C87C}" type="slidenum">
              <a:rPr lang="en-CA" smtClean="0"/>
              <a:pPr/>
              <a:t>9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80DD-B687-4E06-8409-3544E47ECD91}" type="datetimeFigureOut">
              <a:rPr lang="en-US" smtClean="0"/>
              <a:pPr/>
              <a:t>8/8/2011</a:t>
            </a:fld>
            <a:endParaRPr lang="en-C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B32D-6ACF-4045-AD73-3320DAB9474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80DD-B687-4E06-8409-3544E47ECD91}" type="datetimeFigureOut">
              <a:rPr lang="en-US" smtClean="0"/>
              <a:pPr/>
              <a:t>8/8/2011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B32D-6ACF-4045-AD73-3320DAB9474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80DD-B687-4E06-8409-3544E47ECD91}" type="datetimeFigureOut">
              <a:rPr lang="en-US" smtClean="0"/>
              <a:pPr/>
              <a:t>8/8/2011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B32D-6ACF-4045-AD73-3320DAB9474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80DD-B687-4E06-8409-3544E47ECD91}" type="datetimeFigureOut">
              <a:rPr lang="en-US" smtClean="0"/>
              <a:pPr/>
              <a:t>8/8/2011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B32D-6ACF-4045-AD73-3320DAB9474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80DD-B687-4E06-8409-3544E47ECD91}" type="datetimeFigureOut">
              <a:rPr lang="en-US" smtClean="0"/>
              <a:pPr/>
              <a:t>8/8/2011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B32D-6ACF-4045-AD73-3320DAB9474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80DD-B687-4E06-8409-3544E47ECD91}" type="datetimeFigureOut">
              <a:rPr lang="en-US" smtClean="0"/>
              <a:pPr/>
              <a:t>8/8/2011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B32D-6ACF-4045-AD73-3320DAB9474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80DD-B687-4E06-8409-3544E47ECD91}" type="datetimeFigureOut">
              <a:rPr lang="en-US" smtClean="0"/>
              <a:pPr/>
              <a:t>8/8/2011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B32D-6ACF-4045-AD73-3320DAB9474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80DD-B687-4E06-8409-3544E47ECD91}" type="datetimeFigureOut">
              <a:rPr lang="en-US" smtClean="0"/>
              <a:pPr/>
              <a:t>8/8/2011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B32D-6ACF-4045-AD73-3320DAB9474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80DD-B687-4E06-8409-3544E47ECD91}" type="datetimeFigureOut">
              <a:rPr lang="en-US" smtClean="0"/>
              <a:pPr/>
              <a:t>8/8/2011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B32D-6ACF-4045-AD73-3320DAB9474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80DD-B687-4E06-8409-3544E47ECD91}" type="datetimeFigureOut">
              <a:rPr lang="en-US" smtClean="0"/>
              <a:pPr/>
              <a:t>8/8/2011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B32D-6ACF-4045-AD73-3320DAB9474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80DD-B687-4E06-8409-3544E47ECD91}" type="datetimeFigureOut">
              <a:rPr lang="en-US" smtClean="0"/>
              <a:pPr/>
              <a:t>8/8/2011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8DCB32D-6ACF-4045-AD73-3320DAB9474E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D3280DD-B687-4E06-8409-3544E47ECD91}" type="datetimeFigureOut">
              <a:rPr lang="en-US" smtClean="0"/>
              <a:pPr/>
              <a:t>8/8/2011</a:t>
            </a:fld>
            <a:endParaRPr lang="en-C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8DCB32D-6ACF-4045-AD73-3320DAB9474E}" type="slidenum">
              <a:rPr lang="en-CA" smtClean="0"/>
              <a:pPr/>
              <a:t>‹#›</a:t>
            </a:fld>
            <a:endParaRPr lang="en-C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-w.com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Week #14:</a:t>
            </a:r>
            <a:br>
              <a:rPr lang="en-CA" dirty="0" smtClean="0"/>
            </a:br>
            <a:r>
              <a:rPr lang="en-CA" i="1" dirty="0" smtClean="0"/>
              <a:t>The Things They Carried</a:t>
            </a:r>
            <a:endParaRPr lang="en-CA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dirty="0" smtClean="0"/>
          </a:p>
          <a:p>
            <a:r>
              <a:rPr lang="en-CA" dirty="0" smtClean="0"/>
              <a:t>Professor </a:t>
            </a:r>
            <a:r>
              <a:rPr lang="en-CA" dirty="0" err="1" smtClean="0"/>
              <a:t>Poyner</a:t>
            </a:r>
            <a:r>
              <a:rPr lang="en-CA" dirty="0" smtClean="0"/>
              <a:t>-Del Vento</a:t>
            </a:r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Trauma and memory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Repeated traumatic scenes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Death of Curt Lemon</a:t>
            </a:r>
          </a:p>
          <a:p>
            <a:pPr lvl="1"/>
            <a:r>
              <a:rPr lang="en-US" dirty="0" smtClean="0"/>
              <a:t>Mainly in “How to Tell a True War Story”</a:t>
            </a:r>
          </a:p>
          <a:p>
            <a:pPr lvl="1"/>
            <a:r>
              <a:rPr lang="en-US" dirty="0" smtClean="0"/>
              <a:t>Briefly mentioned in other stories</a:t>
            </a:r>
          </a:p>
          <a:p>
            <a:r>
              <a:rPr lang="en-US" dirty="0" smtClean="0"/>
              <a:t>Death of man killed by narrator</a:t>
            </a:r>
          </a:p>
          <a:p>
            <a:pPr lvl="1"/>
            <a:r>
              <a:rPr lang="en-US" dirty="0" smtClean="0"/>
              <a:t>Mainly in “The Man I Killed,” “Ambush,” and “Good Form”</a:t>
            </a:r>
          </a:p>
          <a:p>
            <a:pPr lvl="1"/>
            <a:r>
              <a:rPr lang="en-US" dirty="0" smtClean="0"/>
              <a:t>Briefly mentioned in other stories</a:t>
            </a:r>
          </a:p>
          <a:p>
            <a:r>
              <a:rPr lang="en-US" dirty="0" smtClean="0"/>
              <a:t>Death of Kiowa</a:t>
            </a:r>
          </a:p>
          <a:p>
            <a:pPr lvl="1"/>
            <a:r>
              <a:rPr lang="en-US" dirty="0" smtClean="0"/>
              <a:t>Mainly in “Speaking of Courage,” “Notes,” “In the Field,” and “Field Trip”</a:t>
            </a:r>
          </a:p>
          <a:p>
            <a:pPr lvl="1"/>
            <a:r>
              <a:rPr lang="en-US" dirty="0" smtClean="0"/>
              <a:t>Briefly mentioned in other stories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Death of man killed by narrator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Repeats physical details of corpse</a:t>
            </a:r>
          </a:p>
          <a:p>
            <a:pPr lvl="1"/>
            <a:r>
              <a:rPr lang="en-US" dirty="0" smtClean="0"/>
              <a:t>Star-shaped hole for eye</a:t>
            </a:r>
          </a:p>
          <a:p>
            <a:pPr lvl="1"/>
            <a:r>
              <a:rPr lang="en-US" dirty="0" smtClean="0"/>
              <a:t>Delicate fingers</a:t>
            </a:r>
          </a:p>
          <a:p>
            <a:pPr lvl="1"/>
            <a:r>
              <a:rPr lang="en-US" dirty="0" smtClean="0"/>
              <a:t>Rubber sandals blown off</a:t>
            </a:r>
          </a:p>
          <a:p>
            <a:r>
              <a:rPr lang="en-US" dirty="0" smtClean="0"/>
              <a:t>Invents details about man’s life</a:t>
            </a:r>
          </a:p>
          <a:p>
            <a:pPr lvl="1"/>
            <a:r>
              <a:rPr lang="en-US" dirty="0" smtClean="0"/>
              <a:t>Scholar</a:t>
            </a:r>
          </a:p>
          <a:p>
            <a:pPr lvl="1"/>
            <a:r>
              <a:rPr lang="en-US" dirty="0" smtClean="0"/>
              <a:t>Reluctant to fight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Death of Kiowa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Takes place in a </a:t>
            </a:r>
            <a:r>
              <a:rPr lang="en-US" dirty="0" err="1" smtClean="0"/>
              <a:t>shitfield</a:t>
            </a:r>
            <a:endParaRPr lang="en-US" dirty="0" smtClean="0"/>
          </a:p>
          <a:p>
            <a:r>
              <a:rPr lang="en-US" dirty="0" err="1" smtClean="0"/>
              <a:t>Shitfield</a:t>
            </a:r>
            <a:r>
              <a:rPr lang="en-US" dirty="0" smtClean="0"/>
              <a:t> as symbol</a:t>
            </a:r>
          </a:p>
          <a:p>
            <a:pPr lvl="1"/>
            <a:r>
              <a:rPr lang="en-US" dirty="0" smtClean="0"/>
              <a:t>Of Vietnam War</a:t>
            </a:r>
          </a:p>
          <a:p>
            <a:pPr lvl="1"/>
            <a:r>
              <a:rPr lang="en-US" dirty="0" smtClean="0"/>
              <a:t>Of memory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Death of Kiowa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Kiowa’s death is blamed on different people:</a:t>
            </a:r>
          </a:p>
          <a:p>
            <a:pPr lvl="1"/>
            <a:r>
              <a:rPr lang="en-US" dirty="0" smtClean="0"/>
              <a:t>Norman </a:t>
            </a:r>
            <a:r>
              <a:rPr lang="en-US" dirty="0" err="1" smtClean="0"/>
              <a:t>Bowker</a:t>
            </a:r>
            <a:r>
              <a:rPr lang="en-US" dirty="0" smtClean="0"/>
              <a:t> in “Speaking of Courage”</a:t>
            </a:r>
          </a:p>
          <a:p>
            <a:pPr lvl="1"/>
            <a:r>
              <a:rPr lang="en-US" dirty="0" smtClean="0"/>
              <a:t>First person narrator in “Notes” </a:t>
            </a:r>
          </a:p>
          <a:p>
            <a:pPr lvl="1"/>
            <a:r>
              <a:rPr lang="en-US" dirty="0" smtClean="0"/>
              <a:t>Unnamed soldier “In the Field”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b="1" dirty="0" err="1" smtClean="0"/>
              <a:t>Metafiction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book is fiction, right?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Title page:  </a:t>
            </a:r>
            <a:r>
              <a:rPr lang="en-US" i="1" dirty="0" smtClean="0"/>
              <a:t>The Things They Carried</a:t>
            </a:r>
            <a:r>
              <a:rPr lang="en-US" dirty="0" smtClean="0"/>
              <a:t>, a work of fiction by Tim O’Brien</a:t>
            </a:r>
          </a:p>
          <a:p>
            <a:r>
              <a:rPr lang="en-US" dirty="0" smtClean="0"/>
              <a:t>ENGL 101:  Introduction to Fiction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Parts of this book are real, right?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Narrator is named “Tim O’Brien,” like the author</a:t>
            </a:r>
          </a:p>
          <a:p>
            <a:r>
              <a:rPr lang="en-US" dirty="0" smtClean="0"/>
              <a:t>Narrator shares biographical details with the author</a:t>
            </a:r>
          </a:p>
          <a:p>
            <a:pPr lvl="1"/>
            <a:r>
              <a:rPr lang="en-US" dirty="0" smtClean="0"/>
              <a:t>Narrator is a writer</a:t>
            </a:r>
          </a:p>
          <a:p>
            <a:pPr lvl="1"/>
            <a:r>
              <a:rPr lang="en-US" dirty="0" smtClean="0"/>
              <a:t>Narrator was drafted into war between university and graduate school</a:t>
            </a:r>
          </a:p>
          <a:p>
            <a:pPr lvl="1"/>
            <a:r>
              <a:rPr lang="en-US" dirty="0" smtClean="0"/>
              <a:t>Narrator wrote </a:t>
            </a:r>
            <a:r>
              <a:rPr lang="en-US" i="1" dirty="0" smtClean="0"/>
              <a:t>If I Die in a Combat Zone</a:t>
            </a:r>
            <a:r>
              <a:rPr lang="en-US" dirty="0" smtClean="0"/>
              <a:t> and </a:t>
            </a:r>
            <a:r>
              <a:rPr lang="en-US" i="1" dirty="0" smtClean="0"/>
              <a:t>Going after </a:t>
            </a:r>
            <a:r>
              <a:rPr lang="en-US" i="1" dirty="0" err="1" smtClean="0"/>
              <a:t>Cacciato</a:t>
            </a:r>
            <a:endParaRPr lang="en-US" dirty="0" smtClean="0"/>
          </a:p>
          <a:p>
            <a:r>
              <a:rPr lang="en-US" dirty="0" smtClean="0"/>
              <a:t>Book is dedicated to characters named in its stories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Narrator will deliberately draw our attention to book’s authenticity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“How to Tell a True War Story”</a:t>
            </a:r>
          </a:p>
          <a:p>
            <a:pPr lvl="1"/>
            <a:r>
              <a:rPr lang="en-US" dirty="0" smtClean="0"/>
              <a:t>“This is true”  (O’Brien 66)</a:t>
            </a:r>
          </a:p>
          <a:p>
            <a:r>
              <a:rPr lang="en-US" dirty="0" smtClean="0"/>
              <a:t>“Good Form”</a:t>
            </a:r>
          </a:p>
          <a:p>
            <a:pPr lvl="1"/>
            <a:r>
              <a:rPr lang="en-US" dirty="0" smtClean="0"/>
              <a:t>Page 71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Definition from </a:t>
            </a:r>
            <a:r>
              <a:rPr lang="en-CA" i="1" dirty="0" smtClean="0"/>
              <a:t>Merriam-Webster</a:t>
            </a:r>
            <a:endParaRPr lang="en-C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metafiction</a:t>
            </a:r>
            <a:r>
              <a:rPr lang="en-US" sz="2800" dirty="0" smtClean="0"/>
              <a:t>:  “</a:t>
            </a:r>
            <a:r>
              <a:rPr lang="en-CA" sz="2800" dirty="0" smtClean="0"/>
              <a:t>fiction which refers to or takes as its subject fictional writing and its conventions”</a:t>
            </a:r>
          </a:p>
          <a:p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543800" cy="273050"/>
          </a:xfrm>
        </p:spPr>
        <p:txBody>
          <a:bodyPr/>
          <a:lstStyle/>
          <a:p>
            <a:r>
              <a:rPr lang="en-CA" dirty="0" smtClean="0"/>
              <a:t>Quoted </a:t>
            </a:r>
            <a:r>
              <a:rPr lang="en-US" dirty="0" smtClean="0"/>
              <a:t>from </a:t>
            </a:r>
            <a:r>
              <a:rPr lang="en-US" i="1" dirty="0" smtClean="0"/>
              <a:t>Merriam-Webster</a:t>
            </a:r>
            <a:r>
              <a:rPr lang="en-US" dirty="0" smtClean="0"/>
              <a:t> Online</a:t>
            </a:r>
            <a:r>
              <a:rPr lang="en-CA" dirty="0" smtClean="0"/>
              <a:t>:  </a:t>
            </a:r>
            <a:r>
              <a:rPr lang="en-US" dirty="0" smtClean="0">
                <a:hlinkClick r:id="rId3"/>
              </a:rPr>
              <a:t>www.m-w.com</a:t>
            </a:r>
            <a:r>
              <a:rPr lang="en-CA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Kindly turn off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All cell phones</a:t>
            </a:r>
          </a:p>
          <a:p>
            <a:r>
              <a:rPr lang="en-CA" dirty="0" smtClean="0"/>
              <a:t>The wireless component of any laptop computers</a:t>
            </a:r>
          </a:p>
          <a:p>
            <a:pPr>
              <a:buNone/>
            </a:pP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Metafiction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“In many cases . . . beyond telling.”  (O’Brien 68)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Metafiction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implications of the same story repeated in different versions?</a:t>
            </a:r>
          </a:p>
          <a:p>
            <a:r>
              <a:rPr lang="en-US" dirty="0" smtClean="0"/>
              <a:t>What are the implications of “truth” and “fiction” being so intertwined?</a:t>
            </a:r>
          </a:p>
          <a:p>
            <a:r>
              <a:rPr lang="en-US" dirty="0" smtClean="0"/>
              <a:t>What are the implications of storytelling being a main theme of this book?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smtClean="0"/>
              <a:t>Brief Exam Review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 is open book and open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Must bring:</a:t>
            </a:r>
          </a:p>
          <a:p>
            <a:pPr lvl="1"/>
            <a:r>
              <a:rPr lang="en-US" dirty="0" smtClean="0"/>
              <a:t>Pen or pencil</a:t>
            </a:r>
          </a:p>
          <a:p>
            <a:pPr lvl="1"/>
            <a:r>
              <a:rPr lang="en-US" dirty="0" smtClean="0"/>
              <a:t>SFU student ID</a:t>
            </a:r>
          </a:p>
          <a:p>
            <a:r>
              <a:rPr lang="en-US" dirty="0" smtClean="0"/>
              <a:t>Should bring:</a:t>
            </a:r>
          </a:p>
          <a:p>
            <a:pPr lvl="1"/>
            <a:r>
              <a:rPr lang="en-US" dirty="0" smtClean="0"/>
              <a:t>Marked copy of </a:t>
            </a:r>
            <a:r>
              <a:rPr lang="en-US" i="1" dirty="0" smtClean="0"/>
              <a:t>The Things They Carried</a:t>
            </a:r>
            <a:endParaRPr lang="en-US" dirty="0" smtClean="0"/>
          </a:p>
          <a:p>
            <a:pPr lvl="1"/>
            <a:r>
              <a:rPr lang="en-US" dirty="0" smtClean="0"/>
              <a:t>Notes from lecture</a:t>
            </a:r>
          </a:p>
          <a:p>
            <a:pPr lvl="1"/>
            <a:r>
              <a:rPr lang="en-US" dirty="0" smtClean="0"/>
              <a:t>Close Reading sheet</a:t>
            </a:r>
          </a:p>
          <a:p>
            <a:pPr lvl="1"/>
            <a:r>
              <a:rPr lang="en-US" dirty="0" smtClean="0"/>
              <a:t>Specially prepared notes for exam</a:t>
            </a:r>
          </a:p>
          <a:p>
            <a:pPr lvl="1"/>
            <a:r>
              <a:rPr lang="en-US" dirty="0" smtClean="0"/>
              <a:t>Scrap paper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 is open book and open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Might bring:</a:t>
            </a:r>
          </a:p>
          <a:p>
            <a:pPr lvl="1"/>
            <a:r>
              <a:rPr lang="en-US" dirty="0" smtClean="0"/>
              <a:t>Dictionary </a:t>
            </a:r>
          </a:p>
          <a:p>
            <a:pPr lvl="1"/>
            <a:r>
              <a:rPr lang="en-US" dirty="0" smtClean="0"/>
              <a:t>Another book for reference (be sure to cite!)</a:t>
            </a:r>
          </a:p>
          <a:p>
            <a:r>
              <a:rPr lang="en-US" dirty="0" smtClean="0"/>
              <a:t>CANNOT bring:</a:t>
            </a:r>
          </a:p>
          <a:p>
            <a:pPr lvl="1"/>
            <a:r>
              <a:rPr lang="en-US" dirty="0" smtClean="0"/>
              <a:t>Anything electronic (e.g., laptop, electronic translator, cell phone)</a:t>
            </a:r>
          </a:p>
          <a:p>
            <a:pPr lvl="1"/>
            <a:r>
              <a:rPr lang="en-US" dirty="0" smtClean="0"/>
              <a:t>Anything potentially noisy or distracting</a:t>
            </a:r>
          </a:p>
          <a:p>
            <a:pPr lvl="1"/>
            <a:r>
              <a:rPr lang="en-US" dirty="0" smtClean="0"/>
              <a:t>Anything to share with classmates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hour long</a:t>
            </a:r>
          </a:p>
          <a:p>
            <a:r>
              <a:rPr lang="en-US" dirty="0" smtClean="0"/>
              <a:t>2 questions, each worth 50%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Passage analysis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1772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You will be given a choice of three passages from </a:t>
            </a:r>
            <a:r>
              <a:rPr lang="en-US" i="1" dirty="0" smtClean="0"/>
              <a:t>The Things They Carried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Choose two.</a:t>
            </a:r>
          </a:p>
          <a:p>
            <a:r>
              <a:rPr lang="en-US" dirty="0" smtClean="0"/>
              <a:t>For each passage you choose, write one or two paragraphs that analyze the internal complexities and ambiguities of the material, offering your own interpretations.</a:t>
            </a:r>
          </a:p>
          <a:p>
            <a:r>
              <a:rPr lang="en-US" dirty="0" smtClean="0"/>
              <a:t>Your analyses will probably discuss the passage’s significance to the entire book.  </a:t>
            </a:r>
          </a:p>
          <a:p>
            <a:r>
              <a:rPr lang="en-US" dirty="0" smtClean="0"/>
              <a:t>Your answer should focus on an analysis of the passage, not merely a description of the passage or a list of observations about it.</a:t>
            </a:r>
            <a:endParaRPr lang="en-CA" dirty="0" smtClean="0"/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To prepare for exam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Practice Close Reading</a:t>
            </a:r>
          </a:p>
          <a:p>
            <a:r>
              <a:rPr lang="en-CA" dirty="0" smtClean="0"/>
              <a:t>Choose passages relevant to themes in lecture</a:t>
            </a:r>
          </a:p>
          <a:p>
            <a:r>
              <a:rPr lang="en-CA" dirty="0" smtClean="0"/>
              <a:t>Bring examples of Close Reading to office hours</a:t>
            </a:r>
          </a:p>
          <a:p>
            <a:pPr>
              <a:buNone/>
            </a:pP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Room for 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 is scheduled on </a:t>
            </a:r>
            <a:r>
              <a:rPr lang="en-CA" dirty="0" smtClean="0"/>
              <a:t>Saturday, August 13</a:t>
            </a:r>
            <a:r>
              <a:rPr lang="en-CA" baseline="30000" dirty="0" smtClean="0"/>
              <a:t>th</a:t>
            </a:r>
            <a:r>
              <a:rPr lang="en-CA" dirty="0" smtClean="0"/>
              <a:t>, 4:30 to 5:30 p.m.</a:t>
            </a:r>
          </a:p>
          <a:p>
            <a:r>
              <a:rPr lang="en-CA" dirty="0" smtClean="0"/>
              <a:t>All students will be in SUR 2600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Announcements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Overview of lecture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Courage and masculinity</a:t>
            </a:r>
          </a:p>
          <a:p>
            <a:r>
              <a:rPr lang="en-CA" dirty="0" smtClean="0"/>
              <a:t>Trauma and memory</a:t>
            </a:r>
          </a:p>
          <a:p>
            <a:r>
              <a:rPr lang="en-CA" dirty="0" err="1" smtClean="0"/>
              <a:t>Metafiction</a:t>
            </a:r>
            <a:endParaRPr lang="en-CA" dirty="0" smtClean="0"/>
          </a:p>
          <a:p>
            <a:r>
              <a:rPr lang="en-CA" dirty="0" smtClean="0"/>
              <a:t>Brief exam review</a:t>
            </a:r>
          </a:p>
          <a:p>
            <a:r>
              <a:rPr lang="en-CA" dirty="0" smtClean="0"/>
              <a:t>Announcements</a:t>
            </a:r>
          </a:p>
          <a:p>
            <a:endParaRPr lang="en-CA" dirty="0" smtClean="0"/>
          </a:p>
          <a:p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Please remember to submit Final Draft via </a:t>
            </a:r>
            <a:r>
              <a:rPr lang="en-CA" dirty="0" err="1" smtClean="0"/>
              <a:t>WebCT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Due date is Monday, August 8</a:t>
            </a:r>
            <a:r>
              <a:rPr lang="en-CA" baseline="30000" dirty="0" smtClean="0"/>
              <a:t>th</a:t>
            </a:r>
            <a:r>
              <a:rPr lang="en-CA" dirty="0" smtClean="0"/>
              <a:t> during </a:t>
            </a:r>
            <a:r>
              <a:rPr lang="en-CA" b="1" dirty="0" smtClean="0"/>
              <a:t>LECTURE</a:t>
            </a:r>
          </a:p>
          <a:p>
            <a:r>
              <a:rPr lang="en-US" dirty="0" smtClean="0"/>
              <a:t>Also turn in via </a:t>
            </a:r>
            <a:r>
              <a:rPr lang="en-US" dirty="0" err="1" smtClean="0"/>
              <a:t>WebCT</a:t>
            </a:r>
            <a:endParaRPr lang="en-CA" dirty="0" smtClean="0"/>
          </a:p>
          <a:p>
            <a:pPr lvl="1"/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Lecture evaluations will be conducted today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You will evaluate the lecture and tutorial components separately</a:t>
            </a:r>
          </a:p>
          <a:p>
            <a:r>
              <a:rPr lang="en-CA" dirty="0" smtClean="0"/>
              <a:t>Evaluations are anonymous and will be NOT be opened until AFTER all grades are submitted</a:t>
            </a:r>
          </a:p>
          <a:p>
            <a:r>
              <a:rPr lang="en-CA" dirty="0" smtClean="0"/>
              <a:t>Please provide as much detail as possible—it helps us improve</a:t>
            </a:r>
            <a:endParaRPr lang="en-CA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Please comment on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My skills as a lecturer</a:t>
            </a:r>
          </a:p>
          <a:p>
            <a:r>
              <a:rPr lang="en-CA" dirty="0" smtClean="0"/>
              <a:t>The assignment structure</a:t>
            </a:r>
          </a:p>
          <a:p>
            <a:pPr lvl="1"/>
            <a:r>
              <a:rPr lang="en-CA" dirty="0" smtClean="0"/>
              <a:t>Four small exams instead of one cumulative exam</a:t>
            </a:r>
          </a:p>
          <a:p>
            <a:pPr lvl="1"/>
            <a:r>
              <a:rPr lang="en-CA" dirty="0" smtClean="0"/>
              <a:t>One large essay assignment broken into steps</a:t>
            </a:r>
            <a:endParaRPr lang="en-CA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The Things They Carried</a:t>
            </a:r>
            <a:endParaRPr lang="en-CA" i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Good luck on Exam #4!</a:t>
            </a:r>
          </a:p>
          <a:p>
            <a:r>
              <a:rPr lang="en-CA" dirty="0" smtClean="0"/>
              <a:t>Good luck on your exams in other classes!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Courage and masculinity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Too embarrassed to stand up for moral convictions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“I was ashamed of my conscience, ashamed to be doing the right thing” (O’Brien 49).</a:t>
            </a:r>
          </a:p>
          <a:p>
            <a:r>
              <a:rPr lang="en-US" dirty="0" smtClean="0"/>
              <a:t>“</a:t>
            </a:r>
            <a:r>
              <a:rPr lang="en-CA" dirty="0" smtClean="0"/>
              <a:t>I was a coward.  I went to war”  </a:t>
            </a:r>
            <a:r>
              <a:rPr lang="en-US" dirty="0" smtClean="0"/>
              <a:t>(O’Brien 58).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“Courage” as a form of embarrassment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“They carried all the emotional baggage of men who might die. . . . Rather, they were too frightened to be cowards.”  (O’Brien 20-21)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“Hard vocabulary” of “grunt lingo”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“They used a hard vocabulary to contain the terrible softness. </a:t>
            </a:r>
            <a:r>
              <a:rPr lang="en-US" i="1" dirty="0" smtClean="0"/>
              <a:t>Greased</a:t>
            </a:r>
            <a:r>
              <a:rPr lang="en-US" dirty="0" smtClean="0"/>
              <a:t> they’d say. </a:t>
            </a:r>
            <a:r>
              <a:rPr lang="en-US" i="1" dirty="0" err="1" smtClean="0"/>
              <a:t>Offed</a:t>
            </a:r>
            <a:r>
              <a:rPr lang="en-US" i="1" dirty="0" smtClean="0"/>
              <a:t>, lit up, zapped while zipping</a:t>
            </a:r>
            <a:r>
              <a:rPr lang="en-US" dirty="0" smtClean="0"/>
              <a:t>. It wasn’t cruelty, just stage presence. They were actors. When someone died, it wasn’t quite dying, because in a curious way it seemed scripted, and because they had their lines mostly memorized, irony mixed with tragedy, and because they called it by other names, as if to </a:t>
            </a:r>
            <a:r>
              <a:rPr lang="en-US" dirty="0" err="1" smtClean="0"/>
              <a:t>encyst</a:t>
            </a:r>
            <a:r>
              <a:rPr lang="en-US" dirty="0" smtClean="0"/>
              <a:t> and destroy the reality of death itself. They kicked corpses. They cut off thumbs. They talked grunt lingo.” (O’Brien 19)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Gendered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Courage is masculine</a:t>
            </a:r>
          </a:p>
          <a:p>
            <a:pPr lvl="1"/>
            <a:r>
              <a:rPr lang="en-US" dirty="0" smtClean="0"/>
              <a:t>“Stainless steel balls” (O’Brien 64)</a:t>
            </a:r>
          </a:p>
          <a:p>
            <a:r>
              <a:rPr lang="en-US" dirty="0" smtClean="0"/>
              <a:t>Fear is feminine</a:t>
            </a:r>
          </a:p>
          <a:p>
            <a:pPr lvl="1"/>
            <a:r>
              <a:rPr lang="en-US" dirty="0" smtClean="0"/>
              <a:t>“Pussies” (O’Brien 21)</a:t>
            </a:r>
          </a:p>
          <a:p>
            <a:pPr lvl="1"/>
            <a:r>
              <a:rPr lang="en-US" dirty="0" smtClean="0"/>
              <a:t>“Pussy!”  (O’Brien 57)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Masculinity as a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Characters are doubtful of their courage</a:t>
            </a:r>
          </a:p>
          <a:p>
            <a:pPr lvl="1"/>
            <a:r>
              <a:rPr lang="en-US" dirty="0" smtClean="0"/>
              <a:t>Therefore they’re doubtful of their masculine identity</a:t>
            </a:r>
          </a:p>
          <a:p>
            <a:r>
              <a:rPr lang="en-US" dirty="0" smtClean="0"/>
              <a:t>Hyper-masculine behavior</a:t>
            </a:r>
          </a:p>
          <a:p>
            <a:pPr lvl="1"/>
            <a:r>
              <a:rPr lang="en-US" dirty="0" smtClean="0"/>
              <a:t>Violence</a:t>
            </a:r>
          </a:p>
          <a:p>
            <a:pPr lvl="1"/>
            <a:r>
              <a:rPr lang="en-US" dirty="0" smtClean="0"/>
              <a:t>Bravado / macho attitude</a:t>
            </a:r>
          </a:p>
          <a:p>
            <a:pPr lvl="1"/>
            <a:r>
              <a:rPr lang="en-US" dirty="0" smtClean="0"/>
              <a:t>Sexualized language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10924</TotalTime>
  <Words>1085</Words>
  <Application>Microsoft Office PowerPoint</Application>
  <PresentationFormat>On-screen Show (4:3)</PresentationFormat>
  <Paragraphs>190</Paragraphs>
  <Slides>33</Slides>
  <Notes>33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Flow</vt:lpstr>
      <vt:lpstr>Week #14: The Things They Carried</vt:lpstr>
      <vt:lpstr>Kindly turn off</vt:lpstr>
      <vt:lpstr>Overview of lecture</vt:lpstr>
      <vt:lpstr>Courage and masculinity</vt:lpstr>
      <vt:lpstr>Too embarrassed to stand up for moral convictions</vt:lpstr>
      <vt:lpstr>“Courage” as a form of embarrassment</vt:lpstr>
      <vt:lpstr>“Hard vocabulary” of “grunt lingo”</vt:lpstr>
      <vt:lpstr>Gendered language</vt:lpstr>
      <vt:lpstr>Masculinity as a construction</vt:lpstr>
      <vt:lpstr>Trauma and memory</vt:lpstr>
      <vt:lpstr>Repeated traumatic scenes</vt:lpstr>
      <vt:lpstr>Death of man killed by narrator</vt:lpstr>
      <vt:lpstr>Death of Kiowa</vt:lpstr>
      <vt:lpstr>Death of Kiowa</vt:lpstr>
      <vt:lpstr>Metafiction</vt:lpstr>
      <vt:lpstr>This book is fiction, right?</vt:lpstr>
      <vt:lpstr>Parts of this book are real, right?</vt:lpstr>
      <vt:lpstr>Narrator will deliberately draw our attention to book’s authenticity</vt:lpstr>
      <vt:lpstr>Definition from Merriam-Webster</vt:lpstr>
      <vt:lpstr>Metafiction</vt:lpstr>
      <vt:lpstr>Metafiction</vt:lpstr>
      <vt:lpstr>Brief Exam Review</vt:lpstr>
      <vt:lpstr>Exam is open book and open notes</vt:lpstr>
      <vt:lpstr>Exam is open book and open notes</vt:lpstr>
      <vt:lpstr>Exam Format</vt:lpstr>
      <vt:lpstr>Passage analysis</vt:lpstr>
      <vt:lpstr>To prepare for exam</vt:lpstr>
      <vt:lpstr>Room for Exam</vt:lpstr>
      <vt:lpstr>Announcements</vt:lpstr>
      <vt:lpstr>Please remember to submit Final Draft via WebCT</vt:lpstr>
      <vt:lpstr>Lecture evaluations will be conducted today</vt:lpstr>
      <vt:lpstr>Please comment on </vt:lpstr>
      <vt:lpstr>The Things They Carried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ENGL 101W: Introduction to Fiction</dc:title>
  <dc:creator>Katherine</dc:creator>
  <cp:lastModifiedBy>ismail - [2010]</cp:lastModifiedBy>
  <cp:revision>502</cp:revision>
  <dcterms:created xsi:type="dcterms:W3CDTF">2009-09-09T13:23:51Z</dcterms:created>
  <dcterms:modified xsi:type="dcterms:W3CDTF">2011-08-08T21:03:29Z</dcterms:modified>
</cp:coreProperties>
</file>