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9"/>
  </p:notesMasterIdLst>
  <p:sldIdLst>
    <p:sldId id="256" r:id="rId2"/>
    <p:sldId id="257" r:id="rId3"/>
    <p:sldId id="266" r:id="rId4"/>
    <p:sldId id="284" r:id="rId5"/>
    <p:sldId id="282" r:id="rId6"/>
    <p:sldId id="283" r:id="rId7"/>
    <p:sldId id="280" r:id="rId8"/>
    <p:sldId id="295" r:id="rId9"/>
    <p:sldId id="281" r:id="rId10"/>
    <p:sldId id="296" r:id="rId11"/>
    <p:sldId id="314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10" r:id="rId24"/>
    <p:sldId id="311" r:id="rId25"/>
    <p:sldId id="313" r:id="rId26"/>
    <p:sldId id="294" r:id="rId27"/>
    <p:sldId id="279" r:id="rId28"/>
  </p:sldIdLst>
  <p:sldSz cx="9144000" cy="6858000" type="screen4x3"/>
  <p:notesSz cx="6954838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71333" autoAdjust="0"/>
  </p:normalViewPr>
  <p:slideViewPr>
    <p:cSldViewPr>
      <p:cViewPr varScale="1">
        <p:scale>
          <a:sx n="51" d="100"/>
          <a:sy n="51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532DE560-72CC-4EE8-B617-B1FEEFF794B5}" type="datetimeFigureOut">
              <a:rPr lang="en-US" smtClean="0"/>
              <a:pPr/>
              <a:t>7/24/2011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3738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389398"/>
            <a:ext cx="5563870" cy="4158377"/>
          </a:xfrm>
          <a:prstGeom prst="rect">
            <a:avLst/>
          </a:prstGeom>
        </p:spPr>
        <p:txBody>
          <a:bodyPr vert="horz" lIns="92546" tIns="46273" rIns="92546" bIns="4627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192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7192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DC4C2818-7326-4ECC-BF9D-64D7DA57C87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13</a:t>
            </a:fld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14</a:t>
            </a:fld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15</a:t>
            </a:fld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16</a:t>
            </a:fld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17</a:t>
            </a:fld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18</a:t>
            </a:fld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19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20</a:t>
            </a:fld>
            <a:endParaRPr lang="en-C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21</a:t>
            </a:fld>
            <a:endParaRPr lang="en-C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22</a:t>
            </a:fld>
            <a:endParaRPr lang="en-CA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23</a:t>
            </a:fld>
            <a:endParaRPr lang="en-CA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24</a:t>
            </a:fld>
            <a:endParaRPr lang="en-CA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25</a:t>
            </a:fld>
            <a:endParaRPr lang="en-C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26</a:t>
            </a:fld>
            <a:endParaRPr lang="en-CA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27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FontTx/>
              <a:buChar char="-"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FontTx/>
              <a:buChar char="-"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7/24/2011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7/24/2011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7/24/2011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7/24/2011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7/24/2011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7/24/2011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7/24/2011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7/24/2011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7/24/2011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7/24/2011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7/24/2011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3280DD-B687-4E06-8409-3544E47ECD91}" type="datetimeFigureOut">
              <a:rPr lang="en-US" smtClean="0"/>
              <a:pPr/>
              <a:t>7/24/2011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abigread.org/books/thethingstheycarried/index.php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wer.com/things-they-carried-tim-obrien-paperback/wapi/11364122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nelyplanet.com/maps/asia/vietna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Week </a:t>
            </a:r>
            <a:r>
              <a:rPr lang="en-CA" dirty="0" smtClean="0"/>
              <a:t>#12: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i="1" dirty="0" smtClean="0"/>
              <a:t>The </a:t>
            </a:r>
            <a:r>
              <a:rPr lang="en-CA" i="1" dirty="0" smtClean="0"/>
              <a:t>Things They Carried</a:t>
            </a:r>
            <a:endParaRPr lang="en-CA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smtClean="0"/>
              <a:t>Professor </a:t>
            </a:r>
            <a:r>
              <a:rPr lang="en-CA" dirty="0" err="1" smtClean="0"/>
              <a:t>Poyner</a:t>
            </a:r>
            <a:r>
              <a:rPr lang="en-CA" dirty="0" smtClean="0"/>
              <a:t>-Del Vento</a:t>
            </a: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American involvement in</a:t>
            </a:r>
            <a:br>
              <a:rPr lang="en-CA" dirty="0" smtClean="0"/>
            </a:br>
            <a:r>
              <a:rPr lang="en-CA" dirty="0" smtClean="0"/>
              <a:t>Vietnam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Americans were heavily involved in Vietnam War</a:t>
            </a:r>
          </a:p>
          <a:p>
            <a:pPr lvl="1"/>
            <a:r>
              <a:rPr lang="en-CA" dirty="0" smtClean="0"/>
              <a:t>Viewed it as a fight against communism / Soviet Union’s influence</a:t>
            </a:r>
          </a:p>
          <a:p>
            <a:pPr lvl="1"/>
            <a:r>
              <a:rPr lang="en-CA" dirty="0" smtClean="0"/>
              <a:t>Invested lots of time, money, resources, and human life</a:t>
            </a:r>
          </a:p>
          <a:p>
            <a:pPr lvl="1"/>
            <a:r>
              <a:rPr lang="en-CA" dirty="0" smtClean="0"/>
              <a:t>58,000+ American soldiers killed</a:t>
            </a:r>
          </a:p>
          <a:p>
            <a:pPr lvl="1"/>
            <a:r>
              <a:rPr lang="en-CA" dirty="0" smtClean="0"/>
              <a:t>300,000+ American soldiers wounded</a:t>
            </a:r>
          </a:p>
          <a:p>
            <a:r>
              <a:rPr lang="en-CA" dirty="0" smtClean="0"/>
              <a:t>Unpopular war</a:t>
            </a:r>
          </a:p>
          <a:p>
            <a:pPr lvl="1"/>
            <a:r>
              <a:rPr lang="en-CA" dirty="0" smtClean="0"/>
              <a:t>Many Americans at the time protested the war—saw it as unnecessary, immoral, and/or imperialistic</a:t>
            </a:r>
          </a:p>
          <a:p>
            <a:pPr lvl="1"/>
            <a:r>
              <a:rPr lang="en-CA" dirty="0" smtClean="0"/>
              <a:t>Many Americans have negative feelings toward the war today, for many reasons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Vietnamese involvement in Vietnam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death toll—perhaps as high as 3 million+ Vietnamese civilians and soldiers</a:t>
            </a:r>
          </a:p>
          <a:p>
            <a:r>
              <a:rPr lang="en-US" dirty="0" smtClean="0"/>
              <a:t>Many Vietnamese viewed Americans as foreign </a:t>
            </a:r>
            <a:r>
              <a:rPr lang="en-US" dirty="0" smtClean="0"/>
              <a:t>invaders</a:t>
            </a:r>
          </a:p>
          <a:p>
            <a:r>
              <a:rPr lang="en-US" dirty="0" smtClean="0"/>
              <a:t>Civil war ended in 1975—Communist government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Think aloud protocol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Think aloud protocol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Developed from usability testing of software instructions</a:t>
            </a:r>
          </a:p>
          <a:p>
            <a:r>
              <a:rPr lang="en-CA" dirty="0" smtClean="0"/>
              <a:t>Writers give software instructions to consumers and tell them to:</a:t>
            </a:r>
          </a:p>
          <a:p>
            <a:pPr lvl="1"/>
            <a:r>
              <a:rPr lang="en-CA" dirty="0" smtClean="0"/>
              <a:t>Read the instructions aloud</a:t>
            </a:r>
          </a:p>
          <a:p>
            <a:pPr lvl="1"/>
            <a:r>
              <a:rPr lang="en-CA" dirty="0" smtClean="0"/>
              <a:t>Speak aloud every single thought they have, as they’re thinking it</a:t>
            </a:r>
          </a:p>
          <a:p>
            <a:r>
              <a:rPr lang="en-CA" dirty="0" smtClean="0"/>
              <a:t>In this way, the writers can understand at what points readers become confused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Software instructions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2800" b="1" dirty="0" smtClean="0"/>
              <a:t>Commands for English Text.  EMACS enables you to manipulate words, sentences, or paragraphs of text.   In addition, there are commands to fill text, and convert case. </a:t>
            </a:r>
          </a:p>
          <a:p>
            <a:pPr marL="0" indent="0">
              <a:buNone/>
            </a:pPr>
            <a:r>
              <a:rPr lang="en-CA" sz="2800" b="1" dirty="0" smtClean="0"/>
              <a:t>	Editing files of text in a human language</a:t>
            </a:r>
            <a:r>
              <a:rPr lang="en-CA" sz="2800" i="1" dirty="0" smtClean="0"/>
              <a:t> </a:t>
            </a:r>
            <a:r>
              <a:rPr lang="en-CA" sz="2800" b="1" dirty="0" smtClean="0"/>
              <a:t>ought to be done using Text mode rather than Fundamental mode.</a:t>
            </a:r>
            <a:r>
              <a:rPr lang="en-CA" sz="2800" i="1" dirty="0" smtClean="0"/>
              <a:t>   </a:t>
            </a:r>
            <a:r>
              <a:rPr lang="en-CA" sz="2800" b="1" dirty="0" smtClean="0"/>
              <a:t>Invoke M-X Text rather than Fundamental mode.</a:t>
            </a:r>
            <a:r>
              <a:rPr lang="en-CA" sz="2800" b="1" i="1" dirty="0" smtClean="0"/>
              <a:t>   </a:t>
            </a:r>
            <a:r>
              <a:rPr lang="en-CA" sz="2800" b="1" dirty="0" smtClean="0"/>
              <a:t>See section 20.1 [Major Modes], p. 85.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543800" cy="273050"/>
          </a:xfrm>
        </p:spPr>
        <p:txBody>
          <a:bodyPr/>
          <a:lstStyle/>
          <a:p>
            <a:r>
              <a:rPr lang="en-CA" dirty="0" smtClean="0"/>
              <a:t>Quoted from:  </a:t>
            </a:r>
            <a:r>
              <a:rPr lang="en-CA" i="1" dirty="0" smtClean="0"/>
              <a:t>Academic Writing: An Introduction, second edition, by Janet </a:t>
            </a:r>
            <a:r>
              <a:rPr lang="en-CA" i="1" dirty="0" err="1" smtClean="0"/>
              <a:t>Giltrow</a:t>
            </a:r>
            <a:r>
              <a:rPr lang="en-CA" i="1" dirty="0" smtClean="0"/>
              <a:t>, pages 22-23</a:t>
            </a:r>
            <a:endParaRPr lang="en-C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Transcript of a “Think Aloud” for software instructions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2800" i="1" dirty="0" smtClean="0"/>
              <a:t>OK, now I’m going to try . . . </a:t>
            </a:r>
            <a:r>
              <a:rPr lang="en-CA" sz="2800" b="1" dirty="0" smtClean="0"/>
              <a:t>Commands for English Text.  EMACS enables you to manipulate words, sentences, or paragraphs of text.  </a:t>
            </a:r>
            <a:r>
              <a:rPr lang="en-CA" sz="2800" i="1" dirty="0" smtClean="0"/>
              <a:t>These commands sound like the ones I’d use all the time—good.  </a:t>
            </a:r>
            <a:r>
              <a:rPr lang="en-CA" sz="2800" b="1" dirty="0" smtClean="0"/>
              <a:t>In addition, there are commands to fill text, and convert case.</a:t>
            </a:r>
            <a:r>
              <a:rPr lang="en-CA" sz="2800" b="1" i="1" dirty="0" smtClean="0"/>
              <a:t>  </a:t>
            </a:r>
            <a:r>
              <a:rPr lang="en-CA" sz="2800" i="1" dirty="0" smtClean="0"/>
              <a:t>I don’t know what it means to fill text.  I guess it means putting data from one text into another . . . That is, filling the text with what you want in it.  Well, I guess I’ll soon find out.</a:t>
            </a:r>
            <a:endParaRPr lang="en-CA" sz="2800" dirty="0" smtClean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543800" cy="273050"/>
          </a:xfrm>
        </p:spPr>
        <p:txBody>
          <a:bodyPr/>
          <a:lstStyle/>
          <a:p>
            <a:r>
              <a:rPr lang="en-CA" dirty="0" smtClean="0"/>
              <a:t>Quoted from:  </a:t>
            </a:r>
            <a:r>
              <a:rPr lang="en-CA" i="1" dirty="0" smtClean="0"/>
              <a:t>Academic Writing: An Introduction, second edition, by Janet </a:t>
            </a:r>
            <a:r>
              <a:rPr lang="en-CA" i="1" dirty="0" err="1" smtClean="0"/>
              <a:t>Giltrow</a:t>
            </a:r>
            <a:r>
              <a:rPr lang="en-CA" i="1" dirty="0" smtClean="0"/>
              <a:t>, pages 22-23</a:t>
            </a:r>
            <a:endParaRPr lang="en-C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Transcript of a “think aloud” for software instructions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sz="2800" b="1" dirty="0" smtClean="0"/>
              <a:t>	Editing files of text in a human language</a:t>
            </a:r>
            <a:r>
              <a:rPr lang="en-CA" sz="2800" i="1" dirty="0" smtClean="0"/>
              <a:t> human language?  Boy that sounds strange, what could they be distinguishing here?  Maybe computer language or machine language from human language? </a:t>
            </a:r>
            <a:r>
              <a:rPr lang="en-CA" sz="2800" b="1" dirty="0" smtClean="0"/>
              <a:t>ought to be done using Text mode rather than Fundamental mode.</a:t>
            </a:r>
            <a:r>
              <a:rPr lang="en-CA" sz="2800" i="1" dirty="0" smtClean="0"/>
              <a:t>  Well, I don’t what text mode or fundamental mode is, so how will I know which I’m in?  Let’s see . . . </a:t>
            </a:r>
            <a:r>
              <a:rPr lang="en-CA" sz="2800" b="1" dirty="0" smtClean="0"/>
              <a:t>Invoke M-X Text rather than Fundamental mode.</a:t>
            </a:r>
            <a:r>
              <a:rPr lang="en-CA" sz="2800" b="1" i="1" dirty="0" smtClean="0"/>
              <a:t> </a:t>
            </a:r>
            <a:r>
              <a:rPr lang="en-CA" sz="2800" i="1" dirty="0" smtClean="0"/>
              <a:t>I won’t do that because I do not have time to see the other section.  That’s terrible to tell me to . . . </a:t>
            </a:r>
            <a:r>
              <a:rPr lang="en-CA" sz="2800" b="1" dirty="0" smtClean="0"/>
              <a:t>See section 20.1 [Major Modes], p. 85.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543800" cy="273050"/>
          </a:xfrm>
        </p:spPr>
        <p:txBody>
          <a:bodyPr/>
          <a:lstStyle/>
          <a:p>
            <a:r>
              <a:rPr lang="en-CA" dirty="0" smtClean="0"/>
              <a:t>Quoted from:  </a:t>
            </a:r>
            <a:r>
              <a:rPr lang="en-CA" i="1" dirty="0" smtClean="0"/>
              <a:t>Academic Writing: An Introduction, second edition, by Janet </a:t>
            </a:r>
            <a:r>
              <a:rPr lang="en-CA" i="1" dirty="0" err="1" smtClean="0"/>
              <a:t>Giltrow</a:t>
            </a:r>
            <a:r>
              <a:rPr lang="en-CA" i="1" dirty="0" smtClean="0"/>
              <a:t>, pages 22-23</a:t>
            </a:r>
            <a:endParaRPr lang="en-C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Be a reader, not a critic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Don’t give advice, suggestions, or criticism</a:t>
            </a:r>
          </a:p>
          <a:p>
            <a:r>
              <a:rPr lang="en-CA" dirty="0" smtClean="0"/>
              <a:t>Just read and fully explain your thoughts</a:t>
            </a:r>
          </a:p>
          <a:p>
            <a:endParaRPr lang="en-CA" dirty="0" smtClean="0"/>
          </a:p>
          <a:p>
            <a:r>
              <a:rPr lang="en-CA" dirty="0" smtClean="0"/>
              <a:t>A “Think Aloud” is an eyewitness account of thoughts</a:t>
            </a:r>
          </a:p>
          <a:p>
            <a:endParaRPr lang="en-CA" dirty="0" smtClean="0"/>
          </a:p>
          <a:p>
            <a:endParaRPr lang="en-CA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Instructions for a “Think Aloud”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z="2800" dirty="0" smtClean="0"/>
              <a:t>Read the essay aloud slowly</a:t>
            </a:r>
          </a:p>
          <a:p>
            <a:pPr lvl="0"/>
            <a:r>
              <a:rPr lang="en-CA" sz="2800" dirty="0" smtClean="0"/>
              <a:t>Frequently stop and offer a summary in your own words</a:t>
            </a:r>
          </a:p>
          <a:p>
            <a:pPr lvl="0"/>
            <a:r>
              <a:rPr lang="en-CA" sz="2800" dirty="0" smtClean="0"/>
              <a:t>Say when you understand</a:t>
            </a:r>
          </a:p>
          <a:p>
            <a:pPr lvl="0"/>
            <a:r>
              <a:rPr lang="en-CA" sz="2800" dirty="0" smtClean="0"/>
              <a:t>Say when you are confused and why</a:t>
            </a:r>
          </a:p>
          <a:p>
            <a:pPr lvl="0"/>
            <a:r>
              <a:rPr lang="en-CA" sz="2800" dirty="0" smtClean="0"/>
              <a:t>Try to verbally work through the confusing parts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“The </a:t>
            </a:r>
            <a:r>
              <a:rPr lang="en-CA" dirty="0" err="1" smtClean="0"/>
              <a:t>Siyabaslakara</a:t>
            </a:r>
            <a:r>
              <a:rPr lang="en-CA" dirty="0" smtClean="0"/>
              <a:t>” </a:t>
            </a:r>
            <a:br>
              <a:rPr lang="en-CA" dirty="0" smtClean="0"/>
            </a:br>
            <a:r>
              <a:rPr lang="en-CA" dirty="0" smtClean="0"/>
              <a:t>by Michael Ondaatje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CA" dirty="0" smtClean="0"/>
              <a:t>In the 10th century, the young princess</a:t>
            </a:r>
            <a:br>
              <a:rPr lang="en-CA" dirty="0" smtClean="0"/>
            </a:br>
            <a:r>
              <a:rPr lang="en-CA" dirty="0" smtClean="0"/>
              <a:t>entered a rock pool like the moon</a:t>
            </a:r>
          </a:p>
          <a:p>
            <a:pPr>
              <a:buNone/>
            </a:pPr>
            <a:r>
              <a:rPr lang="en-CA" dirty="0" smtClean="0"/>
              <a:t>within a blue cloud</a:t>
            </a:r>
          </a:p>
          <a:p>
            <a:pPr>
              <a:buNone/>
            </a:pPr>
            <a:r>
              <a:rPr lang="en-CA" dirty="0" smtClean="0"/>
              <a:t>Her sisters</a:t>
            </a:r>
            <a:br>
              <a:rPr lang="en-CA" dirty="0" smtClean="0"/>
            </a:br>
            <a:r>
              <a:rPr lang="en-CA" dirty="0" smtClean="0"/>
              <a:t>who dove, lit by flares,</a:t>
            </a:r>
            <a:br>
              <a:rPr lang="en-CA" dirty="0" smtClean="0"/>
            </a:br>
            <a:r>
              <a:rPr lang="en-CA" dirty="0" smtClean="0"/>
              <a:t>were lightning</a:t>
            </a:r>
          </a:p>
          <a:p>
            <a:pPr>
              <a:buNone/>
            </a:pPr>
            <a:r>
              <a:rPr lang="en-CA" dirty="0" smtClean="0"/>
              <a:t>Water and </a:t>
            </a:r>
            <a:r>
              <a:rPr lang="en-CA" dirty="0" err="1" smtClean="0"/>
              <a:t>erotics</a:t>
            </a:r>
            <a:endParaRPr lang="en-CA" dirty="0" smtClean="0"/>
          </a:p>
          <a:p>
            <a:pPr>
              <a:buNone/>
            </a:pPr>
            <a:r>
              <a:rPr lang="en-CA" dirty="0" smtClean="0"/>
              <a:t>The path from the king to rainmaking</a:t>
            </a:r>
          </a:p>
          <a:p>
            <a:pPr>
              <a:buNone/>
            </a:pPr>
            <a:r>
              <a:rPr lang="en-CA" dirty="0" smtClean="0"/>
              <a:t>—his dark shoulders a platform</a:t>
            </a:r>
            <a:br>
              <a:rPr lang="en-CA" dirty="0" smtClean="0"/>
            </a:br>
            <a:r>
              <a:rPr lang="en-CA" dirty="0" smtClean="0"/>
              <a:t>against the youngest instep</a:t>
            </a:r>
          </a:p>
          <a:p>
            <a:pPr marL="0" indent="0">
              <a:buNone/>
            </a:pPr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Kindly turn off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All cell phones</a:t>
            </a:r>
          </a:p>
          <a:p>
            <a:r>
              <a:rPr lang="en-CA" dirty="0" smtClean="0"/>
              <a:t>The wireless component of any laptop computers</a:t>
            </a:r>
          </a:p>
          <a:p>
            <a:pPr>
              <a:buNone/>
            </a:pP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“The </a:t>
            </a:r>
            <a:r>
              <a:rPr lang="en-CA" dirty="0" err="1" smtClean="0"/>
              <a:t>Siyabaslakara</a:t>
            </a:r>
            <a:r>
              <a:rPr lang="en-CA" dirty="0" smtClean="0"/>
              <a:t>” </a:t>
            </a:r>
            <a:br>
              <a:rPr lang="en-CA" dirty="0" smtClean="0"/>
            </a:br>
            <a:r>
              <a:rPr lang="en-CA" dirty="0" smtClean="0"/>
              <a:t>by Michael Ondaatje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waving her head above him</a:t>
            </a:r>
            <a:br>
              <a:rPr lang="en-CA" dirty="0" smtClean="0"/>
            </a:br>
            <a:r>
              <a:rPr lang="en-CA" dirty="0" smtClean="0"/>
              <a:t>this way</a:t>
            </a:r>
            <a:br>
              <a:rPr lang="en-CA" dirty="0" smtClean="0"/>
            </a:br>
            <a:r>
              <a:rPr lang="en-CA" dirty="0" smtClean="0"/>
              <a:t>this way</a:t>
            </a:r>
          </a:p>
          <a:p>
            <a:pPr>
              <a:buNone/>
            </a:pPr>
            <a:r>
              <a:rPr lang="en-CA" dirty="0" smtClean="0"/>
              <a:t>Later the art of aqueducts,</a:t>
            </a:r>
          </a:p>
          <a:p>
            <a:pPr>
              <a:buNone/>
            </a:pPr>
            <a:r>
              <a:rPr lang="en-CA" dirty="0" smtClean="0"/>
              <a:t>the banning of monks</a:t>
            </a:r>
            <a:br>
              <a:rPr lang="en-CA" dirty="0" smtClean="0"/>
            </a:br>
            <a:r>
              <a:rPr lang="en-CA" dirty="0" smtClean="0"/>
              <a:t>from water events</a:t>
            </a:r>
          </a:p>
          <a:p>
            <a:pPr>
              <a:buNone/>
            </a:pPr>
            <a:r>
              <a:rPr lang="en-CA" dirty="0" smtClean="0"/>
              <a:t>so they would not be caught</a:t>
            </a:r>
            <a:br>
              <a:rPr lang="en-CA" dirty="0" smtClean="0"/>
            </a:br>
            <a:r>
              <a:rPr lang="en-CA" dirty="0" smtClean="0"/>
              <a:t>within the melodious sounds</a:t>
            </a:r>
          </a:p>
          <a:p>
            <a:pPr>
              <a:buNone/>
            </a:pPr>
            <a:r>
              <a:rPr lang="en-CA" dirty="0" smtClean="0"/>
              <a:t>or in the noon heat</a:t>
            </a:r>
            <a:br>
              <a:rPr lang="en-CA" dirty="0" smtClean="0"/>
            </a:br>
            <a:r>
              <a:rPr lang="en-CA" dirty="0" smtClean="0"/>
              <a:t>under the rain of her hair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Don’t judge the essay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DON’T say:  “You don’t have a thesis statement.”</a:t>
            </a:r>
            <a:endParaRPr lang="en-CA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Just “Think Aloud” </a:t>
            </a:r>
            <a:br>
              <a:rPr lang="en-CA" dirty="0" smtClean="0"/>
            </a:br>
            <a:r>
              <a:rPr lang="en-CA" dirty="0" smtClean="0"/>
              <a:t>the reading experience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DO say something like this:  ““Okay . . . I’m done reading the first paragraph.  I’m not 100% sure what the essay is about though.  I mean, it’s about </a:t>
            </a:r>
            <a:r>
              <a:rPr lang="en-CA" dirty="0" smtClean="0"/>
              <a:t>violence, </a:t>
            </a:r>
            <a:r>
              <a:rPr lang="en-CA" dirty="0" smtClean="0"/>
              <a:t>right?  [Reader looks back over first paragraph.] Yeah, it’s definitely about </a:t>
            </a:r>
            <a:r>
              <a:rPr lang="en-CA" dirty="0" smtClean="0"/>
              <a:t>violence, </a:t>
            </a:r>
            <a:r>
              <a:rPr lang="en-CA" dirty="0" smtClean="0"/>
              <a:t>but I’m not exactly sure what you’re trying to say about it.”</a:t>
            </a:r>
            <a:endParaRPr lang="en-C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Announcements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Evaluations will be conducted soon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You will evaluate the lecture and tutorial components separately</a:t>
            </a:r>
          </a:p>
          <a:p>
            <a:r>
              <a:rPr lang="en-CA" dirty="0" smtClean="0"/>
              <a:t>Evaluations are anonymous and will be NOT be opened until AFTER all grades are submitted</a:t>
            </a:r>
          </a:p>
          <a:p>
            <a:r>
              <a:rPr lang="en-CA" dirty="0" smtClean="0"/>
              <a:t>Please provide as much detail as possible—it helps us improve</a:t>
            </a:r>
            <a:endParaRPr lang="en-CA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Extra office hours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Tuesday, August 2</a:t>
            </a:r>
            <a:r>
              <a:rPr lang="en-CA" baseline="30000" dirty="0" smtClean="0"/>
              <a:t>nd</a:t>
            </a:r>
            <a:r>
              <a:rPr lang="en-CA" dirty="0" smtClean="0"/>
              <a:t>, 4 to 6 p.m.</a:t>
            </a:r>
            <a:endParaRPr lang="en-CA" dirty="0" smtClean="0"/>
          </a:p>
          <a:p>
            <a:r>
              <a:rPr lang="en-CA" dirty="0" smtClean="0"/>
              <a:t>SUR 5191</a:t>
            </a:r>
            <a:endParaRPr lang="en-CA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Format for </a:t>
            </a:r>
            <a:r>
              <a:rPr lang="en-CA" dirty="0" smtClean="0"/>
              <a:t>Final Draft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1500 words minimum</a:t>
            </a:r>
            <a:endParaRPr lang="en-CA" dirty="0" smtClean="0"/>
          </a:p>
          <a:p>
            <a:r>
              <a:rPr lang="en-CA" dirty="0" smtClean="0"/>
              <a:t>Works Cited page, using MLA style</a:t>
            </a:r>
          </a:p>
          <a:p>
            <a:r>
              <a:rPr lang="en-CA" dirty="0" smtClean="0"/>
              <a:t>Optional:  Acknowledgements page</a:t>
            </a:r>
          </a:p>
          <a:p>
            <a:endParaRPr lang="en-CA" dirty="0" smtClean="0"/>
          </a:p>
          <a:p>
            <a:r>
              <a:rPr lang="en-CA" dirty="0" smtClean="0"/>
              <a:t>Will be graded according to rubric</a:t>
            </a:r>
          </a:p>
          <a:p>
            <a:endParaRPr lang="en-CA" dirty="0" smtClean="0"/>
          </a:p>
          <a:p>
            <a:r>
              <a:rPr lang="en-CA" dirty="0" smtClean="0"/>
              <a:t>Due </a:t>
            </a:r>
            <a:r>
              <a:rPr lang="en-CA" dirty="0" smtClean="0"/>
              <a:t>date </a:t>
            </a:r>
            <a:r>
              <a:rPr lang="en-CA" dirty="0" smtClean="0"/>
              <a:t>is Monday, August 8</a:t>
            </a:r>
            <a:r>
              <a:rPr lang="en-CA" baseline="30000" dirty="0" smtClean="0"/>
              <a:t>th</a:t>
            </a:r>
            <a:r>
              <a:rPr lang="en-CA" dirty="0" smtClean="0"/>
              <a:t> during </a:t>
            </a:r>
            <a:r>
              <a:rPr lang="en-CA" b="1" dirty="0" smtClean="0"/>
              <a:t>LECTURE</a:t>
            </a:r>
            <a:endParaRPr lang="en-CA" b="1" dirty="0" smtClean="0"/>
          </a:p>
          <a:p>
            <a:r>
              <a:rPr lang="en-US" dirty="0" smtClean="0"/>
              <a:t>Also </a:t>
            </a:r>
            <a:r>
              <a:rPr lang="en-US" dirty="0" smtClean="0"/>
              <a:t>turn in via </a:t>
            </a:r>
            <a:r>
              <a:rPr lang="en-US" dirty="0" err="1" smtClean="0"/>
              <a:t>WebCT</a:t>
            </a:r>
            <a:endParaRPr lang="en-CA" dirty="0" smtClean="0"/>
          </a:p>
          <a:p>
            <a:pPr lvl="1"/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The </a:t>
            </a:r>
            <a:r>
              <a:rPr lang="en-US" i="1" dirty="0" smtClean="0"/>
              <a:t>Things They Carried</a:t>
            </a:r>
            <a:endParaRPr lang="en-CA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Read </a:t>
            </a:r>
            <a:r>
              <a:rPr lang="en-US" dirty="0" smtClean="0"/>
              <a:t>until </a:t>
            </a:r>
            <a:r>
              <a:rPr lang="en-US" dirty="0" smtClean="0"/>
              <a:t>end by </a:t>
            </a:r>
            <a:r>
              <a:rPr lang="en-US" dirty="0" smtClean="0"/>
              <a:t>next </a:t>
            </a:r>
            <a:r>
              <a:rPr lang="en-US" dirty="0" smtClean="0"/>
              <a:t>lecture (in two weeks)</a:t>
            </a:r>
          </a:p>
          <a:p>
            <a:r>
              <a:rPr lang="en-US" dirty="0" smtClean="0"/>
              <a:t>Good luck with your Final Draft!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Overview of lecture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Introduction to author and novel</a:t>
            </a:r>
          </a:p>
          <a:p>
            <a:r>
              <a:rPr lang="en-CA" dirty="0" smtClean="0"/>
              <a:t>Historical background</a:t>
            </a:r>
          </a:p>
          <a:p>
            <a:r>
              <a:rPr lang="en-CA" dirty="0" smtClean="0"/>
              <a:t>Think aloud </a:t>
            </a:r>
            <a:r>
              <a:rPr lang="en-CA" dirty="0" smtClean="0"/>
              <a:t>p</a:t>
            </a:r>
            <a:r>
              <a:rPr lang="en-CA" dirty="0" smtClean="0"/>
              <a:t>rotocol</a:t>
            </a:r>
          </a:p>
          <a:p>
            <a:r>
              <a:rPr lang="en-CA" dirty="0" smtClean="0"/>
              <a:t>Announcements</a:t>
            </a:r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Introduction to author and novel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Introduction to </a:t>
            </a:r>
            <a:r>
              <a:rPr lang="en-CA" dirty="0" smtClean="0"/>
              <a:t>Tim O’Brien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pPr algn="ctr"/>
            <a:r>
              <a:rPr lang="en-CA" dirty="0" smtClean="0"/>
              <a:t>Image from </a:t>
            </a:r>
            <a:r>
              <a:rPr lang="en-CA" i="1" dirty="0" smtClean="0"/>
              <a:t>National Endowment for the Arts</a:t>
            </a:r>
            <a:r>
              <a:rPr lang="en-CA" dirty="0" smtClean="0"/>
              <a:t>:  </a:t>
            </a:r>
            <a:r>
              <a:rPr lang="en-CA" dirty="0" smtClean="0">
                <a:hlinkClick r:id="rId3"/>
              </a:rPr>
              <a:t>http://</a:t>
            </a:r>
            <a:r>
              <a:rPr lang="en-CA" dirty="0" smtClean="0">
                <a:hlinkClick r:id="rId3"/>
              </a:rPr>
              <a:t>www.neabigread.org/books/thethingstheycarried/index.php</a:t>
            </a:r>
            <a:r>
              <a:rPr lang="en-CA" dirty="0" smtClean="0"/>
              <a:t> </a:t>
            </a:r>
            <a:endParaRPr lang="en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1828800"/>
            <a:ext cx="3581399" cy="4655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Introduction to 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i="1" dirty="0" smtClean="0"/>
              <a:t>The Things They Carried</a:t>
            </a:r>
            <a:endParaRPr lang="en-CA" i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pPr algn="ctr"/>
            <a:r>
              <a:rPr lang="en-CA" dirty="0" smtClean="0"/>
              <a:t>Image from </a:t>
            </a:r>
            <a:r>
              <a:rPr lang="en-CA" i="1" dirty="0" smtClean="0"/>
              <a:t>Tower Books</a:t>
            </a:r>
            <a:r>
              <a:rPr lang="en-CA" dirty="0" smtClean="0"/>
              <a:t>: </a:t>
            </a:r>
            <a:r>
              <a:rPr lang="en-CA" dirty="0" smtClean="0">
                <a:hlinkClick r:id="rId3"/>
              </a:rPr>
              <a:t>http://</a:t>
            </a:r>
            <a:r>
              <a:rPr lang="en-CA" dirty="0" smtClean="0">
                <a:hlinkClick r:id="rId3"/>
              </a:rPr>
              <a:t>www.tower.com/things-they-carried-tim-obrien-paperback/wapi/113641220</a:t>
            </a:r>
            <a:r>
              <a:rPr lang="en-CA" dirty="0" smtClean="0"/>
              <a:t> </a:t>
            </a:r>
            <a:endParaRPr lang="en-C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1828800"/>
            <a:ext cx="3086100" cy="4690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Historical background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Vietnam</a:t>
            </a:r>
            <a:endParaRPr lang="en-CA" i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pPr algn="ctr"/>
            <a:r>
              <a:rPr lang="en-CA" dirty="0" smtClean="0"/>
              <a:t>Image from </a:t>
            </a:r>
            <a:r>
              <a:rPr lang="en-CA" i="1" dirty="0" smtClean="0"/>
              <a:t>Lonely Planet</a:t>
            </a:r>
            <a:r>
              <a:rPr lang="en-CA" dirty="0" smtClean="0"/>
              <a:t>: </a:t>
            </a:r>
            <a:r>
              <a:rPr lang="en-CA" dirty="0" smtClean="0">
                <a:hlinkClick r:id="rId3"/>
              </a:rPr>
              <a:t>http://www.lonelyplanet.com/maps/asia/vietnam</a:t>
            </a:r>
            <a:r>
              <a:rPr lang="en-CA" dirty="0" smtClean="0">
                <a:hlinkClick r:id="rId3"/>
              </a:rPr>
              <a:t>/</a:t>
            </a:r>
            <a:r>
              <a:rPr lang="en-CA" dirty="0" smtClean="0"/>
              <a:t> </a:t>
            </a:r>
            <a:endParaRPr lang="en-C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1828800"/>
            <a:ext cx="6074610" cy="456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Vietnam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1955-1975</a:t>
            </a:r>
            <a:endParaRPr lang="en-CA" dirty="0" smtClean="0"/>
          </a:p>
          <a:p>
            <a:r>
              <a:rPr lang="en-CA" dirty="0" smtClean="0"/>
              <a:t>Vietnam was colonized by the French (and briefly by the Japanese)</a:t>
            </a:r>
          </a:p>
          <a:p>
            <a:pPr lvl="1"/>
            <a:r>
              <a:rPr lang="en-CA" dirty="0" smtClean="0"/>
              <a:t>Vietnamese began fighting for independence during 1940s</a:t>
            </a:r>
            <a:endParaRPr lang="en-CA" dirty="0" smtClean="0"/>
          </a:p>
          <a:p>
            <a:r>
              <a:rPr lang="en-CA" dirty="0" smtClean="0"/>
              <a:t>Vietnam gained independence in mid-1950s</a:t>
            </a:r>
          </a:p>
          <a:p>
            <a:pPr lvl="1"/>
            <a:r>
              <a:rPr lang="en-CA" dirty="0" smtClean="0"/>
              <a:t>Civil war broke out </a:t>
            </a:r>
            <a:endParaRPr lang="en-CA" dirty="0" smtClean="0"/>
          </a:p>
          <a:p>
            <a:r>
              <a:rPr lang="en-CA" dirty="0" smtClean="0"/>
              <a:t>Other countries became involved in civil war</a:t>
            </a:r>
          </a:p>
          <a:p>
            <a:pPr lvl="1"/>
            <a:r>
              <a:rPr lang="en-CA" dirty="0" smtClean="0"/>
              <a:t>Viewed Vietnam’s conflicts as decisive showdown between democracy and communism</a:t>
            </a:r>
            <a:endParaRPr lang="en-CA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10593</TotalTime>
  <Words>818</Words>
  <Application>Microsoft Office PowerPoint</Application>
  <PresentationFormat>On-screen Show (4:3)</PresentationFormat>
  <Paragraphs>132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Flow</vt:lpstr>
      <vt:lpstr>Week #12: The Things They Carried</vt:lpstr>
      <vt:lpstr>Kindly turn off</vt:lpstr>
      <vt:lpstr>Overview of lecture</vt:lpstr>
      <vt:lpstr>Introduction to author and novel</vt:lpstr>
      <vt:lpstr>Introduction to Tim O’Brien</vt:lpstr>
      <vt:lpstr>Introduction to  The Things They Carried</vt:lpstr>
      <vt:lpstr>Historical background</vt:lpstr>
      <vt:lpstr>Vietnam</vt:lpstr>
      <vt:lpstr>Vietnam War</vt:lpstr>
      <vt:lpstr>American involvement in Vietnam War</vt:lpstr>
      <vt:lpstr>Vietnamese involvement in Vietnam War</vt:lpstr>
      <vt:lpstr>Think aloud protocol</vt:lpstr>
      <vt:lpstr>Think aloud protocol</vt:lpstr>
      <vt:lpstr>Software instructions</vt:lpstr>
      <vt:lpstr>Transcript of a “Think Aloud” for software instructions </vt:lpstr>
      <vt:lpstr>Transcript of a “think aloud” for software instructions </vt:lpstr>
      <vt:lpstr>Be a reader, not a critic</vt:lpstr>
      <vt:lpstr>Instructions for a “Think Aloud”</vt:lpstr>
      <vt:lpstr>“The Siyabaslakara”  by Michael Ondaatje</vt:lpstr>
      <vt:lpstr>“The Siyabaslakara”  by Michael Ondaatje</vt:lpstr>
      <vt:lpstr>Don’t judge the essay</vt:lpstr>
      <vt:lpstr>Just “Think Aloud”  the reading experience</vt:lpstr>
      <vt:lpstr>Announcements</vt:lpstr>
      <vt:lpstr>Evaluations will be conducted soon</vt:lpstr>
      <vt:lpstr>Extra office hours</vt:lpstr>
      <vt:lpstr>Format for Final Draft</vt:lpstr>
      <vt:lpstr>The Things They Carried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ENGL 101W: Introduction to Fiction</dc:title>
  <dc:creator>Katherine</dc:creator>
  <cp:lastModifiedBy>Katherine</cp:lastModifiedBy>
  <cp:revision>486</cp:revision>
  <dcterms:created xsi:type="dcterms:W3CDTF">2009-09-09T13:23:51Z</dcterms:created>
  <dcterms:modified xsi:type="dcterms:W3CDTF">2011-07-25T18:46:21Z</dcterms:modified>
</cp:coreProperties>
</file>