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257" r:id="rId3"/>
    <p:sldId id="266" r:id="rId4"/>
    <p:sldId id="280" r:id="rId5"/>
    <p:sldId id="258" r:id="rId6"/>
    <p:sldId id="259" r:id="rId7"/>
    <p:sldId id="260" r:id="rId8"/>
    <p:sldId id="326" r:id="rId9"/>
    <p:sldId id="327" r:id="rId10"/>
    <p:sldId id="328" r:id="rId11"/>
    <p:sldId id="329" r:id="rId12"/>
    <p:sldId id="263" r:id="rId13"/>
    <p:sldId id="281" r:id="rId14"/>
    <p:sldId id="282" r:id="rId15"/>
    <p:sldId id="283" r:id="rId16"/>
    <p:sldId id="284" r:id="rId17"/>
    <p:sldId id="285" r:id="rId18"/>
    <p:sldId id="324" r:id="rId19"/>
    <p:sldId id="325" r:id="rId20"/>
    <p:sldId id="288" r:id="rId21"/>
    <p:sldId id="289" r:id="rId22"/>
    <p:sldId id="290" r:id="rId23"/>
    <p:sldId id="286" r:id="rId24"/>
    <p:sldId id="298" r:id="rId25"/>
    <p:sldId id="330" r:id="rId26"/>
    <p:sldId id="331" r:id="rId27"/>
    <p:sldId id="332" r:id="rId28"/>
    <p:sldId id="336" r:id="rId29"/>
    <p:sldId id="334" r:id="rId30"/>
    <p:sldId id="335" r:id="rId31"/>
    <p:sldId id="333" r:id="rId32"/>
    <p:sldId id="337" r:id="rId33"/>
    <p:sldId id="338" r:id="rId34"/>
    <p:sldId id="340" r:id="rId35"/>
    <p:sldId id="339" r:id="rId36"/>
    <p:sldId id="341" r:id="rId37"/>
    <p:sldId id="342" r:id="rId38"/>
    <p:sldId id="343" r:id="rId39"/>
    <p:sldId id="279"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667" autoAdjust="0"/>
  </p:normalViewPr>
  <p:slideViewPr>
    <p:cSldViewPr>
      <p:cViewPr varScale="1">
        <p:scale>
          <a:sx n="61" d="100"/>
          <a:sy n="61" d="100"/>
        </p:scale>
        <p:origin x="-131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DE560-72CC-4EE8-B617-B1FEEFF794B5}" type="datetimeFigureOut">
              <a:rPr lang="en-US" smtClean="0"/>
              <a:pPr/>
              <a:t>5/8/2011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4C2818-7326-4ECC-BF9D-64D7DA57C87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28</a:t>
            </a:fld>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29</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3</a:t>
            </a:fld>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30</a:t>
            </a:fld>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31</a:t>
            </a:fld>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32</a:t>
            </a:fld>
            <a:endParaRPr lang="en-CA"/>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33</a:t>
            </a:fld>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34</a:t>
            </a:fld>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35</a:t>
            </a:fld>
            <a:endParaRPr lang="en-CA"/>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C4C2818-7326-4ECC-BF9D-64D7DA57C87C}" type="slidenum">
              <a:rPr lang="en-CA" smtClean="0"/>
              <a:pPr/>
              <a:t>36</a:t>
            </a:fld>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37</a:t>
            </a:fld>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38</a:t>
            </a:fld>
            <a:endParaRPr lang="en-CA"/>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39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US"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3280DD-B687-4E06-8409-3544E47ECD91}" type="datetimeFigureOut">
              <a:rPr lang="en-US" smtClean="0"/>
              <a:pPr/>
              <a:t>5/8/2011</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5/8/2011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5/8/2011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5/8/2011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3280DD-B687-4E06-8409-3544E47ECD91}" type="datetimeFigureOut">
              <a:rPr lang="en-US" smtClean="0"/>
              <a:pPr/>
              <a:t>5/8/2011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5/8/2011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3280DD-B687-4E06-8409-3544E47ECD91}" type="datetimeFigureOut">
              <a:rPr lang="en-US" smtClean="0"/>
              <a:pPr/>
              <a:t>5/8/2011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3280DD-B687-4E06-8409-3544E47ECD91}" type="datetimeFigureOut">
              <a:rPr lang="en-US" smtClean="0"/>
              <a:pPr/>
              <a:t>5/8/2011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280DD-B687-4E06-8409-3544E47ECD91}" type="datetimeFigureOut">
              <a:rPr lang="en-US" smtClean="0"/>
              <a:pPr/>
              <a:t>5/8/2011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5/8/2011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3280DD-B687-4E06-8409-3544E47ECD91}" type="datetimeFigureOut">
              <a:rPr lang="en-US" smtClean="0"/>
              <a:pPr/>
              <a:t>5/8/2011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B8DCB32D-6ACF-4045-AD73-3320DAB9474E}"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3280DD-B687-4E06-8409-3544E47ECD91}" type="datetimeFigureOut">
              <a:rPr lang="en-US" smtClean="0"/>
              <a:pPr/>
              <a:t>5/8/2011</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DCB32D-6ACF-4045-AD73-3320DAB9474E}"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wl.english.purdue.edu/owl/resource/589/0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owl.english.purdue.edu/handouts/research/r_plagiar.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lib.sfu.ca/node/10470/tak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lib.sfu.ca/node/10470/tak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rtinthepicture.com/paintings/Rene_Magritte/This-Is-Not-A-Pipe/"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bc.ca/news/canada/story/2009/02/10/f-afghanistan.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bc.ca/news/world/story/2008/08/20/f-afghan-analyze.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nytimes.com/interactive/2010/01/09/nyregion/veteran-columbia/index.html"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bc.ca/news/canada/story/2009/02/10/f-afghanistan.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bc.ca/news/background/afghanistan/casualties/list.html" TargetMode="External"/><Relationship Id="rId4" Type="http://schemas.openxmlformats.org/officeDocument/2006/relationships/hyperlink" Target="http://www.cbc.ca/news/background/afghanistan/bythenumbers.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Welcome to ENGL 101W:</a:t>
            </a:r>
            <a:br>
              <a:rPr lang="en-CA" dirty="0" smtClean="0"/>
            </a:br>
            <a:r>
              <a:rPr lang="en-CA" dirty="0" smtClean="0"/>
              <a:t>Introduction to Fiction</a:t>
            </a:r>
            <a:endParaRPr lang="en-CA" dirty="0"/>
          </a:p>
        </p:txBody>
      </p:sp>
      <p:sp>
        <p:nvSpPr>
          <p:cNvPr id="3" name="Subtitle 2"/>
          <p:cNvSpPr>
            <a:spLocks noGrp="1"/>
          </p:cNvSpPr>
          <p:nvPr>
            <p:ph type="subTitle" idx="1"/>
          </p:nvPr>
        </p:nvSpPr>
        <p:spPr/>
        <p:txBody>
          <a:bodyPr/>
          <a:lstStyle/>
          <a:p>
            <a:r>
              <a:rPr lang="en-CA" dirty="0" smtClean="0"/>
              <a:t>Professor </a:t>
            </a:r>
            <a:r>
              <a:rPr lang="en-CA" dirty="0" err="1" smtClean="0"/>
              <a:t>Poyner</a:t>
            </a:r>
            <a:r>
              <a:rPr lang="en-CA" dirty="0" smtClean="0"/>
              <a:t>-Del Vento</a:t>
            </a:r>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feel about the war in Afghanistan?</a:t>
            </a:r>
            <a:endParaRPr lang="en-US" dirty="0"/>
          </a:p>
        </p:txBody>
      </p:sp>
      <p:sp>
        <p:nvSpPr>
          <p:cNvPr id="3" name="Content Placeholder 2"/>
          <p:cNvSpPr>
            <a:spLocks noGrp="1"/>
          </p:cNvSpPr>
          <p:nvPr>
            <p:ph idx="1"/>
          </p:nvPr>
        </p:nvSpPr>
        <p:spPr/>
        <p:txBody>
          <a:bodyPr/>
          <a:lstStyle/>
          <a:p>
            <a:r>
              <a:rPr lang="en-US" dirty="0" smtClean="0"/>
              <a:t>Share your feelings, opinions, and emotions</a:t>
            </a:r>
          </a:p>
          <a:p>
            <a:r>
              <a:rPr lang="en-US" dirty="0" smtClean="0"/>
              <a:t>Use any format:</a:t>
            </a:r>
          </a:p>
          <a:p>
            <a:pPr lvl="1"/>
            <a:r>
              <a:rPr lang="en-US" dirty="0" smtClean="0"/>
              <a:t>Paragraph</a:t>
            </a:r>
          </a:p>
          <a:p>
            <a:pPr lvl="1"/>
            <a:r>
              <a:rPr lang="en-US" dirty="0" smtClean="0"/>
              <a:t>Poem</a:t>
            </a:r>
          </a:p>
          <a:p>
            <a:pPr lvl="1"/>
            <a:r>
              <a:rPr lang="en-US" dirty="0" smtClean="0"/>
              <a:t>Drawing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thoughts and feelings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Syllabus</a:t>
            </a:r>
            <a:endParaRPr lang="en-CA" dirty="0"/>
          </a:p>
        </p:txBody>
      </p:sp>
      <p:sp>
        <p:nvSpPr>
          <p:cNvPr id="3" name="Content Placeholder 2"/>
          <p:cNvSpPr>
            <a:spLocks noGrp="1"/>
          </p:cNvSpPr>
          <p:nvPr>
            <p:ph idx="1"/>
          </p:nvPr>
        </p:nvSpPr>
        <p:spPr/>
        <p:txBody>
          <a:bodyPr/>
          <a:lstStyle/>
          <a:p>
            <a:pPr lvl="0"/>
            <a:r>
              <a:rPr lang="en-CA" dirty="0" smtClean="0"/>
              <a:t>Less grim than discussing the war in Afghanistan</a:t>
            </a:r>
            <a:endParaRPr lang="en-CA" dirty="0" smtClean="0"/>
          </a:p>
          <a:p>
            <a:pPr lvl="0"/>
            <a:r>
              <a:rPr lang="en-US" dirty="0" smtClean="0"/>
              <a:t>A syllabus is a contract</a:t>
            </a:r>
            <a:endParaRPr lang="en-CA"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Plagiarism</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Contradictions in Academic Writing</a:t>
            </a:r>
            <a:endParaRPr lang="en-CA" dirty="0"/>
          </a:p>
        </p:txBody>
      </p:sp>
      <p:sp>
        <p:nvSpPr>
          <p:cNvPr id="3" name="Content Placeholder 2"/>
          <p:cNvSpPr>
            <a:spLocks noGrp="1"/>
          </p:cNvSpPr>
          <p:nvPr>
            <p:ph idx="1"/>
          </p:nvPr>
        </p:nvSpPr>
        <p:spPr/>
        <p:txBody>
          <a:bodyPr/>
          <a:lstStyle/>
          <a:p>
            <a:r>
              <a:rPr lang="en-CA" dirty="0" smtClean="0"/>
              <a:t>“Develop a topic based on what has already been said and written </a:t>
            </a:r>
            <a:r>
              <a:rPr lang="en-CA" b="1" dirty="0" smtClean="0"/>
              <a:t>but</a:t>
            </a:r>
            <a:r>
              <a:rPr lang="en-CA" dirty="0" smtClean="0"/>
              <a:t> write something new and original</a:t>
            </a:r>
          </a:p>
          <a:p>
            <a:r>
              <a:rPr lang="en-CA" dirty="0" smtClean="0"/>
              <a:t>“Rely on opinions of experts and authorities on a topic </a:t>
            </a:r>
            <a:r>
              <a:rPr lang="en-CA" b="1" dirty="0" smtClean="0"/>
              <a:t>but</a:t>
            </a:r>
            <a:r>
              <a:rPr lang="en-CA" dirty="0" smtClean="0"/>
              <a:t> improve upon and/or disagree with those same opinions</a:t>
            </a:r>
          </a:p>
          <a:p>
            <a:r>
              <a:rPr lang="en-CA" dirty="0" smtClean="0"/>
              <a:t>“Give credit to researchers who have come before you </a:t>
            </a:r>
            <a:r>
              <a:rPr lang="en-CA" b="1" dirty="0" smtClean="0"/>
              <a:t>but</a:t>
            </a:r>
            <a:r>
              <a:rPr lang="en-CA" dirty="0" smtClean="0"/>
              <a:t> make your own significant contribution</a:t>
            </a:r>
          </a:p>
          <a:p>
            <a:r>
              <a:rPr lang="en-CA" dirty="0" smtClean="0"/>
              <a:t>“Improve your English or fit into a discourse community by building upon what you hear and read </a:t>
            </a:r>
            <a:r>
              <a:rPr lang="en-CA" b="1" dirty="0" smtClean="0"/>
              <a:t>but</a:t>
            </a:r>
            <a:r>
              <a:rPr lang="en-CA" dirty="0" smtClean="0"/>
              <a:t> use your own words and your own voice”</a:t>
            </a:r>
          </a:p>
          <a:p>
            <a:endParaRPr lang="en-CA" dirty="0" smtClean="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quoted from OWL Website:  </a:t>
            </a:r>
            <a:r>
              <a:rPr lang="en-CA" dirty="0" smtClean="0">
                <a:hlinkClick r:id="rId3"/>
              </a:rPr>
              <a:t>http://owl.english.purdue.edu/owl/resource/589/01/</a:t>
            </a:r>
            <a:r>
              <a:rPr lang="en-CA" dirty="0" smtClean="0"/>
              <a:t> </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lagiarism"/>
          <p:cNvPicPr>
            <a:picLocks noChangeAspect="1" noChangeArrowheads="1"/>
          </p:cNvPicPr>
          <p:nvPr/>
        </p:nvPicPr>
        <p:blipFill>
          <a:blip r:embed="rId3" cstate="print"/>
          <a:srcRect/>
          <a:stretch>
            <a:fillRect/>
          </a:stretch>
        </p:blipFill>
        <p:spPr bwMode="auto">
          <a:xfrm>
            <a:off x="685800" y="1295400"/>
            <a:ext cx="7899400" cy="4739640"/>
          </a:xfrm>
          <a:prstGeom prst="rect">
            <a:avLst/>
          </a:prstGeom>
          <a:noFill/>
          <a:ln w="9525">
            <a:solidFill>
              <a:schemeClr val="accent1">
                <a:alpha val="35000"/>
              </a:schemeClr>
            </a:solidFill>
            <a:miter lim="800000"/>
            <a:headEnd/>
            <a:tailEnd/>
          </a:ln>
        </p:spPr>
      </p:pic>
      <p:sp>
        <p:nvSpPr>
          <p:cNvPr id="5" name="Footer Placeholder 4"/>
          <p:cNvSpPr>
            <a:spLocks noGrp="1"/>
          </p:cNvSpPr>
          <p:nvPr>
            <p:ph type="ftr" sz="quarter" idx="11"/>
          </p:nvPr>
        </p:nvSpPr>
        <p:spPr>
          <a:xfrm>
            <a:off x="1219200" y="6356350"/>
            <a:ext cx="6553200" cy="365125"/>
          </a:xfrm>
        </p:spPr>
        <p:txBody>
          <a:bodyPr/>
          <a:lstStyle/>
          <a:p>
            <a:pPr algn="ctr"/>
            <a:r>
              <a:rPr lang="en-CA" dirty="0" smtClean="0"/>
              <a:t>Graphic from OWL website:  </a:t>
            </a:r>
            <a:r>
              <a:rPr lang="en-CA" dirty="0" smtClean="0">
                <a:hlinkClick r:id="rId4"/>
              </a:rPr>
              <a:t>http://owl.english.purdue.edu/handouts/research/r_plagiar.html</a:t>
            </a:r>
            <a:r>
              <a:rPr lang="en-CA" dirty="0" smtClean="0"/>
              <a:t> </a:t>
            </a: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Should you cite?</a:t>
            </a:r>
            <a:endParaRPr lang="en-CA" dirty="0"/>
          </a:p>
        </p:txBody>
      </p:sp>
      <p:graphicFrame>
        <p:nvGraphicFramePr>
          <p:cNvPr id="4" name="Content Placeholder 3"/>
          <p:cNvGraphicFramePr>
            <a:graphicFrameLocks noGrp="1"/>
          </p:cNvGraphicFramePr>
          <p:nvPr>
            <p:ph idx="1"/>
          </p:nvPr>
        </p:nvGraphicFramePr>
        <p:xfrm>
          <a:off x="457200" y="1935163"/>
          <a:ext cx="8229600" cy="3708400"/>
        </p:xfrm>
        <a:graphic>
          <a:graphicData uri="http://schemas.openxmlformats.org/drawingml/2006/table">
            <a:tbl>
              <a:tblPr firstRow="1" bandCol="1">
                <a:tableStyleId>{21E4AEA4-8DFA-4A89-87EB-49C32662AFE0}</a:tableStyleId>
              </a:tblPr>
              <a:tblGrid>
                <a:gridCol w="4114800"/>
                <a:gridCol w="4114800"/>
              </a:tblGrid>
              <a:tr h="370840">
                <a:tc>
                  <a:txBody>
                    <a:bodyPr/>
                    <a:lstStyle/>
                    <a:p>
                      <a:pPr algn="ctr"/>
                      <a:r>
                        <a:rPr lang="en-CA" dirty="0" smtClean="0"/>
                        <a:t>Need to Cite</a:t>
                      </a:r>
                      <a:endParaRPr lang="en-CA" dirty="0"/>
                    </a:p>
                  </a:txBody>
                  <a:tcPr/>
                </a:tc>
                <a:tc>
                  <a:txBody>
                    <a:bodyPr/>
                    <a:lstStyle/>
                    <a:p>
                      <a:pPr algn="ctr"/>
                      <a:r>
                        <a:rPr lang="en-CA" dirty="0" smtClean="0"/>
                        <a:t>Don’t Need to Cite</a:t>
                      </a:r>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a:p>
                  </a:txBody>
                  <a:tcPr/>
                </a:tc>
                <a:tc>
                  <a:txBody>
                    <a:bodyPr/>
                    <a:lstStyle/>
                    <a:p>
                      <a:endParaRPr lang="en-CA"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Should you cite?</a:t>
            </a:r>
            <a:endParaRPr lang="en-CA" dirty="0"/>
          </a:p>
        </p:txBody>
      </p:sp>
      <p:sp>
        <p:nvSpPr>
          <p:cNvPr id="3" name="Content Placeholder 2"/>
          <p:cNvSpPr>
            <a:spLocks noGrp="1"/>
          </p:cNvSpPr>
          <p:nvPr>
            <p:ph idx="1"/>
          </p:nvPr>
        </p:nvSpPr>
        <p:spPr/>
        <p:txBody>
          <a:bodyPr/>
          <a:lstStyle/>
          <a:p>
            <a:r>
              <a:rPr lang="en-CA" dirty="0" smtClean="0"/>
              <a:t>Information from a newspaper, book, or website</a:t>
            </a:r>
          </a:p>
          <a:p>
            <a:r>
              <a:rPr lang="en-CA" dirty="0" smtClean="0"/>
              <a:t>Information from an e-mail</a:t>
            </a:r>
          </a:p>
          <a:p>
            <a:r>
              <a:rPr lang="en-CA" dirty="0" smtClean="0"/>
              <a:t>Generally accepted facts</a:t>
            </a:r>
          </a:p>
          <a:p>
            <a:r>
              <a:rPr lang="en-CA" dirty="0" smtClean="0"/>
              <a:t>Reprinted illustrations or photographs</a:t>
            </a:r>
          </a:p>
          <a:p>
            <a:r>
              <a:rPr lang="en-CA" dirty="0" smtClean="0"/>
              <a:t>Your own memories or opinions</a:t>
            </a:r>
          </a:p>
          <a:p>
            <a:r>
              <a:rPr lang="en-CA" dirty="0" smtClean="0"/>
              <a:t>Ideas from conversations with classmates</a:t>
            </a:r>
          </a:p>
          <a:p>
            <a:r>
              <a:rPr lang="en-CA" dirty="0" smtClean="0"/>
              <a:t>Unique phrases</a:t>
            </a:r>
          </a:p>
          <a:p>
            <a:r>
              <a:rPr lang="en-CA" dirty="0" smtClean="0"/>
              <a:t>Common knowledge</a:t>
            </a:r>
          </a:p>
          <a:p>
            <a:r>
              <a:rPr lang="en-CA" dirty="0" smtClean="0"/>
              <a:t>Results from your own experiment</a:t>
            </a:r>
          </a:p>
          <a:p>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Patchwriting</a:t>
            </a:r>
            <a:endParaRPr lang="en-US" dirty="0"/>
          </a:p>
        </p:txBody>
      </p:sp>
      <p:sp>
        <p:nvSpPr>
          <p:cNvPr id="3" name="Content Placeholder 2"/>
          <p:cNvSpPr>
            <a:spLocks noGrp="1"/>
          </p:cNvSpPr>
          <p:nvPr>
            <p:ph idx="1"/>
          </p:nvPr>
        </p:nvSpPr>
        <p:spPr/>
        <p:txBody>
          <a:bodyPr/>
          <a:lstStyle/>
          <a:p>
            <a:r>
              <a:rPr lang="en-US" dirty="0" smtClean="0"/>
              <a:t>Most common type of plagiarism in ENGL 101W</a:t>
            </a:r>
          </a:p>
          <a:p>
            <a:r>
              <a:rPr lang="en-US" dirty="0" smtClean="0"/>
              <a:t>According to the SFU Plagiarism Tutorial:  “</a:t>
            </a:r>
            <a:r>
              <a:rPr lang="en-CA" dirty="0" err="1" smtClean="0"/>
              <a:t>Patchwriting</a:t>
            </a:r>
            <a:r>
              <a:rPr lang="en-CA" dirty="0" smtClean="0"/>
              <a:t> </a:t>
            </a:r>
            <a:r>
              <a:rPr lang="en-CA" dirty="0" smtClean="0"/>
              <a:t>occurs when </a:t>
            </a:r>
            <a:r>
              <a:rPr lang="en-CA" dirty="0" smtClean="0"/>
              <a:t>a student </a:t>
            </a:r>
            <a:r>
              <a:rPr lang="en-CA" dirty="0" smtClean="0"/>
              <a:t>paraphrases a </a:t>
            </a:r>
            <a:r>
              <a:rPr lang="en-CA" dirty="0" smtClean="0"/>
              <a:t>passage </a:t>
            </a:r>
            <a:r>
              <a:rPr lang="en-CA" dirty="0" smtClean="0"/>
              <a:t>but </a:t>
            </a:r>
            <a:r>
              <a:rPr lang="en-CA" dirty="0" smtClean="0"/>
              <a:t>leaves it too similar to the original. In </a:t>
            </a:r>
            <a:r>
              <a:rPr lang="en-CA" dirty="0" err="1" smtClean="0"/>
              <a:t>patchwriting</a:t>
            </a:r>
            <a:r>
              <a:rPr lang="en-CA" dirty="0" smtClean="0"/>
              <a:t>, the writer may </a:t>
            </a:r>
            <a:r>
              <a:rPr lang="en-CA" dirty="0" smtClean="0"/>
              <a:t>delete a </a:t>
            </a:r>
            <a:r>
              <a:rPr lang="en-CA" dirty="0" smtClean="0"/>
              <a:t>few words</a:t>
            </a:r>
            <a:r>
              <a:rPr lang="en-CA" dirty="0" smtClean="0"/>
              <a:t>, change the order, </a:t>
            </a:r>
            <a:r>
              <a:rPr lang="en-CA" dirty="0" smtClean="0"/>
              <a:t>substitute synonyms and even change the </a:t>
            </a:r>
            <a:r>
              <a:rPr lang="en-CA" dirty="0" smtClean="0"/>
              <a:t>grammatical structure</a:t>
            </a:r>
            <a:r>
              <a:rPr lang="en-CA" dirty="0" smtClean="0"/>
              <a:t>, but the reliance on the </a:t>
            </a:r>
            <a:r>
              <a:rPr lang="en-CA" dirty="0" smtClean="0"/>
              <a:t>original text </a:t>
            </a:r>
            <a:r>
              <a:rPr lang="en-CA" dirty="0" smtClean="0"/>
              <a:t>is still visible when the two are </a:t>
            </a:r>
            <a:r>
              <a:rPr lang="en-CA" dirty="0" smtClean="0"/>
              <a:t>compared.”</a:t>
            </a:r>
          </a:p>
          <a:p>
            <a:r>
              <a:rPr lang="en-CA" dirty="0" smtClean="0">
                <a:hlinkClick r:id="rId3"/>
              </a:rPr>
              <a:t>http://</a:t>
            </a:r>
            <a:r>
              <a:rPr lang="en-CA" dirty="0" smtClean="0">
                <a:hlinkClick r:id="rId3"/>
              </a:rPr>
              <a:t>www.lib.sfu.ca/node/10470/take</a:t>
            </a:r>
            <a:r>
              <a:rPr lang="en-CA"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Patchwriting</a:t>
            </a:r>
            <a:endParaRPr lang="en-US" dirty="0"/>
          </a:p>
        </p:txBody>
      </p:sp>
      <p:sp>
        <p:nvSpPr>
          <p:cNvPr id="3" name="Content Placeholder 2"/>
          <p:cNvSpPr>
            <a:spLocks noGrp="1"/>
          </p:cNvSpPr>
          <p:nvPr>
            <p:ph idx="1"/>
          </p:nvPr>
        </p:nvSpPr>
        <p:spPr/>
        <p:txBody>
          <a:bodyPr/>
          <a:lstStyle/>
          <a:p>
            <a:r>
              <a:rPr lang="en-US" dirty="0" smtClean="0"/>
              <a:t>Most common type of plagiarism in ENGL 101W</a:t>
            </a:r>
          </a:p>
          <a:p>
            <a:r>
              <a:rPr lang="en-US" dirty="0" smtClean="0"/>
              <a:t>According to the SFU Plagiarism Tutorial:  “</a:t>
            </a:r>
            <a:r>
              <a:rPr lang="en-CA" dirty="0" err="1" smtClean="0"/>
              <a:t>Patchwriting</a:t>
            </a:r>
            <a:r>
              <a:rPr lang="en-CA" dirty="0" smtClean="0"/>
              <a:t> </a:t>
            </a:r>
            <a:r>
              <a:rPr lang="en-CA" dirty="0" smtClean="0"/>
              <a:t>occurs when </a:t>
            </a:r>
            <a:r>
              <a:rPr lang="en-CA" dirty="0" smtClean="0"/>
              <a:t>a student </a:t>
            </a:r>
            <a:r>
              <a:rPr lang="en-CA" dirty="0" smtClean="0"/>
              <a:t>paraphrases a </a:t>
            </a:r>
            <a:r>
              <a:rPr lang="en-CA" dirty="0" smtClean="0"/>
              <a:t>passage </a:t>
            </a:r>
            <a:r>
              <a:rPr lang="en-CA" dirty="0" smtClean="0"/>
              <a:t>but </a:t>
            </a:r>
            <a:r>
              <a:rPr lang="en-CA" dirty="0" smtClean="0"/>
              <a:t>leaves it too similar to the original. In </a:t>
            </a:r>
            <a:r>
              <a:rPr lang="en-CA" dirty="0" err="1" smtClean="0"/>
              <a:t>patchwriting</a:t>
            </a:r>
            <a:r>
              <a:rPr lang="en-CA" dirty="0" smtClean="0"/>
              <a:t>, the writer may </a:t>
            </a:r>
            <a:r>
              <a:rPr lang="en-CA" dirty="0" smtClean="0"/>
              <a:t>delete a </a:t>
            </a:r>
            <a:r>
              <a:rPr lang="en-CA" dirty="0" smtClean="0"/>
              <a:t>few words</a:t>
            </a:r>
            <a:r>
              <a:rPr lang="en-CA" dirty="0" smtClean="0"/>
              <a:t>, change the order, </a:t>
            </a:r>
            <a:r>
              <a:rPr lang="en-CA" dirty="0" smtClean="0"/>
              <a:t>substitute synonyms and even change the </a:t>
            </a:r>
            <a:r>
              <a:rPr lang="en-CA" dirty="0" smtClean="0"/>
              <a:t>grammatical structure</a:t>
            </a:r>
            <a:r>
              <a:rPr lang="en-CA" dirty="0" smtClean="0"/>
              <a:t>, but the reliance on the </a:t>
            </a:r>
            <a:r>
              <a:rPr lang="en-CA" dirty="0" smtClean="0"/>
              <a:t>original text </a:t>
            </a:r>
            <a:r>
              <a:rPr lang="en-CA" dirty="0" smtClean="0"/>
              <a:t>is still visible when the two are </a:t>
            </a:r>
            <a:r>
              <a:rPr lang="en-CA" dirty="0" smtClean="0"/>
              <a:t>compared.”</a:t>
            </a:r>
          </a:p>
          <a:p>
            <a:r>
              <a:rPr lang="en-CA" dirty="0" smtClean="0">
                <a:hlinkClick r:id="rId3"/>
              </a:rPr>
              <a:t>http://</a:t>
            </a:r>
            <a:r>
              <a:rPr lang="en-CA" dirty="0" smtClean="0">
                <a:hlinkClick r:id="rId3"/>
              </a:rPr>
              <a:t>www.lib.sfu.ca/node/10470/take</a:t>
            </a:r>
            <a:r>
              <a:rPr lang="en-CA"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Kindly turn off</a:t>
            </a:r>
            <a:endParaRPr lang="en-CA" dirty="0"/>
          </a:p>
        </p:txBody>
      </p:sp>
      <p:sp>
        <p:nvSpPr>
          <p:cNvPr id="3" name="Content Placeholder 2"/>
          <p:cNvSpPr>
            <a:spLocks noGrp="1"/>
          </p:cNvSpPr>
          <p:nvPr>
            <p:ph idx="1"/>
          </p:nvPr>
        </p:nvSpPr>
        <p:spPr/>
        <p:txBody>
          <a:bodyPr/>
          <a:lstStyle/>
          <a:p>
            <a:r>
              <a:rPr lang="en-CA" dirty="0" smtClean="0"/>
              <a:t>All cell phones</a:t>
            </a:r>
          </a:p>
          <a:p>
            <a:r>
              <a:rPr lang="en-CA" dirty="0" smtClean="0"/>
              <a:t>The wireless component of any laptop computers</a:t>
            </a:r>
          </a:p>
          <a:p>
            <a:pPr>
              <a:buNone/>
            </a:pP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Collusion</a:t>
            </a:r>
            <a:endParaRPr lang="en-CA" dirty="0"/>
          </a:p>
        </p:txBody>
      </p:sp>
      <p:sp>
        <p:nvSpPr>
          <p:cNvPr id="3" name="Content Placeholder 2"/>
          <p:cNvSpPr>
            <a:spLocks noGrp="1"/>
          </p:cNvSpPr>
          <p:nvPr>
            <p:ph idx="1"/>
          </p:nvPr>
        </p:nvSpPr>
        <p:spPr/>
        <p:txBody>
          <a:bodyPr/>
          <a:lstStyle/>
          <a:p>
            <a:r>
              <a:rPr lang="en-CA" dirty="0" smtClean="0"/>
              <a:t>A particular type of plagiarism</a:t>
            </a:r>
          </a:p>
          <a:p>
            <a:r>
              <a:rPr lang="en-CA" dirty="0" smtClean="0"/>
              <a:t>Unauthorized/inappropriate help on a take-home assignment</a:t>
            </a: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Is this help appropriate?</a:t>
            </a:r>
            <a:endParaRPr lang="en-CA" dirty="0"/>
          </a:p>
        </p:txBody>
      </p:sp>
      <p:sp>
        <p:nvSpPr>
          <p:cNvPr id="3" name="Content Placeholder 2"/>
          <p:cNvSpPr>
            <a:spLocks noGrp="1"/>
          </p:cNvSpPr>
          <p:nvPr>
            <p:ph idx="1"/>
          </p:nvPr>
        </p:nvSpPr>
        <p:spPr/>
        <p:txBody>
          <a:bodyPr/>
          <a:lstStyle/>
          <a:p>
            <a:r>
              <a:rPr lang="en-CA" dirty="0" smtClean="0"/>
              <a:t>Appropriate in virtually all SFU courses</a:t>
            </a:r>
          </a:p>
          <a:p>
            <a:pPr lvl="1"/>
            <a:r>
              <a:rPr lang="en-CA" dirty="0" smtClean="0"/>
              <a:t>Help from your professor, T.A., or T.M. given during office hours</a:t>
            </a:r>
          </a:p>
          <a:p>
            <a:pPr lvl="1"/>
            <a:r>
              <a:rPr lang="en-CA" dirty="0" smtClean="0"/>
              <a:t>Research help from a librarian</a:t>
            </a:r>
          </a:p>
          <a:p>
            <a:r>
              <a:rPr lang="en-CA" dirty="0" smtClean="0"/>
              <a:t>Appropriate in ENGL 101 (with an Acknowledgements Page)</a:t>
            </a:r>
          </a:p>
          <a:p>
            <a:pPr lvl="1"/>
            <a:r>
              <a:rPr lang="en-CA" dirty="0" smtClean="0"/>
              <a:t>Proofreading from a friend or tutor</a:t>
            </a:r>
          </a:p>
          <a:p>
            <a:r>
              <a:rPr lang="en-CA" dirty="0" smtClean="0"/>
              <a:t>Not appropriate in ENGL 101</a:t>
            </a:r>
          </a:p>
          <a:p>
            <a:pPr lvl="1"/>
            <a:r>
              <a:rPr lang="en-CA" dirty="0" smtClean="0"/>
              <a:t>Radical rewrites from anyone but you</a:t>
            </a: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Is this help appropriate?</a:t>
            </a:r>
            <a:endParaRPr lang="en-CA" dirty="0"/>
          </a:p>
        </p:txBody>
      </p:sp>
      <p:sp>
        <p:nvSpPr>
          <p:cNvPr id="3" name="Content Placeholder 2"/>
          <p:cNvSpPr>
            <a:spLocks noGrp="1"/>
          </p:cNvSpPr>
          <p:nvPr>
            <p:ph idx="1"/>
          </p:nvPr>
        </p:nvSpPr>
        <p:spPr/>
        <p:txBody>
          <a:bodyPr>
            <a:normAutofit lnSpcReduction="10000"/>
          </a:bodyPr>
          <a:lstStyle/>
          <a:p>
            <a:r>
              <a:rPr lang="en-CA" dirty="0" smtClean="0"/>
              <a:t>Original:  </a:t>
            </a:r>
            <a:r>
              <a:rPr lang="en-CA" dirty="0" smtClean="0"/>
              <a:t>“</a:t>
            </a:r>
            <a:r>
              <a:rPr lang="en-CA" u="sng" dirty="0" smtClean="0"/>
              <a:t>Cold </a:t>
            </a:r>
            <a:r>
              <a:rPr lang="en-CA" u="sng" dirty="0" smtClean="0"/>
              <a:t>M</a:t>
            </a:r>
            <a:r>
              <a:rPr lang="en-CA" u="sng" dirty="0" smtClean="0"/>
              <a:t>ountain</a:t>
            </a:r>
            <a:r>
              <a:rPr lang="en-CA" dirty="0" smtClean="0"/>
              <a:t> is </a:t>
            </a:r>
            <a:r>
              <a:rPr lang="en-CA" dirty="0" smtClean="0"/>
              <a:t>set </a:t>
            </a:r>
            <a:r>
              <a:rPr lang="en-CA" dirty="0" smtClean="0"/>
              <a:t>during the US Civil War, </a:t>
            </a:r>
            <a:r>
              <a:rPr lang="en-CA" dirty="0" smtClean="0"/>
              <a:t>it’s protagonist </a:t>
            </a:r>
            <a:r>
              <a:rPr lang="en-CA" dirty="0" smtClean="0"/>
              <a:t>is a </a:t>
            </a:r>
            <a:r>
              <a:rPr lang="en-CA" dirty="0" err="1" smtClean="0"/>
              <a:t>a</a:t>
            </a:r>
            <a:r>
              <a:rPr lang="en-CA" dirty="0" smtClean="0"/>
              <a:t> deserter from the Confederate Army.”</a:t>
            </a:r>
            <a:endParaRPr lang="en-CA" dirty="0" smtClean="0"/>
          </a:p>
          <a:p>
            <a:r>
              <a:rPr lang="en-CA" dirty="0" smtClean="0"/>
              <a:t>Appropriate editing help: </a:t>
            </a:r>
            <a:r>
              <a:rPr lang="en-CA" dirty="0" smtClean="0"/>
              <a:t>“</a:t>
            </a:r>
            <a:r>
              <a:rPr lang="en-CA" i="1" dirty="0" smtClean="0"/>
              <a:t>Cold Mountain </a:t>
            </a:r>
            <a:r>
              <a:rPr lang="en-CA" dirty="0" smtClean="0"/>
              <a:t>is </a:t>
            </a:r>
            <a:r>
              <a:rPr lang="en-CA" dirty="0" smtClean="0"/>
              <a:t>set during the </a:t>
            </a:r>
            <a:r>
              <a:rPr lang="en-CA" dirty="0" smtClean="0"/>
              <a:t>U.S. </a:t>
            </a:r>
            <a:r>
              <a:rPr lang="en-CA" dirty="0" smtClean="0"/>
              <a:t>Civil </a:t>
            </a:r>
            <a:r>
              <a:rPr lang="en-CA" dirty="0" smtClean="0"/>
              <a:t>War; its </a:t>
            </a:r>
            <a:r>
              <a:rPr lang="en-CA" dirty="0" smtClean="0"/>
              <a:t>protagonist is </a:t>
            </a:r>
            <a:r>
              <a:rPr lang="en-CA" dirty="0" smtClean="0"/>
              <a:t>a </a:t>
            </a:r>
            <a:r>
              <a:rPr lang="en-CA" dirty="0" smtClean="0"/>
              <a:t>deserter from the Confederate Army.”</a:t>
            </a:r>
            <a:endParaRPr lang="en-CA" dirty="0" smtClean="0"/>
          </a:p>
          <a:p>
            <a:r>
              <a:rPr lang="en-CA" dirty="0" smtClean="0"/>
              <a:t>Inappropriate editing help: </a:t>
            </a:r>
            <a:r>
              <a:rPr lang="en-CA" dirty="0" smtClean="0"/>
              <a:t>“Charles Frazier’s historical novel </a:t>
            </a:r>
            <a:r>
              <a:rPr lang="en-CA" i="1" dirty="0" smtClean="0"/>
              <a:t>Cold Mountain </a:t>
            </a:r>
            <a:r>
              <a:rPr lang="en-CA" dirty="0" smtClean="0"/>
              <a:t>creates a Confederate hero that is accessible to modern readers; as a deserter, Inman’s distrust in the South makes him more relatable.</a:t>
            </a:r>
            <a:r>
              <a:rPr lang="en-CA" dirty="0" smtClean="0"/>
              <a:t>”</a:t>
            </a: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Plagiarism has large consequences	</a:t>
            </a:r>
            <a:endParaRPr lang="en-CA" dirty="0"/>
          </a:p>
        </p:txBody>
      </p:sp>
      <p:sp>
        <p:nvSpPr>
          <p:cNvPr id="3" name="Content Placeholder 2"/>
          <p:cNvSpPr>
            <a:spLocks noGrp="1"/>
          </p:cNvSpPr>
          <p:nvPr>
            <p:ph idx="1"/>
          </p:nvPr>
        </p:nvSpPr>
        <p:spPr/>
        <p:txBody>
          <a:bodyPr/>
          <a:lstStyle/>
          <a:p>
            <a:r>
              <a:rPr lang="en-CA" dirty="0" smtClean="0"/>
              <a:t>Any plagiarism, even accidental, will result in an automatic zero and will be reported to the Academic Integrity Office</a:t>
            </a:r>
          </a:p>
          <a:p>
            <a:r>
              <a:rPr lang="en-CA" dirty="0" smtClean="0"/>
              <a:t>No make-ups</a:t>
            </a:r>
          </a:p>
          <a:p>
            <a:r>
              <a:rPr lang="en-CA" dirty="0" smtClean="0"/>
              <a:t>Always follow a policy of CYA</a:t>
            </a:r>
          </a:p>
          <a:p>
            <a:endParaRPr lang="en-CA" dirty="0" smtClean="0"/>
          </a:p>
          <a:p>
            <a:r>
              <a:rPr lang="en-CA" dirty="0" smtClean="0"/>
              <a:t>More information is available on ENGL 101’s </a:t>
            </a:r>
            <a:r>
              <a:rPr lang="en-CA" dirty="0" err="1" smtClean="0"/>
              <a:t>WebCT</a:t>
            </a:r>
            <a:r>
              <a:rPr lang="en-CA" dirty="0" smtClean="0"/>
              <a:t> page in the folder “Resources on Avoiding Plagiarism”</a:t>
            </a: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Mediation of War</a:t>
            </a:r>
            <a:endParaRPr lang="en-CA" b="1" dirty="0"/>
          </a:p>
        </p:txBody>
      </p:sp>
      <p:sp>
        <p:nvSpPr>
          <p:cNvPr id="3" name="Content Placeholder 2"/>
          <p:cNvSpPr>
            <a:spLocks noGrp="1"/>
          </p:cNvSpPr>
          <p:nvPr>
            <p:ph idx="1"/>
          </p:nvPr>
        </p:nvSpPr>
        <p:spPr/>
        <p:txBody>
          <a:bodyPr/>
          <a:lstStyle/>
          <a:p>
            <a:endParaRPr lang="en-C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are we looking at?</a:t>
            </a:r>
            <a:endParaRPr lang="en-CA"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Art in the Picture</a:t>
            </a:r>
            <a:r>
              <a:rPr lang="en-CA" dirty="0" smtClean="0"/>
              <a:t>:  </a:t>
            </a:r>
            <a:r>
              <a:rPr lang="en-CA" dirty="0" smtClean="0">
                <a:hlinkClick r:id="rId3"/>
              </a:rPr>
              <a:t>http://www.artinthepicture.com/paintings/Rene_Magritte/This-Is-Not-A-Pipe/</a:t>
            </a:r>
            <a:r>
              <a:rPr lang="en-CA" dirty="0" smtClean="0"/>
              <a:t> </a:t>
            </a:r>
            <a:endParaRPr lang="en-CA" dirty="0"/>
          </a:p>
        </p:txBody>
      </p:sp>
      <p:pic>
        <p:nvPicPr>
          <p:cNvPr id="47106" name="Picture 2" descr="This Is Not A Pipe"/>
          <p:cNvPicPr>
            <a:picLocks noChangeAspect="1" noChangeArrowheads="1"/>
          </p:cNvPicPr>
          <p:nvPr/>
        </p:nvPicPr>
        <p:blipFill>
          <a:blip r:embed="rId4" cstate="print"/>
          <a:srcRect/>
          <a:stretch>
            <a:fillRect/>
          </a:stretch>
        </p:blipFill>
        <p:spPr bwMode="auto">
          <a:xfrm>
            <a:off x="1142999" y="1828800"/>
            <a:ext cx="6636013" cy="46482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 in media</a:t>
            </a:r>
            <a:endParaRPr lang="en-US" dirty="0"/>
          </a:p>
        </p:txBody>
      </p:sp>
      <p:sp>
        <p:nvSpPr>
          <p:cNvPr id="3" name="Content Placeholder 2"/>
          <p:cNvSpPr>
            <a:spLocks noGrp="1"/>
          </p:cNvSpPr>
          <p:nvPr>
            <p:ph idx="1"/>
          </p:nvPr>
        </p:nvSpPr>
        <p:spPr/>
        <p:txBody>
          <a:bodyPr/>
          <a:lstStyle/>
          <a:p>
            <a:r>
              <a:rPr lang="en-US" dirty="0" smtClean="0"/>
              <a:t>Most of us have experienced the war in Afghanistan through various forms of media</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a:t>
            </a:r>
            <a:endParaRPr lang="en-US" dirty="0"/>
          </a:p>
        </p:txBody>
      </p:sp>
      <p:sp>
        <p:nvSpPr>
          <p:cNvPr id="3" name="Content Placeholder 2"/>
          <p:cNvSpPr>
            <a:spLocks noGrp="1"/>
          </p:cNvSpPr>
          <p:nvPr>
            <p:ph idx="1"/>
          </p:nvPr>
        </p:nvSpPr>
        <p:spPr/>
        <p:txBody>
          <a:bodyPr/>
          <a:lstStyle/>
          <a:p>
            <a:r>
              <a:rPr lang="en-US" dirty="0" smtClean="0"/>
              <a:t>According to </a:t>
            </a:r>
            <a:r>
              <a:rPr lang="en-US" i="1" dirty="0" smtClean="0"/>
              <a:t>The Concise Oxford Dictionary of Literary Terms</a:t>
            </a:r>
            <a:r>
              <a:rPr lang="en-US" dirty="0" smtClean="0"/>
              <a:t>, medium means “the material or the technical process in an art or a communication. In literature, the medium is language . . . A misleading implication in some uses of the term is that the meaning of a work already exists as a complete entity only requiring transmission through the medium of language; this notion is resisted by most modern theorists of literature.”</a:t>
            </a:r>
            <a:endParaRPr lang="en-US" dirty="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quoted </a:t>
            </a:r>
            <a:r>
              <a:rPr lang="en-CA" dirty="0" smtClean="0"/>
              <a:t>from </a:t>
            </a:r>
            <a:r>
              <a:rPr lang="en-US" i="1" dirty="0" smtClean="0"/>
              <a:t>The Concise Oxford Dictionary of Literary </a:t>
            </a:r>
            <a:r>
              <a:rPr lang="en-US" i="1" dirty="0" smtClean="0"/>
              <a:t>Terms</a:t>
            </a:r>
            <a:r>
              <a:rPr lang="en-US" dirty="0" smtClean="0"/>
              <a:t> by Chris </a:t>
            </a:r>
            <a:r>
              <a:rPr lang="en-US" dirty="0" err="1" smtClean="0"/>
              <a:t>Baldick</a:t>
            </a:r>
            <a:r>
              <a:rPr lang="en-US" dirty="0" smtClean="0"/>
              <a:t>, page 131</a:t>
            </a:r>
            <a:endParaRPr lang="en-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Mediated experiences </a:t>
            </a:r>
            <a:br>
              <a:rPr lang="en-US" dirty="0" smtClean="0"/>
            </a:br>
            <a:r>
              <a:rPr lang="en-US" dirty="0" smtClean="0"/>
              <a:t>of the war in Afghanistan</a:t>
            </a:r>
            <a:endParaRPr lang="en-US" dirty="0"/>
          </a:p>
        </p:txBody>
      </p:sp>
      <p:sp>
        <p:nvSpPr>
          <p:cNvPr id="3" name="Content Placeholder 2"/>
          <p:cNvSpPr>
            <a:spLocks noGrp="1"/>
          </p:cNvSpPr>
          <p:nvPr>
            <p:ph idx="1"/>
          </p:nvPr>
        </p:nvSpPr>
        <p:spPr/>
        <p:txBody>
          <a:bodyPr>
            <a:normAutofit fontScale="92500"/>
          </a:bodyPr>
          <a:lstStyle/>
          <a:p>
            <a:r>
              <a:rPr lang="en-US" dirty="0" smtClean="0"/>
              <a:t>Have you read an article about the war in Afghanistan (in a newspaper, magazine, or online)?</a:t>
            </a:r>
          </a:p>
          <a:p>
            <a:r>
              <a:rPr lang="en-US" dirty="0" smtClean="0"/>
              <a:t>Have you seen a photograph of the war </a:t>
            </a:r>
            <a:r>
              <a:rPr lang="en-US" dirty="0" smtClean="0"/>
              <a:t>in </a:t>
            </a:r>
            <a:r>
              <a:rPr lang="en-US" dirty="0" smtClean="0"/>
              <a:t>Afghanistan?</a:t>
            </a:r>
          </a:p>
          <a:p>
            <a:r>
              <a:rPr lang="en-US" dirty="0" smtClean="0"/>
              <a:t>Have seen a news video of </a:t>
            </a:r>
            <a:r>
              <a:rPr lang="en-US" dirty="0" smtClean="0"/>
              <a:t>the war in </a:t>
            </a:r>
            <a:r>
              <a:rPr lang="en-US" dirty="0" smtClean="0"/>
              <a:t>Afghanistan?</a:t>
            </a:r>
          </a:p>
          <a:p>
            <a:r>
              <a:rPr lang="en-US" dirty="0" smtClean="0"/>
              <a:t>Have you seen a movie about the war in Afghanistan?</a:t>
            </a:r>
          </a:p>
          <a:p>
            <a:r>
              <a:rPr lang="en-US" dirty="0" smtClean="0"/>
              <a:t>Have you heard an interview with a soldier or a civilian from </a:t>
            </a:r>
            <a:r>
              <a:rPr lang="en-US" dirty="0" smtClean="0"/>
              <a:t>the war in </a:t>
            </a:r>
            <a:r>
              <a:rPr lang="en-US" dirty="0" smtClean="0"/>
              <a:t>Afghanistan?</a:t>
            </a:r>
          </a:p>
          <a:p>
            <a:r>
              <a:rPr lang="en-US" dirty="0" smtClean="0"/>
              <a:t>Have you spoken to a soldier who has served in </a:t>
            </a:r>
            <a:r>
              <a:rPr lang="en-US" dirty="0" smtClean="0"/>
              <a:t>the war in </a:t>
            </a:r>
            <a:r>
              <a:rPr lang="en-US" dirty="0" smtClean="0"/>
              <a:t>Afghanistan or a civilian from </a:t>
            </a:r>
            <a:r>
              <a:rPr lang="en-US" dirty="0" smtClean="0"/>
              <a:t>the war in </a:t>
            </a:r>
            <a:r>
              <a:rPr lang="en-US" dirty="0" smtClean="0"/>
              <a:t>Afghanistan?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not the war in Afghanistan</a:t>
            </a:r>
            <a:endParaRPr lang="en-CA"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CBC</a:t>
            </a:r>
            <a:r>
              <a:rPr lang="en-CA" dirty="0" smtClean="0"/>
              <a:t>: </a:t>
            </a:r>
            <a:r>
              <a:rPr lang="en-CA" dirty="0" smtClean="0">
                <a:hlinkClick r:id="rId3"/>
              </a:rPr>
              <a:t>http://</a:t>
            </a:r>
            <a:r>
              <a:rPr lang="en-CA" dirty="0" smtClean="0">
                <a:hlinkClick r:id="rId3"/>
              </a:rPr>
              <a:t>www.cbc.ca/news/canada/story/2009/02/10/f-afghanistan.html</a:t>
            </a:r>
            <a:r>
              <a:rPr lang="en-CA" dirty="0" smtClean="0"/>
              <a:t> </a:t>
            </a:r>
            <a:endParaRPr lang="en-CA" dirty="0"/>
          </a:p>
        </p:txBody>
      </p:sp>
      <p:pic>
        <p:nvPicPr>
          <p:cNvPr id="1026" name="Picture 2"/>
          <p:cNvPicPr>
            <a:picLocks noChangeAspect="1" noChangeArrowheads="1"/>
          </p:cNvPicPr>
          <p:nvPr/>
        </p:nvPicPr>
        <p:blipFill>
          <a:blip r:embed="rId4" cstate="print"/>
          <a:srcRect/>
          <a:stretch>
            <a:fillRect/>
          </a:stretch>
        </p:blipFill>
        <p:spPr bwMode="auto">
          <a:xfrm>
            <a:off x="685800" y="1905000"/>
            <a:ext cx="8004717"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of lecture</a:t>
            </a:r>
            <a:endParaRPr lang="en-CA" dirty="0"/>
          </a:p>
        </p:txBody>
      </p:sp>
      <p:sp>
        <p:nvSpPr>
          <p:cNvPr id="3" name="Content Placeholder 2"/>
          <p:cNvSpPr>
            <a:spLocks noGrp="1"/>
          </p:cNvSpPr>
          <p:nvPr>
            <p:ph idx="1"/>
          </p:nvPr>
        </p:nvSpPr>
        <p:spPr/>
        <p:txBody>
          <a:bodyPr/>
          <a:lstStyle/>
          <a:p>
            <a:r>
              <a:rPr lang="en-CA" dirty="0" smtClean="0"/>
              <a:t>Introduction to instructors and course</a:t>
            </a:r>
          </a:p>
          <a:p>
            <a:r>
              <a:rPr lang="en-CA" dirty="0" smtClean="0"/>
              <a:t>Syllabus</a:t>
            </a:r>
          </a:p>
          <a:p>
            <a:r>
              <a:rPr lang="en-CA" dirty="0" smtClean="0"/>
              <a:t>Plagiarism</a:t>
            </a:r>
          </a:p>
          <a:p>
            <a:r>
              <a:rPr lang="en-CA" dirty="0" smtClean="0"/>
              <a:t>Mediation of w</a:t>
            </a:r>
            <a:r>
              <a:rPr lang="en-CA" dirty="0" smtClean="0"/>
              <a:t>ar </a:t>
            </a:r>
          </a:p>
          <a:p>
            <a:r>
              <a:rPr lang="en-CA" dirty="0" smtClean="0"/>
              <a:t>“The Fictionalization of War”</a:t>
            </a:r>
            <a:endParaRPr lang="en-CA"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not the war in Afghanistan</a:t>
            </a:r>
            <a:endParaRPr lang="en-CA"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CBC</a:t>
            </a:r>
            <a:r>
              <a:rPr lang="en-CA" dirty="0" smtClean="0"/>
              <a:t>: </a:t>
            </a:r>
            <a:r>
              <a:rPr lang="en-CA" dirty="0" smtClean="0">
                <a:hlinkClick r:id="rId3"/>
              </a:rPr>
              <a:t>http://</a:t>
            </a:r>
            <a:r>
              <a:rPr lang="en-CA" dirty="0" smtClean="0">
                <a:hlinkClick r:id="rId3"/>
              </a:rPr>
              <a:t>www.cbc.ca/news/world/story/2008/08/20/f-afghan-analyze.html</a:t>
            </a:r>
            <a:r>
              <a:rPr lang="en-CA" dirty="0" smtClean="0"/>
              <a:t> </a:t>
            </a:r>
            <a:endParaRPr lang="en-CA" dirty="0"/>
          </a:p>
        </p:txBody>
      </p:sp>
      <p:pic>
        <p:nvPicPr>
          <p:cNvPr id="2050" name="Picture 2"/>
          <p:cNvPicPr>
            <a:picLocks noChangeAspect="1" noChangeArrowheads="1"/>
          </p:cNvPicPr>
          <p:nvPr/>
        </p:nvPicPr>
        <p:blipFill>
          <a:blip r:embed="rId4" cstate="print"/>
          <a:srcRect/>
          <a:stretch>
            <a:fillRect/>
          </a:stretch>
        </p:blipFill>
        <p:spPr bwMode="auto">
          <a:xfrm>
            <a:off x="2133600" y="1905000"/>
            <a:ext cx="4724400" cy="45096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These are not the war in Afghanistan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Photos</a:t>
            </a:r>
          </a:p>
          <a:p>
            <a:r>
              <a:rPr lang="en-US" dirty="0" smtClean="0"/>
              <a:t>Video</a:t>
            </a:r>
          </a:p>
          <a:p>
            <a:r>
              <a:rPr lang="en-US" dirty="0" smtClean="0"/>
              <a:t>Audio interviews</a:t>
            </a:r>
          </a:p>
          <a:p>
            <a:r>
              <a:rPr lang="en-US" dirty="0" smtClean="0"/>
              <a:t>Newspaper articles</a:t>
            </a:r>
          </a:p>
          <a:p>
            <a:r>
              <a:rPr lang="en-US" dirty="0" smtClean="0"/>
              <a:t>Essays</a:t>
            </a:r>
          </a:p>
          <a:p>
            <a:r>
              <a:rPr lang="en-US" dirty="0" smtClean="0"/>
              <a:t>Stories</a:t>
            </a:r>
          </a:p>
          <a:p>
            <a:r>
              <a:rPr lang="en-US" dirty="0" smtClean="0"/>
              <a:t>Poems</a:t>
            </a:r>
          </a:p>
          <a:p>
            <a:r>
              <a:rPr lang="en-US" dirty="0" smtClean="0"/>
              <a:t>Plays</a:t>
            </a:r>
          </a:p>
          <a:p>
            <a:r>
              <a:rPr lang="en-US" dirty="0" smtClean="0"/>
              <a:t>Movies</a:t>
            </a:r>
          </a:p>
          <a:p>
            <a:r>
              <a:rPr lang="en-US" dirty="0" smtClean="0"/>
              <a:t>Conversations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Direct experiences </a:t>
            </a:r>
            <a:r>
              <a:rPr lang="en-US" dirty="0" smtClean="0"/>
              <a:t/>
            </a:r>
            <a:br>
              <a:rPr lang="en-US" dirty="0" smtClean="0"/>
            </a:br>
            <a:r>
              <a:rPr lang="en-US" dirty="0" smtClean="0"/>
              <a:t>of the war in Afghanistan</a:t>
            </a:r>
            <a:endParaRPr lang="en-US" dirty="0"/>
          </a:p>
        </p:txBody>
      </p:sp>
      <p:sp>
        <p:nvSpPr>
          <p:cNvPr id="3" name="Content Placeholder 2"/>
          <p:cNvSpPr>
            <a:spLocks noGrp="1"/>
          </p:cNvSpPr>
          <p:nvPr>
            <p:ph idx="1"/>
          </p:nvPr>
        </p:nvSpPr>
        <p:spPr/>
        <p:txBody>
          <a:bodyPr/>
          <a:lstStyle/>
          <a:p>
            <a:r>
              <a:rPr lang="en-US" dirty="0" smtClean="0"/>
              <a:t>Has anyone in this class directly experienced the war in Afghanistan?  (e.g., as a soldier, a civilian, a journalist, etc.)</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Fictionalization of War”</a:t>
            </a:r>
            <a:endParaRPr lang="en-US" b="1"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Course Aim</a:t>
            </a:r>
            <a:endParaRPr lang="en-CA" dirty="0"/>
          </a:p>
        </p:txBody>
      </p:sp>
      <p:sp>
        <p:nvSpPr>
          <p:cNvPr id="3" name="Content Placeholder 2"/>
          <p:cNvSpPr>
            <a:spLocks noGrp="1"/>
          </p:cNvSpPr>
          <p:nvPr>
            <p:ph idx="1"/>
          </p:nvPr>
        </p:nvSpPr>
        <p:spPr/>
        <p:txBody>
          <a:bodyPr>
            <a:normAutofit/>
          </a:bodyPr>
          <a:lstStyle/>
          <a:p>
            <a:r>
              <a:rPr lang="en-US" dirty="0" smtClean="0"/>
              <a:t>This course’s theme is “The Fictionalization of War.”  This course is structured chronologically: our readings start with the U.S. Civil War, move through the two World Wars, and end with the Vietnam War.  With this structure, we will explore the characteristics and contradictions of historical fiction.  We will also focus on the purpose, as well as the difficulties, of fiction that portrays war for a primarily civilian readership.</a:t>
            </a:r>
            <a:endParaRPr lang="en-C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novels about four wars</a:t>
            </a:r>
            <a:endParaRPr lang="en-US" dirty="0"/>
          </a:p>
        </p:txBody>
      </p:sp>
      <p:sp>
        <p:nvSpPr>
          <p:cNvPr id="3" name="Content Placeholder 2"/>
          <p:cNvSpPr>
            <a:spLocks noGrp="1"/>
          </p:cNvSpPr>
          <p:nvPr>
            <p:ph idx="1"/>
          </p:nvPr>
        </p:nvSpPr>
        <p:spPr/>
        <p:txBody>
          <a:bodyPr/>
          <a:lstStyle/>
          <a:p>
            <a:r>
              <a:rPr lang="en-US" i="1" dirty="0" smtClean="0"/>
              <a:t>Cold Mountain</a:t>
            </a:r>
            <a:r>
              <a:rPr lang="en-US" dirty="0" smtClean="0"/>
              <a:t>—U.S. Civil War</a:t>
            </a:r>
          </a:p>
          <a:p>
            <a:r>
              <a:rPr lang="en-US" i="1" dirty="0" smtClean="0"/>
              <a:t>The Ghost Road</a:t>
            </a:r>
            <a:r>
              <a:rPr lang="en-US" dirty="0" smtClean="0"/>
              <a:t>—World War One</a:t>
            </a:r>
          </a:p>
          <a:p>
            <a:r>
              <a:rPr lang="en-US" i="1" dirty="0" smtClean="0"/>
              <a:t>The English Patient</a:t>
            </a:r>
            <a:r>
              <a:rPr lang="en-US" dirty="0" smtClean="0"/>
              <a:t>—World War Two</a:t>
            </a:r>
          </a:p>
          <a:p>
            <a:r>
              <a:rPr lang="en-US" i="1" dirty="0" smtClean="0"/>
              <a:t>The Things They Carried</a:t>
            </a:r>
            <a:r>
              <a:rPr lang="en-US" dirty="0" smtClean="0"/>
              <a:t>—Vietnam War</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 101W will focus on</a:t>
            </a:r>
            <a:endParaRPr lang="en-US" dirty="0"/>
          </a:p>
        </p:txBody>
      </p:sp>
      <p:sp>
        <p:nvSpPr>
          <p:cNvPr id="3" name="Content Placeholder 2"/>
          <p:cNvSpPr>
            <a:spLocks noGrp="1"/>
          </p:cNvSpPr>
          <p:nvPr>
            <p:ph idx="1"/>
          </p:nvPr>
        </p:nvSpPr>
        <p:spPr/>
        <p:txBody>
          <a:bodyPr/>
          <a:lstStyle/>
          <a:p>
            <a:r>
              <a:rPr lang="en-US" dirty="0" smtClean="0"/>
              <a:t>Contemporary fiction</a:t>
            </a:r>
          </a:p>
          <a:p>
            <a:r>
              <a:rPr lang="en-US" dirty="0" smtClean="0"/>
              <a:t>Portrayals of soldiers’ experiences</a:t>
            </a:r>
          </a:p>
          <a:p>
            <a:r>
              <a:rPr lang="en-US" dirty="0" smtClean="0"/>
              <a:t>Western perspectives</a:t>
            </a:r>
          </a:p>
          <a:p>
            <a:r>
              <a:rPr lang="en-US" dirty="0" smtClean="0"/>
              <a:t>Mainly male perspectives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Professor P.D.’s particular interest</a:t>
            </a:r>
            <a:endParaRPr lang="en-US" dirty="0"/>
          </a:p>
        </p:txBody>
      </p:sp>
      <p:sp>
        <p:nvSpPr>
          <p:cNvPr id="3" name="Content Placeholder 2"/>
          <p:cNvSpPr>
            <a:spLocks noGrp="1"/>
          </p:cNvSpPr>
          <p:nvPr>
            <p:ph idx="1"/>
          </p:nvPr>
        </p:nvSpPr>
        <p:spPr/>
        <p:txBody>
          <a:bodyPr/>
          <a:lstStyle/>
          <a:p>
            <a:r>
              <a:rPr lang="en-US" dirty="0" smtClean="0"/>
              <a:t>Disconnect between soldiers’ and civilians’ experiences</a:t>
            </a:r>
          </a:p>
          <a:p>
            <a:r>
              <a:rPr lang="en-US" dirty="0" smtClean="0"/>
              <a:t>The role of fiction in mediating civilians’ experiences of war</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Experiences of a soldier/student</a:t>
            </a:r>
            <a:endParaRPr lang="en-US" dirty="0"/>
          </a:p>
        </p:txBody>
      </p:sp>
      <p:sp>
        <p:nvSpPr>
          <p:cNvPr id="3" name="Content Placeholder 2"/>
          <p:cNvSpPr>
            <a:spLocks noGrp="1"/>
          </p:cNvSpPr>
          <p:nvPr>
            <p:ph idx="1"/>
          </p:nvPr>
        </p:nvSpPr>
        <p:spPr/>
        <p:txBody>
          <a:bodyPr/>
          <a:lstStyle/>
          <a:p>
            <a:r>
              <a:rPr lang="en-US" dirty="0" smtClean="0"/>
              <a:t>Audio interview by the </a:t>
            </a:r>
            <a:r>
              <a:rPr lang="en-US" i="1" dirty="0" smtClean="0"/>
              <a:t>New York Times </a:t>
            </a:r>
            <a:r>
              <a:rPr lang="en-US" dirty="0" smtClean="0"/>
              <a:t>with a veteran of the Iraq War who is now a student at an Ivy League university</a:t>
            </a:r>
          </a:p>
          <a:p>
            <a:r>
              <a:rPr lang="en-US" dirty="0" smtClean="0"/>
              <a:t>Explores his difficulty transitioning from war to civilian life</a:t>
            </a:r>
          </a:p>
          <a:p>
            <a:r>
              <a:rPr lang="en-CA" dirty="0" smtClean="0">
                <a:hlinkClick r:id="rId3"/>
              </a:rPr>
              <a:t>http://www.nytimes.com/interactive/2010/01/09/nyregion/veteran-columbia/index.html</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Cold Mountain</a:t>
            </a:r>
            <a:endParaRPr lang="en-CA" i="1" dirty="0"/>
          </a:p>
        </p:txBody>
      </p:sp>
      <p:sp>
        <p:nvSpPr>
          <p:cNvPr id="3" name="Text Placeholder 2"/>
          <p:cNvSpPr>
            <a:spLocks noGrp="1"/>
          </p:cNvSpPr>
          <p:nvPr>
            <p:ph type="body" idx="1"/>
          </p:nvPr>
        </p:nvSpPr>
        <p:spPr/>
        <p:txBody>
          <a:bodyPr/>
          <a:lstStyle/>
          <a:p>
            <a:r>
              <a:rPr lang="en-CA" dirty="0" smtClean="0"/>
              <a:t>Read up to page </a:t>
            </a:r>
            <a:r>
              <a:rPr lang="en-US" dirty="0" smtClean="0"/>
              <a:t>146</a:t>
            </a:r>
            <a:r>
              <a:rPr lang="en-CA" dirty="0" smtClean="0"/>
              <a:t> </a:t>
            </a:r>
            <a:r>
              <a:rPr lang="en-CA" dirty="0" smtClean="0"/>
              <a:t>by next lecture</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Introduction to instructors and course</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Professor</a:t>
            </a:r>
            <a:endParaRPr lang="en-CA" dirty="0"/>
          </a:p>
        </p:txBody>
      </p:sp>
      <p:sp>
        <p:nvSpPr>
          <p:cNvPr id="3" name="Content Placeholder 2"/>
          <p:cNvSpPr>
            <a:spLocks noGrp="1"/>
          </p:cNvSpPr>
          <p:nvPr>
            <p:ph idx="1"/>
          </p:nvPr>
        </p:nvSpPr>
        <p:spPr/>
        <p:txBody>
          <a:bodyPr/>
          <a:lstStyle/>
          <a:p>
            <a:r>
              <a:rPr lang="en-CA" dirty="0" smtClean="0"/>
              <a:t>Professor </a:t>
            </a:r>
            <a:r>
              <a:rPr lang="en-CA" dirty="0" err="1" smtClean="0"/>
              <a:t>Poyner</a:t>
            </a:r>
            <a:r>
              <a:rPr lang="en-CA" dirty="0" smtClean="0"/>
              <a:t>-Del Vento</a:t>
            </a:r>
          </a:p>
          <a:p>
            <a:r>
              <a:rPr lang="en-CA" dirty="0" smtClean="0"/>
              <a:t>“Professor P.D.”</a:t>
            </a:r>
          </a:p>
          <a:p>
            <a:endParaRPr lang="en-CA" dirty="0" smtClean="0"/>
          </a:p>
          <a:p>
            <a:r>
              <a:rPr lang="en-CA" dirty="0" smtClean="0"/>
              <a:t>Responsible for the content of this course</a:t>
            </a:r>
          </a:p>
          <a:p>
            <a:r>
              <a:rPr lang="en-CA" dirty="0" smtClean="0"/>
              <a:t>Responsible for setting assignments</a:t>
            </a:r>
          </a:p>
          <a:p>
            <a:r>
              <a:rPr lang="en-CA" dirty="0" smtClean="0"/>
              <a:t>Responsible for giving weekly two-hour lectures</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Tutorial Leaders (T.A.s)</a:t>
            </a:r>
            <a:endParaRPr lang="en-CA" dirty="0"/>
          </a:p>
        </p:txBody>
      </p:sp>
      <p:sp>
        <p:nvSpPr>
          <p:cNvPr id="3" name="Content Placeholder 2"/>
          <p:cNvSpPr>
            <a:spLocks noGrp="1"/>
          </p:cNvSpPr>
          <p:nvPr>
            <p:ph idx="1"/>
          </p:nvPr>
        </p:nvSpPr>
        <p:spPr/>
        <p:txBody>
          <a:bodyPr/>
          <a:lstStyle/>
          <a:p>
            <a:r>
              <a:rPr lang="en-CA" dirty="0" smtClean="0"/>
              <a:t>Kyle Carpenter</a:t>
            </a:r>
            <a:endParaRPr lang="en-CA" dirty="0" smtClean="0"/>
          </a:p>
          <a:p>
            <a:r>
              <a:rPr lang="en-CA" dirty="0" smtClean="0"/>
              <a:t>Wendy Thompson</a:t>
            </a:r>
          </a:p>
          <a:p>
            <a:endParaRPr lang="en-US" dirty="0" smtClean="0"/>
          </a:p>
          <a:p>
            <a:r>
              <a:rPr lang="en-US" dirty="0" smtClean="0"/>
              <a:t>Responsible for </a:t>
            </a:r>
            <a:r>
              <a:rPr lang="en-US" dirty="0" smtClean="0"/>
              <a:t>conducting weekly </a:t>
            </a:r>
            <a:r>
              <a:rPr lang="en-US" dirty="0" smtClean="0"/>
              <a:t>one-hour tutorials</a:t>
            </a:r>
          </a:p>
          <a:p>
            <a:r>
              <a:rPr lang="en-US" dirty="0" smtClean="0"/>
              <a:t>Responsible for grading</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Course Aim</a:t>
            </a:r>
            <a:endParaRPr lang="en-CA" dirty="0"/>
          </a:p>
        </p:txBody>
      </p:sp>
      <p:sp>
        <p:nvSpPr>
          <p:cNvPr id="3" name="Content Placeholder 2"/>
          <p:cNvSpPr>
            <a:spLocks noGrp="1"/>
          </p:cNvSpPr>
          <p:nvPr>
            <p:ph idx="1"/>
          </p:nvPr>
        </p:nvSpPr>
        <p:spPr/>
        <p:txBody>
          <a:bodyPr>
            <a:normAutofit/>
          </a:bodyPr>
          <a:lstStyle/>
          <a:p>
            <a:r>
              <a:rPr lang="en-US" dirty="0" smtClean="0"/>
              <a:t>This course’s theme is “The Fictionalization of War.”  This course is structured chronologically: our readings start with the U.S. Civil War, move through the two World Wars, and end with the Vietnam War.  With this structure, we will explore the characteristics and contradictions of historical fiction.  We will also focus on the purpose, as well as the difficulties, of fiction that portrays war for a primarily civilian readership.</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Canada is at war</a:t>
            </a:r>
            <a:endParaRPr lang="en-US" dirty="0"/>
          </a:p>
        </p:txBody>
      </p:sp>
      <p:sp>
        <p:nvSpPr>
          <p:cNvPr id="3" name="Content Placeholder 2"/>
          <p:cNvSpPr>
            <a:spLocks noGrp="1"/>
          </p:cNvSpPr>
          <p:nvPr>
            <p:ph idx="1"/>
          </p:nvPr>
        </p:nvSpPr>
        <p:spPr/>
        <p:txBody>
          <a:bodyPr/>
          <a:lstStyle/>
          <a:p>
            <a:r>
              <a:rPr lang="en-US" dirty="0" smtClean="0"/>
              <a:t>Canadian troops are part of the U.S.-led war in Afghanistan</a:t>
            </a:r>
          </a:p>
          <a:p>
            <a:r>
              <a:rPr lang="en-US" dirty="0" smtClean="0"/>
              <a:t>Canada’s involvement:</a:t>
            </a:r>
          </a:p>
          <a:p>
            <a:pPr lvl="1"/>
            <a:r>
              <a:rPr lang="en-US" dirty="0" smtClean="0"/>
              <a:t>Since 2001</a:t>
            </a:r>
          </a:p>
          <a:p>
            <a:pPr lvl="1"/>
            <a:r>
              <a:rPr lang="en-US" dirty="0" smtClean="0"/>
              <a:t>Estimated to cost $18.1  billion</a:t>
            </a:r>
          </a:p>
          <a:p>
            <a:pPr lvl="1"/>
            <a:r>
              <a:rPr lang="en-US" dirty="0" smtClean="0"/>
              <a:t>More than 13,500 Canadian soldiers have served (as of 2008)</a:t>
            </a:r>
          </a:p>
          <a:p>
            <a:pPr lvl="1"/>
            <a:r>
              <a:rPr lang="en-US" dirty="0" smtClean="0"/>
              <a:t>155 Canadian soldiers killed</a:t>
            </a:r>
          </a:p>
          <a:p>
            <a:pPr lvl="1"/>
            <a:endParaRPr lang="en-US" dirty="0"/>
          </a:p>
        </p:txBody>
      </p:sp>
      <p:sp>
        <p:nvSpPr>
          <p:cNvPr id="4" name="Footer Placeholder 3"/>
          <p:cNvSpPr>
            <a:spLocks noGrp="1"/>
          </p:cNvSpPr>
          <p:nvPr>
            <p:ph type="ftr" sz="quarter" idx="11"/>
          </p:nvPr>
        </p:nvSpPr>
        <p:spPr>
          <a:xfrm>
            <a:off x="304800" y="6096000"/>
            <a:ext cx="8534400" cy="625475"/>
          </a:xfrm>
        </p:spPr>
        <p:txBody>
          <a:bodyPr/>
          <a:lstStyle/>
          <a:p>
            <a:pPr algn="ctr"/>
            <a:r>
              <a:rPr lang="en-CA" dirty="0" smtClean="0"/>
              <a:t>Summarized from CBC</a:t>
            </a:r>
            <a:r>
              <a:rPr lang="en-CA" dirty="0" smtClean="0"/>
              <a:t>:  </a:t>
            </a:r>
            <a:r>
              <a:rPr lang="en-CA" dirty="0" smtClean="0">
                <a:hlinkClick r:id="rId3"/>
              </a:rPr>
              <a:t>http://</a:t>
            </a:r>
            <a:r>
              <a:rPr lang="en-CA" dirty="0" smtClean="0">
                <a:hlinkClick r:id="rId3"/>
              </a:rPr>
              <a:t>www.cbc.ca/news/canada/story/2009/02/10/f-afghanistan.html</a:t>
            </a:r>
            <a:r>
              <a:rPr lang="en-CA" dirty="0" smtClean="0"/>
              <a:t> </a:t>
            </a:r>
          </a:p>
          <a:p>
            <a:pPr algn="ctr"/>
            <a:r>
              <a:rPr lang="en-CA" dirty="0" smtClean="0">
                <a:hlinkClick r:id="rId4"/>
              </a:rPr>
              <a:t>http</a:t>
            </a:r>
            <a:r>
              <a:rPr lang="en-CA" dirty="0" smtClean="0">
                <a:hlinkClick r:id="rId4"/>
              </a:rPr>
              <a:t>://</a:t>
            </a:r>
            <a:r>
              <a:rPr lang="en-CA" dirty="0" smtClean="0">
                <a:hlinkClick r:id="rId4"/>
              </a:rPr>
              <a:t>www.cbc.ca/news/background/afghanistan/bythenumbers.html</a:t>
            </a:r>
            <a:r>
              <a:rPr lang="en-CA" dirty="0" smtClean="0"/>
              <a:t> </a:t>
            </a:r>
          </a:p>
          <a:p>
            <a:pPr algn="ctr"/>
            <a:r>
              <a:rPr lang="en-CA" dirty="0" smtClean="0">
                <a:hlinkClick r:id="rId5"/>
              </a:rPr>
              <a:t>http://www.cbc.ca/news/background/afghanistan/casualties/list.html</a:t>
            </a:r>
            <a:r>
              <a:rPr lang="en-CA"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you know about the war in Afghanistan?</a:t>
            </a:r>
            <a:endParaRPr lang="en-US" dirty="0"/>
          </a:p>
        </p:txBody>
      </p:sp>
      <p:sp>
        <p:nvSpPr>
          <p:cNvPr id="3" name="Content Placeholder 2"/>
          <p:cNvSpPr>
            <a:spLocks noGrp="1"/>
          </p:cNvSpPr>
          <p:nvPr>
            <p:ph idx="1"/>
          </p:nvPr>
        </p:nvSpPr>
        <p:spPr/>
        <p:txBody>
          <a:bodyPr/>
          <a:lstStyle/>
          <a:p>
            <a:r>
              <a:rPr lang="en-US" dirty="0" smtClean="0"/>
              <a:t>Stick to facts—don’t share your opinion</a:t>
            </a:r>
          </a:p>
          <a:p>
            <a:r>
              <a:rPr lang="en-US" dirty="0" smtClean="0"/>
              <a:t>Write for several minutes</a:t>
            </a:r>
          </a:p>
          <a:p>
            <a:r>
              <a:rPr lang="en-US" dirty="0" smtClean="0"/>
              <a:t>If you have time, include </a:t>
            </a:r>
            <a:r>
              <a:rPr lang="en-US" i="1" dirty="0" smtClean="0"/>
              <a:t>where</a:t>
            </a:r>
            <a:r>
              <a:rPr lang="en-US" dirty="0" smtClean="0"/>
              <a:t> you received this information (e.g., the Internet, the news, your friends)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2626</TotalTime>
  <Words>1383</Words>
  <Application>Microsoft Office PowerPoint</Application>
  <PresentationFormat>On-screen Show (4:3)</PresentationFormat>
  <Paragraphs>195</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Welcome to ENGL 101W: Introduction to Fiction</vt:lpstr>
      <vt:lpstr>Kindly turn off</vt:lpstr>
      <vt:lpstr>Overview of lecture</vt:lpstr>
      <vt:lpstr>Introduction to instructors and course</vt:lpstr>
      <vt:lpstr>Professor</vt:lpstr>
      <vt:lpstr>Tutorial Leaders (T.A.s)</vt:lpstr>
      <vt:lpstr>Course Aim</vt:lpstr>
      <vt:lpstr>Canada is at war</vt:lpstr>
      <vt:lpstr>What do you know about the war in Afghanistan?</vt:lpstr>
      <vt:lpstr>How do you feel about the war in Afghanistan?</vt:lpstr>
      <vt:lpstr>Your thoughts and feelings</vt:lpstr>
      <vt:lpstr>Syllabus</vt:lpstr>
      <vt:lpstr>Plagiarism</vt:lpstr>
      <vt:lpstr>Contradictions in Academic Writing</vt:lpstr>
      <vt:lpstr>Slide 15</vt:lpstr>
      <vt:lpstr>Should you cite?</vt:lpstr>
      <vt:lpstr>Should you cite?</vt:lpstr>
      <vt:lpstr>Patchwriting</vt:lpstr>
      <vt:lpstr>Patchwriting</vt:lpstr>
      <vt:lpstr>Collusion</vt:lpstr>
      <vt:lpstr>Is this help appropriate?</vt:lpstr>
      <vt:lpstr>Is this help appropriate?</vt:lpstr>
      <vt:lpstr>Plagiarism has large consequences </vt:lpstr>
      <vt:lpstr>Mediation of War</vt:lpstr>
      <vt:lpstr>What are we looking at?</vt:lpstr>
      <vt:lpstr>The war in media</vt:lpstr>
      <vt:lpstr>Medium</vt:lpstr>
      <vt:lpstr>Mediated experiences  of the war in Afghanistan</vt:lpstr>
      <vt:lpstr>This is not the war in Afghanistan</vt:lpstr>
      <vt:lpstr>This is not the war in Afghanistan</vt:lpstr>
      <vt:lpstr>These are not the war in Afghanistan</vt:lpstr>
      <vt:lpstr>Direct experiences  of the war in Afghanistan</vt:lpstr>
      <vt:lpstr>“The Fictionalization of War”</vt:lpstr>
      <vt:lpstr>Course Aim</vt:lpstr>
      <vt:lpstr>Four novels about four wars</vt:lpstr>
      <vt:lpstr>ENGL 101W will focus on</vt:lpstr>
      <vt:lpstr>Professor P.D.’s particular interest</vt:lpstr>
      <vt:lpstr>Experiences of a soldier/student</vt:lpstr>
      <vt:lpstr>Cold Mountain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ENGL 101W: Introduction to Fiction</dc:title>
  <dc:creator>Katherine</dc:creator>
  <cp:lastModifiedBy>Katherine</cp:lastModifiedBy>
  <cp:revision>38</cp:revision>
  <dcterms:created xsi:type="dcterms:W3CDTF">2009-09-09T13:23:51Z</dcterms:created>
  <dcterms:modified xsi:type="dcterms:W3CDTF">2011-05-09T16:27:56Z</dcterms:modified>
</cp:coreProperties>
</file>