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80" r:id="rId3"/>
    <p:sldId id="281" r:id="rId4"/>
    <p:sldId id="269" r:id="rId5"/>
    <p:sldId id="273" r:id="rId6"/>
    <p:sldId id="257" r:id="rId7"/>
    <p:sldId id="258" r:id="rId8"/>
    <p:sldId id="270" r:id="rId9"/>
    <p:sldId id="271" r:id="rId10"/>
    <p:sldId id="265" r:id="rId11"/>
    <p:sldId id="272" r:id="rId12"/>
    <p:sldId id="267" r:id="rId13"/>
    <p:sldId id="266" r:id="rId14"/>
    <p:sldId id="282" r:id="rId15"/>
    <p:sldId id="259" r:id="rId16"/>
    <p:sldId id="283" r:id="rId17"/>
    <p:sldId id="263" r:id="rId18"/>
    <p:sldId id="275" r:id="rId19"/>
    <p:sldId id="264" r:id="rId20"/>
    <p:sldId id="260" r:id="rId21"/>
    <p:sldId id="276" r:id="rId22"/>
    <p:sldId id="277" r:id="rId23"/>
    <p:sldId id="278" r:id="rId24"/>
    <p:sldId id="261" r:id="rId25"/>
    <p:sldId id="262" r:id="rId26"/>
    <p:sldId id="285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2E4"/>
    <a:srgbClr val="8A0000"/>
    <a:srgbClr val="008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4AB0A-A381-4D56-B8F5-86F6831AB9A7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4091E-F180-4496-8DFE-9E456B047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4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dS</a:t>
            </a:r>
            <a:r>
              <a:rPr lang="en-GB" baseline="0" dirty="0" smtClean="0"/>
              <a:t> = </a:t>
            </a:r>
            <a:r>
              <a:rPr lang="en-GB" baseline="0" dirty="0" err="1" smtClean="0"/>
              <a:t>dQ</a:t>
            </a:r>
            <a:r>
              <a:rPr lang="en-GB" baseline="0" dirty="0" smtClean="0"/>
              <a:t>/T = C/</a:t>
            </a:r>
            <a:r>
              <a:rPr lang="en-GB" baseline="0" dirty="0" err="1" smtClean="0"/>
              <a:t>Tdt</a:t>
            </a:r>
            <a:r>
              <a:rPr lang="en-GB" baseline="0" dirty="0" smtClean="0"/>
              <a:t> and negative sign corresponds to heat flowing from the sample.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091E-F180-4496-8DFE-9E456B04745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3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dS</a:t>
            </a:r>
            <a:r>
              <a:rPr lang="en-GB" baseline="0" dirty="0" smtClean="0"/>
              <a:t> = </a:t>
            </a:r>
            <a:r>
              <a:rPr lang="en-GB" baseline="0" dirty="0" err="1" smtClean="0"/>
              <a:t>dQ</a:t>
            </a:r>
            <a:r>
              <a:rPr lang="en-GB" baseline="0" dirty="0" smtClean="0"/>
              <a:t>/T = C/</a:t>
            </a:r>
            <a:r>
              <a:rPr lang="en-GB" baseline="0" dirty="0" err="1" smtClean="0"/>
              <a:t>Tdt</a:t>
            </a:r>
            <a:r>
              <a:rPr lang="en-GB" baseline="0" dirty="0" smtClean="0"/>
              <a:t> and negative sign corresponds to heat flowing from the sample.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4091E-F180-4496-8DFE-9E456B0474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3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3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9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7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4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0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5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7299-51D3-42A4-81B7-7B405A83F780}" type="datetimeFigureOut">
              <a:rPr lang="en-GB" smtClean="0"/>
              <a:t>07/05/2013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85DB-D534-47B0-A56B-BF24FAAA2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1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3" Type="http://schemas.openxmlformats.org/officeDocument/2006/relationships/image" Target="../media/image2.wmf"/><Relationship Id="rId7" Type="http://schemas.openxmlformats.org/officeDocument/2006/relationships/hyperlink" Target="http://www.royalsoc.ac.uk/" TargetMode="Externa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hyperlink" Target="http://www.epsrc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research-repository.st-andrews.ac.uk/handle/10023/83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-repository.st-andrews.ac.uk/handle/10023/837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png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png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jpeg"/><Relationship Id="rId3" Type="http://schemas.openxmlformats.org/officeDocument/2006/relationships/image" Target="../media/image2.wmf"/><Relationship Id="rId7" Type="http://schemas.openxmlformats.org/officeDocument/2006/relationships/hyperlink" Target="http://www.royalsoc.ac.uk/" TargetMode="Externa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2.bin"/><Relationship Id="rId9" Type="http://schemas.openxmlformats.org/officeDocument/2006/relationships/hyperlink" Target="http://www.epsrc.ac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228600" y="152400"/>
            <a:ext cx="3121025" cy="762000"/>
            <a:chOff x="720" y="528"/>
            <a:chExt cx="1966" cy="480"/>
          </a:xfrm>
        </p:grpSpPr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1134" y="528"/>
              <a:ext cx="1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i="1">
                  <a:solidFill>
                    <a:schemeClr val="accent2"/>
                  </a:solidFill>
                  <a:latin typeface="Times New Roman" pitchFamily="18" charset="0"/>
                </a:rPr>
                <a:t>University of St Andrews</a:t>
              </a:r>
              <a:endParaRPr lang="en-US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06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76"/>
              <a:ext cx="32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Text Box 8"/>
            <p:cNvSpPr txBox="1">
              <a:spLocks noChangeArrowheads="1"/>
            </p:cNvSpPr>
            <p:nvPr/>
          </p:nvSpPr>
          <p:spPr bwMode="auto">
            <a:xfrm>
              <a:off x="2098" y="68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63888" y="0"/>
            <a:ext cx="2411760" cy="1250950"/>
            <a:chOff x="6732240" y="0"/>
            <a:chExt cx="2411760" cy="1250950"/>
          </a:xfrm>
        </p:grpSpPr>
        <p:graphicFrame>
          <p:nvGraphicFramePr>
            <p:cNvPr id="205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0545260"/>
                </p:ext>
              </p:extLst>
            </p:nvPr>
          </p:nvGraphicFramePr>
          <p:xfrm>
            <a:off x="6732240" y="0"/>
            <a:ext cx="2185987" cy="125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1" name="Photo Editor Photo" r:id="rId4" imgW="26961905" imgH="17647619" progId="MSPhotoEd.3">
                    <p:embed/>
                  </p:oleObj>
                </mc:Choice>
                <mc:Fallback>
                  <p:oleObj name="Photo Editor Photo" r:id="rId4" imgW="26961905" imgH="1764761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0"/>
                          <a:ext cx="2185987" cy="125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Rectangle 9"/>
            <p:cNvSpPr>
              <a:spLocks noChangeArrowheads="1"/>
            </p:cNvSpPr>
            <p:nvPr/>
          </p:nvSpPr>
          <p:spPr bwMode="auto">
            <a:xfrm>
              <a:off x="6850063" y="868363"/>
              <a:ext cx="2293937" cy="37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3238500" y="3228984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/>
              <a:t>Andy Mackenzie</a:t>
            </a: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95164" y="3894147"/>
            <a:ext cx="8670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/>
              <a:t>University of St Andrews, </a:t>
            </a:r>
            <a:r>
              <a:rPr lang="en-GB" sz="2400" dirty="0" smtClean="0"/>
              <a:t>Scotland</a:t>
            </a:r>
          </a:p>
          <a:p>
            <a:pPr algn="ctr" eaLnBrk="1" hangingPunct="1"/>
            <a:r>
              <a:rPr lang="en-GB" sz="2400" dirty="0" smtClean="0"/>
              <a:t>Max Planck Institute for Chemical Physics of Solids, Dresden </a:t>
            </a:r>
            <a:endParaRPr lang="en-GB" sz="2400" dirty="0"/>
          </a:p>
        </p:txBody>
      </p:sp>
      <p:pic>
        <p:nvPicPr>
          <p:cNvPr id="2058" name="Picture 13" descr="Royal Societ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100763"/>
            <a:ext cx="2105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EPSRC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96000"/>
            <a:ext cx="13033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175481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 smtClean="0">
                <a:solidFill>
                  <a:srgbClr val="8A0000"/>
                </a:solidFill>
              </a:rPr>
              <a:t>Probing low temperature phase formation in Sr</a:t>
            </a:r>
            <a:r>
              <a:rPr lang="en-GB" sz="2800" b="1" baseline="-25000" dirty="0" smtClean="0">
                <a:solidFill>
                  <a:srgbClr val="8A0000"/>
                </a:solidFill>
              </a:rPr>
              <a:t>3</a:t>
            </a:r>
            <a:r>
              <a:rPr lang="en-GB" sz="2800" b="1" dirty="0" smtClean="0">
                <a:solidFill>
                  <a:srgbClr val="8A0000"/>
                </a:solidFill>
              </a:rPr>
              <a:t>Ru</a:t>
            </a:r>
            <a:r>
              <a:rPr lang="en-GB" sz="2800" b="1" baseline="-25000" dirty="0" smtClean="0">
                <a:solidFill>
                  <a:srgbClr val="8A0000"/>
                </a:solidFill>
              </a:rPr>
              <a:t>2</a:t>
            </a:r>
            <a:r>
              <a:rPr lang="en-GB" sz="2800" b="1" dirty="0" smtClean="0">
                <a:solidFill>
                  <a:srgbClr val="8A0000"/>
                </a:solidFill>
              </a:rPr>
              <a:t>O</a:t>
            </a:r>
            <a:r>
              <a:rPr lang="en-GB" sz="2800" b="1" baseline="-25000" dirty="0" smtClean="0">
                <a:solidFill>
                  <a:srgbClr val="8A0000"/>
                </a:solidFill>
              </a:rPr>
              <a:t>7</a:t>
            </a:r>
            <a:endParaRPr lang="en-GB" sz="2800" b="1" baseline="-25000" dirty="0">
              <a:solidFill>
                <a:srgbClr val="8A0000"/>
              </a:solidFill>
            </a:endParaRPr>
          </a:p>
        </p:txBody>
      </p:sp>
      <p:pic>
        <p:nvPicPr>
          <p:cNvPr id="25636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7384"/>
            <a:ext cx="1276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7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16" y="1003536"/>
            <a:ext cx="3328988" cy="4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43808" y="6237312"/>
            <a:ext cx="321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CIFAR Summer School May 2013</a:t>
            </a:r>
            <a:endParaRPr lang="en-GB" dirty="0"/>
          </a:p>
        </p:txBody>
      </p:sp>
      <p:pic>
        <p:nvPicPr>
          <p:cNvPr id="25657" name="Picture 57" descr="http://www.epsrc.ac.uk/SiteCollectionImages/epsrc-logos/sponsor-hire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4" b="30760"/>
          <a:stretch/>
        </p:blipFill>
        <p:spPr bwMode="auto">
          <a:xfrm>
            <a:off x="323850" y="6093296"/>
            <a:ext cx="2092325" cy="7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oils_from_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40279" r="14993" b="24966"/>
          <a:stretch>
            <a:fillRect/>
          </a:stretch>
        </p:blipFill>
        <p:spPr bwMode="auto">
          <a:xfrm>
            <a:off x="4860925" y="2019300"/>
            <a:ext cx="20875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oils_from_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7" t="9358" r="21704" b="70663"/>
          <a:stretch>
            <a:fillRect/>
          </a:stretch>
        </p:blipFill>
        <p:spPr bwMode="auto">
          <a:xfrm>
            <a:off x="5148263" y="836613"/>
            <a:ext cx="144145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" b="13484"/>
          <a:stretch>
            <a:fillRect/>
          </a:stretch>
        </p:blipFill>
        <p:spPr bwMode="auto">
          <a:xfrm>
            <a:off x="3708400" y="4076700"/>
            <a:ext cx="43926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925" y="838200"/>
            <a:ext cx="4537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/>
              <a:t>Twin ‘pickup’ coils each &gt; 1000 turns of insulated Cu wire 10 </a:t>
            </a:r>
            <a:r>
              <a:rPr lang="el-GR" sz="2000"/>
              <a:t>μ</a:t>
            </a:r>
            <a:r>
              <a:rPr lang="en-GB" sz="2000"/>
              <a:t>m in diameter; one contains the crystal.</a:t>
            </a:r>
            <a:endParaRPr lang="el-GR" sz="200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5875" y="2541588"/>
            <a:ext cx="4843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/>
              <a:t>‘Modulation’ coil of superconducting wire providing a.c. field </a:t>
            </a:r>
            <a:r>
              <a:rPr lang="en-GB" sz="2000" i="1"/>
              <a:t>h</a:t>
            </a:r>
            <a:r>
              <a:rPr lang="en-GB" sz="2000" baseline="-25000"/>
              <a:t>0</a:t>
            </a:r>
            <a:r>
              <a:rPr lang="en-GB" sz="2000" i="1"/>
              <a:t> </a:t>
            </a:r>
            <a:r>
              <a:rPr lang="en-GB" sz="2000"/>
              <a:t>up to 100 G r.m.s. at 20 Hz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175" y="4308475"/>
            <a:ext cx="3273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 dirty="0" err="1"/>
              <a:t>Cryomagnetic</a:t>
            </a:r>
            <a:r>
              <a:rPr lang="en-GB" sz="2000" dirty="0"/>
              <a:t> system:  18 T superconducting magnet, base </a:t>
            </a:r>
            <a:r>
              <a:rPr lang="en-GB" sz="2000" i="1" dirty="0"/>
              <a:t>T</a:t>
            </a:r>
            <a:r>
              <a:rPr lang="en-GB" sz="2000" dirty="0"/>
              <a:t> </a:t>
            </a:r>
            <a:r>
              <a:rPr lang="en-GB" sz="2000" dirty="0" smtClean="0"/>
              <a:t>25 </a:t>
            </a:r>
            <a:r>
              <a:rPr lang="en-GB" sz="2000" dirty="0" err="1"/>
              <a:t>mK</a:t>
            </a:r>
            <a:r>
              <a:rPr lang="en-GB" sz="2000" dirty="0"/>
              <a:t>, </a:t>
            </a:r>
          </a:p>
          <a:p>
            <a:pPr eaLnBrk="1" hangingPunct="1"/>
            <a:r>
              <a:rPr lang="en-GB" sz="2000" dirty="0"/>
              <a:t>noise floor </a:t>
            </a:r>
            <a:r>
              <a:rPr lang="en-GB" sz="2000" dirty="0" smtClean="0"/>
              <a:t>~10pV</a:t>
            </a:r>
            <a:r>
              <a:rPr lang="en-GB" sz="2000" dirty="0"/>
              <a:t>/√Hz @ </a:t>
            </a:r>
            <a:r>
              <a:rPr lang="en-GB" sz="2000" dirty="0" err="1"/>
              <a:t>base</a:t>
            </a:r>
            <a:r>
              <a:rPr lang="en-GB" sz="2000" i="1" dirty="0" err="1"/>
              <a:t>T</a:t>
            </a:r>
            <a:r>
              <a:rPr lang="en-GB" sz="2000" i="1" dirty="0"/>
              <a:t>, </a:t>
            </a:r>
            <a:r>
              <a:rPr lang="en-GB" sz="2000" dirty="0"/>
              <a:t>maximum </a:t>
            </a:r>
            <a:r>
              <a:rPr lang="en-GB" sz="2000" i="1" dirty="0"/>
              <a:t>B</a:t>
            </a:r>
            <a:endParaRPr lang="en-GB" sz="2000" dirty="0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073900" y="836613"/>
            <a:ext cx="2251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336600"/>
                </a:solidFill>
              </a:rPr>
              <a:t>Coil craft: Alix McCollam, Toronto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07704" y="115888"/>
            <a:ext cx="5040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8A0000"/>
                </a:solidFill>
              </a:rPr>
              <a:t>State-of-the-art </a:t>
            </a:r>
            <a:r>
              <a:rPr lang="en-GB" sz="2400" b="1" dirty="0" err="1" smtClean="0">
                <a:solidFill>
                  <a:srgbClr val="8A0000"/>
                </a:solidFill>
              </a:rPr>
              <a:t>a.c</a:t>
            </a:r>
            <a:r>
              <a:rPr lang="en-GB" sz="2400" b="1" dirty="0" smtClean="0">
                <a:solidFill>
                  <a:srgbClr val="8A0000"/>
                </a:solidFill>
              </a:rPr>
              <a:t>. susceptibility</a:t>
            </a:r>
            <a:endParaRPr lang="en-US" sz="24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  <p:bldP spid="645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0528" y="1127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Problem – signal amplification system contains unknown capacitance and inductance, so the absolute phase of the signal is not easily known: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771800" y="2207177"/>
                <a:ext cx="3152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GB" sz="20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χ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χ</m:t>
                    </m:r>
                  </m:oMath>
                </a14:m>
                <a:r>
                  <a:rPr lang="en-GB" sz="2000" dirty="0" smtClean="0"/>
                  <a:t>’’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07177"/>
                <a:ext cx="3152081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195736" y="2743171"/>
                <a:ext cx="4474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GB" sz="20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χ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)+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χ</m:t>
                    </m:r>
                  </m:oMath>
                </a14:m>
                <a:r>
                  <a:rPr lang="en-GB" sz="2000" dirty="0" smtClean="0"/>
                  <a:t>’’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  <a:ea typeface="Cambria Math"/>
                      </a:rPr>
                      <m:t>cos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743171"/>
                <a:ext cx="447443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2915816" y="2135169"/>
            <a:ext cx="2952328" cy="4721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52536" y="3689737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X and Y channels of lock-in will both contain components of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  <m: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GB" sz="20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.  </m:t>
                    </m:r>
                    <m:r>
                      <m:rPr>
                        <m:nor/>
                      </m:rPr>
                      <a:rPr lang="en-GB" sz="2000" b="0" i="0" dirty="0" smtClean="0">
                        <a:latin typeface="Arial" pitchFamily="34" charset="0"/>
                        <a:cs typeface="Arial" pitchFamily="34" charset="0"/>
                      </a:rPr>
                      <m:t>Since</m:t>
                    </m:r>
                    <m:r>
                      <m:rPr>
                        <m:nor/>
                      </m:rPr>
                      <a:rPr lang="en-GB" sz="2000" b="0" i="0" dirty="0" smtClean="0">
                        <a:latin typeface="Arial" pitchFamily="34" charset="0"/>
                        <a:cs typeface="Arial" pitchFamily="34" charset="0"/>
                      </a:rPr>
                      <m:t>  </m:t>
                    </m:r>
                    <m:sSup>
                      <m:sSupPr>
                        <m:ctrlPr>
                          <a:rPr lang="en-GB" sz="20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χ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is ubiquitous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is rare, try to find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GB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by maximising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χ</m:t>
                        </m:r>
                      </m:e>
                      <m:sup>
                        <m:r>
                          <a:rPr lang="en-GB" sz="20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and check very carefully if this leaves you any signal at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GB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𝜒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channel.  If it does, there is some dissipation.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36" y="3689737"/>
                <a:ext cx="91440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667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395536" y="115888"/>
            <a:ext cx="86260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8A0000"/>
                </a:solidFill>
              </a:rPr>
              <a:t>Key challenge in real life: establishing the absolute phase</a:t>
            </a:r>
            <a:endParaRPr lang="en-US" sz="24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47655" y="548680"/>
            <a:ext cx="9700175" cy="4176464"/>
            <a:chOff x="-447655" y="-27384"/>
            <a:chExt cx="9700175" cy="417646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7655" y="-27384"/>
              <a:ext cx="9700175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59632" y="692696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12360" y="692696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16782" y="115888"/>
            <a:ext cx="6867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8A0000"/>
                </a:solidFill>
              </a:rPr>
              <a:t>Susceptibility results from ultrapure Sr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3</a:t>
            </a:r>
            <a:r>
              <a:rPr lang="en-GB" sz="2400" b="1" dirty="0" smtClean="0">
                <a:solidFill>
                  <a:srgbClr val="8A0000"/>
                </a:solidFill>
              </a:rPr>
              <a:t>Ru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2</a:t>
            </a:r>
            <a:r>
              <a:rPr lang="en-GB" sz="2400" b="1" dirty="0" smtClean="0">
                <a:solidFill>
                  <a:srgbClr val="8A0000"/>
                </a:solidFill>
              </a:rPr>
              <a:t>O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7</a:t>
            </a:r>
            <a:endParaRPr lang="en-US" sz="2400" b="1" dirty="0">
              <a:solidFill>
                <a:srgbClr val="8A0000"/>
              </a:solidFill>
            </a:endParaRPr>
          </a:p>
        </p:txBody>
      </p:sp>
      <p:sp>
        <p:nvSpPr>
          <p:cNvPr id="9" name="Text Box 2425"/>
          <p:cNvSpPr txBox="1">
            <a:spLocks noChangeArrowheads="1"/>
          </p:cNvSpPr>
          <p:nvPr/>
        </p:nvSpPr>
        <p:spPr bwMode="auto">
          <a:xfrm>
            <a:off x="1654306" y="5981218"/>
            <a:ext cx="6518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>
                <a:solidFill>
                  <a:srgbClr val="008000"/>
                </a:solidFill>
              </a:rPr>
              <a:t>S.A. Grigera et al., Science </a:t>
            </a:r>
            <a:r>
              <a:rPr lang="en-GB" sz="2000" b="1" i="1" dirty="0">
                <a:solidFill>
                  <a:srgbClr val="008000"/>
                </a:solidFill>
              </a:rPr>
              <a:t>306</a:t>
            </a:r>
            <a:r>
              <a:rPr lang="en-GB" sz="2000" i="1" dirty="0">
                <a:solidFill>
                  <a:srgbClr val="008000"/>
                </a:solidFill>
              </a:rPr>
              <a:t>, 1154 (2004).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5621178"/>
            <a:ext cx="622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R.S. 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Perry et al., Phys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Rev. </a:t>
            </a:r>
            <a:r>
              <a:rPr lang="en-GB" sz="20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166602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(2004).</a:t>
            </a:r>
          </a:p>
        </p:txBody>
      </p:sp>
      <p:sp>
        <p:nvSpPr>
          <p:cNvPr id="11" name="Text Box 2425"/>
          <p:cNvSpPr txBox="1">
            <a:spLocks noChangeArrowheads="1"/>
          </p:cNvSpPr>
          <p:nvPr/>
        </p:nvSpPr>
        <p:spPr bwMode="auto">
          <a:xfrm>
            <a:off x="1654306" y="6341258"/>
            <a:ext cx="6518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 smtClean="0">
                <a:solidFill>
                  <a:srgbClr val="008000"/>
                </a:solidFill>
              </a:rPr>
              <a:t>R.A</a:t>
            </a:r>
            <a:r>
              <a:rPr lang="en-GB" sz="2000" i="1" dirty="0">
                <a:solidFill>
                  <a:srgbClr val="008000"/>
                </a:solidFill>
              </a:rPr>
              <a:t>. </a:t>
            </a:r>
            <a:r>
              <a:rPr lang="en-GB" sz="2000" i="1" dirty="0" err="1" smtClean="0">
                <a:solidFill>
                  <a:srgbClr val="008000"/>
                </a:solidFill>
              </a:rPr>
              <a:t>Borzi</a:t>
            </a:r>
            <a:r>
              <a:rPr lang="en-GB" sz="2000" i="1" dirty="0" smtClean="0">
                <a:solidFill>
                  <a:srgbClr val="008000"/>
                </a:solidFill>
              </a:rPr>
              <a:t> </a:t>
            </a:r>
            <a:r>
              <a:rPr lang="en-GB" sz="2000" i="1" dirty="0">
                <a:solidFill>
                  <a:srgbClr val="008000"/>
                </a:solidFill>
              </a:rPr>
              <a:t>et al., Science </a:t>
            </a:r>
            <a:r>
              <a:rPr lang="en-GB" sz="2000" b="1" i="1" dirty="0">
                <a:solidFill>
                  <a:srgbClr val="008000"/>
                </a:solidFill>
              </a:rPr>
              <a:t>315</a:t>
            </a:r>
            <a:r>
              <a:rPr lang="en-GB" sz="2000" i="1" dirty="0">
                <a:solidFill>
                  <a:srgbClr val="008000"/>
                </a:solidFill>
              </a:rPr>
              <a:t>, 214 (2007</a:t>
            </a:r>
            <a:r>
              <a:rPr lang="en-GB" sz="2000" i="1" dirty="0" smtClean="0">
                <a:solidFill>
                  <a:srgbClr val="008000"/>
                </a:solidFill>
              </a:rPr>
              <a:t>).</a:t>
            </a:r>
            <a:endParaRPr lang="en-GB" sz="2000" i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1268760"/>
            <a:ext cx="93610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80112" y="119675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</a:t>
            </a:r>
            <a:r>
              <a:rPr lang="en-GB" sz="2000" dirty="0" smtClean="0"/>
              <a:t> = 1 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266885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</a:t>
            </a:r>
            <a:r>
              <a:rPr lang="en-GB" sz="2000" dirty="0" smtClean="0"/>
              <a:t> = 100 </a:t>
            </a:r>
            <a:r>
              <a:rPr lang="en-GB" sz="2000" dirty="0" err="1" smtClean="0"/>
              <a:t>mK</a:t>
            </a:r>
            <a:endParaRPr lang="en-GB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198884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</a:t>
            </a:r>
            <a:r>
              <a:rPr lang="en-GB" sz="2000" dirty="0" smtClean="0"/>
              <a:t> = 500 </a:t>
            </a:r>
            <a:r>
              <a:rPr lang="en-GB" sz="2000" dirty="0" err="1" smtClean="0"/>
              <a:t>mK</a:t>
            </a:r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829090"/>
            <a:ext cx="870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Examination of temperature and field dependence validates phase analysis.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836712"/>
            <a:ext cx="5410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7544" y="115888"/>
            <a:ext cx="840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8A0000"/>
                </a:solidFill>
              </a:rPr>
              <a:t>Direct comparison between susceptibility and resistivity</a:t>
            </a:r>
            <a:endParaRPr lang="en-US" sz="2400" b="1" dirty="0">
              <a:solidFill>
                <a:srgbClr val="8A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71579" y="2636912"/>
            <a:ext cx="2204677" cy="2808312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55976" y="2717304"/>
            <a:ext cx="2160240" cy="272792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96977" y="5517232"/>
            <a:ext cx="3439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Sharp changes in resistivity correspond to first order phase transitions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08920"/>
            <a:ext cx="1866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Susceptibility signal corresponding to the broad low-field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metamagnetic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feature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endCxn id="14" idx="3"/>
          </p:cNvCxnSpPr>
          <p:nvPr/>
        </p:nvCxnSpPr>
        <p:spPr>
          <a:xfrm flipH="1">
            <a:off x="1866901" y="3717032"/>
            <a:ext cx="1913011" cy="115273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3251" y="1340768"/>
            <a:ext cx="15856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= 100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mK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603348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R.S. 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Perry et al., Phys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Rev. </a:t>
            </a:r>
            <a:r>
              <a:rPr lang="en-GB" sz="20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166602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(2004).</a:t>
            </a:r>
          </a:p>
        </p:txBody>
      </p:sp>
    </p:spTree>
    <p:extLst>
      <p:ext uri="{BB962C8B-B14F-4D97-AF65-F5344CB8AC3E}">
        <p14:creationId xmlns:p14="http://schemas.microsoft.com/office/powerpoint/2010/main" val="22149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47655" y="548680"/>
            <a:ext cx="9700175" cy="4176464"/>
            <a:chOff x="-447655" y="-27384"/>
            <a:chExt cx="9700175" cy="417646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7655" y="-27384"/>
              <a:ext cx="9700175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59632" y="692696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12360" y="692696"/>
              <a:ext cx="50405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16782" y="115888"/>
            <a:ext cx="6867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8A0000"/>
                </a:solidFill>
              </a:rPr>
              <a:t>Susceptibility results from ultrapure Sr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3</a:t>
            </a:r>
            <a:r>
              <a:rPr lang="en-GB" sz="2400" b="1" dirty="0" smtClean="0">
                <a:solidFill>
                  <a:srgbClr val="8A0000"/>
                </a:solidFill>
              </a:rPr>
              <a:t>Ru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2</a:t>
            </a:r>
            <a:r>
              <a:rPr lang="en-GB" sz="2400" b="1" dirty="0" smtClean="0">
                <a:solidFill>
                  <a:srgbClr val="8A0000"/>
                </a:solidFill>
              </a:rPr>
              <a:t>O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7</a:t>
            </a:r>
            <a:endParaRPr lang="en-US" sz="2400" b="1" dirty="0">
              <a:solidFill>
                <a:srgbClr val="8A0000"/>
              </a:solidFill>
            </a:endParaRPr>
          </a:p>
        </p:txBody>
      </p:sp>
      <p:sp>
        <p:nvSpPr>
          <p:cNvPr id="9" name="Text Box 2425"/>
          <p:cNvSpPr txBox="1">
            <a:spLocks noChangeArrowheads="1"/>
          </p:cNvSpPr>
          <p:nvPr/>
        </p:nvSpPr>
        <p:spPr bwMode="auto">
          <a:xfrm>
            <a:off x="1654306" y="5981218"/>
            <a:ext cx="6518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>
                <a:solidFill>
                  <a:srgbClr val="008000"/>
                </a:solidFill>
              </a:rPr>
              <a:t>S.A. Grigera et al., Science </a:t>
            </a:r>
            <a:r>
              <a:rPr lang="en-GB" sz="2000" b="1" i="1" dirty="0">
                <a:solidFill>
                  <a:srgbClr val="008000"/>
                </a:solidFill>
              </a:rPr>
              <a:t>306</a:t>
            </a:r>
            <a:r>
              <a:rPr lang="en-GB" sz="2000" i="1" dirty="0">
                <a:solidFill>
                  <a:srgbClr val="008000"/>
                </a:solidFill>
              </a:rPr>
              <a:t>, 1154 (2004).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5621178"/>
            <a:ext cx="622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R.S. 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Perry et al., Phys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Rev. </a:t>
            </a:r>
            <a:r>
              <a:rPr lang="en-GB" sz="20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166602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(2004).</a:t>
            </a:r>
          </a:p>
        </p:txBody>
      </p:sp>
      <p:sp>
        <p:nvSpPr>
          <p:cNvPr id="11" name="Text Box 2425"/>
          <p:cNvSpPr txBox="1">
            <a:spLocks noChangeArrowheads="1"/>
          </p:cNvSpPr>
          <p:nvPr/>
        </p:nvSpPr>
        <p:spPr bwMode="auto">
          <a:xfrm>
            <a:off x="1654306" y="6341258"/>
            <a:ext cx="6518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 smtClean="0">
                <a:solidFill>
                  <a:srgbClr val="008000"/>
                </a:solidFill>
              </a:rPr>
              <a:t>R.A</a:t>
            </a:r>
            <a:r>
              <a:rPr lang="en-GB" sz="2000" i="1" dirty="0">
                <a:solidFill>
                  <a:srgbClr val="008000"/>
                </a:solidFill>
              </a:rPr>
              <a:t>. </a:t>
            </a:r>
            <a:r>
              <a:rPr lang="en-GB" sz="2000" i="1" dirty="0" err="1" smtClean="0">
                <a:solidFill>
                  <a:srgbClr val="008000"/>
                </a:solidFill>
              </a:rPr>
              <a:t>Borzi</a:t>
            </a:r>
            <a:r>
              <a:rPr lang="en-GB" sz="2000" i="1" dirty="0" smtClean="0">
                <a:solidFill>
                  <a:srgbClr val="008000"/>
                </a:solidFill>
              </a:rPr>
              <a:t> </a:t>
            </a:r>
            <a:r>
              <a:rPr lang="en-GB" sz="2000" i="1" dirty="0">
                <a:solidFill>
                  <a:srgbClr val="008000"/>
                </a:solidFill>
              </a:rPr>
              <a:t>et al., Science </a:t>
            </a:r>
            <a:r>
              <a:rPr lang="en-GB" sz="2000" b="1" i="1" dirty="0">
                <a:solidFill>
                  <a:srgbClr val="008000"/>
                </a:solidFill>
              </a:rPr>
              <a:t>315</a:t>
            </a:r>
            <a:r>
              <a:rPr lang="en-GB" sz="2000" i="1" dirty="0">
                <a:solidFill>
                  <a:srgbClr val="008000"/>
                </a:solidFill>
              </a:rPr>
              <a:t>, 214 (2007</a:t>
            </a:r>
            <a:r>
              <a:rPr lang="en-GB" sz="2000" i="1" dirty="0" smtClean="0">
                <a:solidFill>
                  <a:srgbClr val="008000"/>
                </a:solidFill>
              </a:rPr>
              <a:t>).</a:t>
            </a:r>
            <a:endParaRPr lang="en-GB" sz="2000" i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1268760"/>
            <a:ext cx="93610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80112" y="119675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</a:t>
            </a:r>
            <a:r>
              <a:rPr lang="en-GB" sz="2000" dirty="0" smtClean="0"/>
              <a:t> = 1 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266885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</a:t>
            </a:r>
            <a:r>
              <a:rPr lang="en-GB" sz="2000" dirty="0" smtClean="0"/>
              <a:t> = 100 </a:t>
            </a:r>
            <a:r>
              <a:rPr lang="en-GB" sz="2000" dirty="0" err="1" smtClean="0"/>
              <a:t>mK</a:t>
            </a:r>
            <a:endParaRPr lang="en-GB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198884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T</a:t>
            </a:r>
            <a:r>
              <a:rPr lang="en-GB" sz="2000" dirty="0" smtClean="0"/>
              <a:t> = 500 </a:t>
            </a:r>
            <a:r>
              <a:rPr lang="en-GB" sz="2000" dirty="0" err="1" smtClean="0"/>
              <a:t>mK</a:t>
            </a:r>
            <a:endParaRPr lang="en-GB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829090"/>
            <a:ext cx="7665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Examination of temperature dependence validates phase analysis.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421"/>
          <p:cNvSpPr txBox="1">
            <a:spLocks noChangeArrowheads="1"/>
          </p:cNvSpPr>
          <p:nvPr/>
        </p:nvSpPr>
        <p:spPr bwMode="auto">
          <a:xfrm>
            <a:off x="467544" y="159023"/>
            <a:ext cx="82189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990033"/>
                </a:solidFill>
              </a:rPr>
              <a:t>The low </a:t>
            </a:r>
            <a:r>
              <a:rPr lang="en-GB" sz="2400" b="1" dirty="0" smtClean="0">
                <a:solidFill>
                  <a:srgbClr val="990033"/>
                </a:solidFill>
              </a:rPr>
              <a:t>temperature phase diagram of Sr</a:t>
            </a:r>
            <a:r>
              <a:rPr lang="en-GB" sz="2400" b="1" baseline="-25000" dirty="0" smtClean="0">
                <a:solidFill>
                  <a:srgbClr val="990033"/>
                </a:solidFill>
              </a:rPr>
              <a:t>3</a:t>
            </a:r>
            <a:r>
              <a:rPr lang="en-GB" sz="2400" b="1" dirty="0" smtClean="0">
                <a:solidFill>
                  <a:srgbClr val="990033"/>
                </a:solidFill>
              </a:rPr>
              <a:t>Ru</a:t>
            </a:r>
            <a:r>
              <a:rPr lang="en-GB" sz="2400" b="1" baseline="-25000" dirty="0" smtClean="0">
                <a:solidFill>
                  <a:srgbClr val="990033"/>
                </a:solidFill>
              </a:rPr>
              <a:t>2</a:t>
            </a:r>
            <a:r>
              <a:rPr lang="en-GB" sz="2400" b="1" dirty="0" smtClean="0">
                <a:solidFill>
                  <a:srgbClr val="990033"/>
                </a:solidFill>
              </a:rPr>
              <a:t>O</a:t>
            </a:r>
            <a:r>
              <a:rPr lang="en-GB" sz="2400" b="1" baseline="-25000" dirty="0" smtClean="0">
                <a:solidFill>
                  <a:srgbClr val="990033"/>
                </a:solidFill>
              </a:rPr>
              <a:t>7</a:t>
            </a:r>
            <a:r>
              <a:rPr lang="en-GB" sz="2400" b="1" dirty="0" smtClean="0">
                <a:solidFill>
                  <a:srgbClr val="990033"/>
                </a:solidFill>
              </a:rPr>
              <a:t> mark I</a:t>
            </a:r>
            <a:endParaRPr lang="en-GB" sz="2400" b="1" dirty="0">
              <a:solidFill>
                <a:srgbClr val="990033"/>
              </a:solidFill>
            </a:endParaRPr>
          </a:p>
        </p:txBody>
      </p:sp>
      <p:sp>
        <p:nvSpPr>
          <p:cNvPr id="31097" name="Text Box 2425"/>
          <p:cNvSpPr txBox="1">
            <a:spLocks noChangeArrowheads="1"/>
          </p:cNvSpPr>
          <p:nvPr/>
        </p:nvSpPr>
        <p:spPr bwMode="auto">
          <a:xfrm>
            <a:off x="6300192" y="1918469"/>
            <a:ext cx="2700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>
                <a:solidFill>
                  <a:srgbClr val="008000"/>
                </a:solidFill>
              </a:rPr>
              <a:t>S.A. Grigera et al., Science </a:t>
            </a:r>
            <a:r>
              <a:rPr lang="en-GB" sz="2000" b="1" i="1" dirty="0">
                <a:solidFill>
                  <a:srgbClr val="008000"/>
                </a:solidFill>
              </a:rPr>
              <a:t>306</a:t>
            </a:r>
            <a:r>
              <a:rPr lang="en-GB" sz="2000" i="1" dirty="0">
                <a:solidFill>
                  <a:srgbClr val="008000"/>
                </a:solidFill>
              </a:rPr>
              <a:t>, 1154 (2004).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95" y="1104900"/>
            <a:ext cx="36369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532683" y="1158875"/>
            <a:ext cx="488950" cy="252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26670" y="1630363"/>
            <a:ext cx="6731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145458" y="1316038"/>
            <a:ext cx="673100" cy="94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389933" y="2365375"/>
            <a:ext cx="4889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899395" y="3625850"/>
            <a:ext cx="324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096370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7.9</a:t>
            </a:r>
            <a:endParaRPr lang="en-US"/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389329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8.1</a:t>
            </a:r>
            <a:endParaRPr lang="en-US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475054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8.3</a:t>
            </a:r>
            <a:endParaRPr lang="en-US"/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2205783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7.7</a:t>
            </a:r>
            <a:endParaRPr lang="en-US"/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3112245" y="385445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>
                <a:sym typeface="Symbol" pitchFamily="18" charset="2"/>
              </a:rPr>
              <a:t></a:t>
            </a:r>
            <a:r>
              <a:rPr lang="en-US" baseline="-25000">
                <a:sym typeface="Symbol" pitchFamily="18" charset="2"/>
              </a:rPr>
              <a:t>o</a:t>
            </a:r>
            <a:r>
              <a:rPr lang="en-US" i="1">
                <a:sym typeface="Symbol" pitchFamily="18" charset="2"/>
              </a:rPr>
              <a:t>H </a:t>
            </a:r>
            <a:r>
              <a:rPr lang="en-US">
                <a:sym typeface="Symbol" pitchFamily="18" charset="2"/>
              </a:rPr>
              <a:t>(T)</a:t>
            </a:r>
            <a:endParaRPr lang="en-US" i="1">
              <a:sym typeface="Symbol" pitchFamily="18" charset="2"/>
            </a:endParaRP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566020" y="2786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0.4</a:t>
            </a:r>
            <a:endParaRPr lang="en-US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566020" y="21288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0.8</a:t>
            </a:r>
            <a:endParaRPr lang="en-US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1566020" y="1473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1.2</a:t>
            </a:r>
            <a:endParaRPr lang="en-US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1715245" y="3441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  <a:endParaRPr lang="en-US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 rot="16200000">
            <a:off x="1128664" y="2202656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(K)</a:t>
            </a:r>
            <a:endParaRPr lang="en-US" i="1"/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2145458" y="1123950"/>
            <a:ext cx="26939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V="1">
            <a:off x="2051795" y="1282700"/>
            <a:ext cx="0" cy="231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 rot="16200000">
            <a:off x="3515470" y="20955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>
            <a:off x="2029570" y="1276350"/>
            <a:ext cx="2938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915817" y="2365375"/>
            <a:ext cx="155556" cy="1197085"/>
          </a:xfrm>
          <a:custGeom>
            <a:avLst/>
            <a:gdLst>
              <a:gd name="connsiteX0" fmla="*/ 95139 w 100893"/>
              <a:gd name="connsiteY0" fmla="*/ 1051824 h 1051824"/>
              <a:gd name="connsiteX1" fmla="*/ 100425 w 100893"/>
              <a:gd name="connsiteY1" fmla="*/ 914400 h 1051824"/>
              <a:gd name="connsiteX2" fmla="*/ 84568 w 100893"/>
              <a:gd name="connsiteY2" fmla="*/ 745262 h 1051824"/>
              <a:gd name="connsiteX3" fmla="*/ 79283 w 100893"/>
              <a:gd name="connsiteY3" fmla="*/ 549697 h 1051824"/>
              <a:gd name="connsiteX4" fmla="*/ 47570 w 100893"/>
              <a:gd name="connsiteY4" fmla="*/ 343561 h 1051824"/>
              <a:gd name="connsiteX5" fmla="*/ 0 w 100893"/>
              <a:gd name="connsiteY5" fmla="*/ 0 h 1051824"/>
              <a:gd name="connsiteX6" fmla="*/ 0 w 100893"/>
              <a:gd name="connsiteY6" fmla="*/ 0 h 1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" h="1051824">
                <a:moveTo>
                  <a:pt x="95139" y="1051824"/>
                </a:moveTo>
                <a:cubicBezTo>
                  <a:pt x="98663" y="1008659"/>
                  <a:pt x="102187" y="965494"/>
                  <a:pt x="100425" y="914400"/>
                </a:cubicBezTo>
                <a:cubicBezTo>
                  <a:pt x="98663" y="863306"/>
                  <a:pt x="88092" y="806046"/>
                  <a:pt x="84568" y="745262"/>
                </a:cubicBezTo>
                <a:cubicBezTo>
                  <a:pt x="81044" y="684478"/>
                  <a:pt x="85449" y="616647"/>
                  <a:pt x="79283" y="549697"/>
                </a:cubicBezTo>
                <a:cubicBezTo>
                  <a:pt x="73117" y="482747"/>
                  <a:pt x="60784" y="435177"/>
                  <a:pt x="47570" y="343561"/>
                </a:cubicBezTo>
                <a:cubicBezTo>
                  <a:pt x="34356" y="25194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4052999" y="2743200"/>
            <a:ext cx="90872" cy="824546"/>
          </a:xfrm>
          <a:custGeom>
            <a:avLst/>
            <a:gdLst>
              <a:gd name="connsiteX0" fmla="*/ 1017 w 90872"/>
              <a:gd name="connsiteY0" fmla="*/ 824546 h 824546"/>
              <a:gd name="connsiteX1" fmla="*/ 1017 w 90872"/>
              <a:gd name="connsiteY1" fmla="*/ 713549 h 824546"/>
              <a:gd name="connsiteX2" fmla="*/ 11588 w 90872"/>
              <a:gd name="connsiteY2" fmla="*/ 533840 h 824546"/>
              <a:gd name="connsiteX3" fmla="*/ 38016 w 90872"/>
              <a:gd name="connsiteY3" fmla="*/ 322418 h 824546"/>
              <a:gd name="connsiteX4" fmla="*/ 75015 w 90872"/>
              <a:gd name="connsiteY4" fmla="*/ 126853 h 824546"/>
              <a:gd name="connsiteX5" fmla="*/ 90872 w 90872"/>
              <a:gd name="connsiteY5" fmla="*/ 0 h 824546"/>
              <a:gd name="connsiteX6" fmla="*/ 90872 w 90872"/>
              <a:gd name="connsiteY6" fmla="*/ 0 h 8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72" h="824546">
                <a:moveTo>
                  <a:pt x="1017" y="824546"/>
                </a:moveTo>
                <a:cubicBezTo>
                  <a:pt x="136" y="793273"/>
                  <a:pt x="-745" y="762000"/>
                  <a:pt x="1017" y="713549"/>
                </a:cubicBezTo>
                <a:cubicBezTo>
                  <a:pt x="2779" y="665098"/>
                  <a:pt x="5422" y="599028"/>
                  <a:pt x="11588" y="533840"/>
                </a:cubicBezTo>
                <a:cubicBezTo>
                  <a:pt x="17755" y="468651"/>
                  <a:pt x="27445" y="390249"/>
                  <a:pt x="38016" y="322418"/>
                </a:cubicBezTo>
                <a:cubicBezTo>
                  <a:pt x="48587" y="254587"/>
                  <a:pt x="66206" y="180589"/>
                  <a:pt x="75015" y="126853"/>
                </a:cubicBezTo>
                <a:cubicBezTo>
                  <a:pt x="83824" y="73117"/>
                  <a:pt x="90872" y="0"/>
                  <a:pt x="90872" y="0"/>
                </a:cubicBezTo>
                <a:lnTo>
                  <a:pt x="90872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250825" y="4509120"/>
            <a:ext cx="84248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Outward curvature was a surprise – if these really are first order transitions, the magnetic </a:t>
            </a:r>
            <a:r>
              <a:rPr lang="en-GB" sz="2000" dirty="0" err="1" smtClean="0"/>
              <a:t>Clausius-Clapeyron</a:t>
            </a:r>
            <a:r>
              <a:rPr lang="en-GB" sz="2000" dirty="0" smtClean="0"/>
              <a:t> equation  </a:t>
            </a:r>
            <a:endParaRPr lang="en-GB" sz="2000" dirty="0"/>
          </a:p>
        </p:txBody>
      </p:sp>
      <p:graphicFrame>
        <p:nvGraphicFramePr>
          <p:cNvPr id="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657128"/>
              </p:ext>
            </p:extLst>
          </p:nvPr>
        </p:nvGraphicFramePr>
        <p:xfrm>
          <a:off x="3455145" y="5301208"/>
          <a:ext cx="15128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850531" imgH="431613" progId="Equation.3">
                  <p:embed/>
                </p:oleObj>
              </mc:Choice>
              <mc:Fallback>
                <p:oleObj name="Equation" r:id="rId4" imgW="85053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45" y="5301208"/>
                        <a:ext cx="15128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251520" y="6033482"/>
            <a:ext cx="84248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implies that the entropy between the two phase boundaries is higher than that outside it.  Unusual (though not unprecedented) for a phase.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691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9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8040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‘Any method involving the notion of entropy, the very existence of which depends on the second law of thermodynamics, will doubtless seem to many far-fetched, and may repel beginners as obscure and difficult of comprehension.’  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W. Gibbs (1873) </a:t>
            </a:r>
            <a:endParaRPr lang="en-GB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421"/>
          <p:cNvSpPr txBox="1">
            <a:spLocks noChangeArrowheads="1"/>
          </p:cNvSpPr>
          <p:nvPr/>
        </p:nvSpPr>
        <p:spPr bwMode="auto">
          <a:xfrm>
            <a:off x="467544" y="159023"/>
            <a:ext cx="81369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990033"/>
                </a:solidFill>
              </a:rPr>
              <a:t>Independent measurement of entropy change as a function of magnetic field</a:t>
            </a:r>
            <a:endParaRPr lang="en-GB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7" descr="specificheatsetup01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44624"/>
            <a:ext cx="7632701" cy="5726113"/>
          </a:xfrm>
          <a:noFill/>
        </p:spPr>
      </p:pic>
      <p:sp>
        <p:nvSpPr>
          <p:cNvPr id="20557" name="Line 152"/>
          <p:cNvSpPr>
            <a:spLocks noChangeShapeType="1"/>
          </p:cNvSpPr>
          <p:nvPr/>
        </p:nvSpPr>
        <p:spPr bwMode="auto">
          <a:xfrm flipH="1" flipV="1">
            <a:off x="6797577" y="3538712"/>
            <a:ext cx="215900" cy="9366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8" name="Text Box 153"/>
          <p:cNvSpPr txBox="1">
            <a:spLocks noChangeArrowheads="1"/>
          </p:cNvSpPr>
          <p:nvPr/>
        </p:nvSpPr>
        <p:spPr bwMode="auto">
          <a:xfrm>
            <a:off x="6229252" y="4475337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Copper Ring</a:t>
            </a:r>
          </a:p>
        </p:txBody>
      </p:sp>
      <p:sp>
        <p:nvSpPr>
          <p:cNvPr id="20559" name="Text Box 154"/>
          <p:cNvSpPr txBox="1">
            <a:spLocks noChangeArrowheads="1"/>
          </p:cNvSpPr>
          <p:nvPr/>
        </p:nvSpPr>
        <p:spPr bwMode="auto">
          <a:xfrm>
            <a:off x="4635402" y="4134024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CuBe Springs</a:t>
            </a:r>
          </a:p>
        </p:txBody>
      </p:sp>
      <p:sp>
        <p:nvSpPr>
          <p:cNvPr id="20560" name="Line 155"/>
          <p:cNvSpPr>
            <a:spLocks noChangeShapeType="1"/>
          </p:cNvSpPr>
          <p:nvPr/>
        </p:nvSpPr>
        <p:spPr bwMode="auto">
          <a:xfrm flipV="1">
            <a:off x="5664102" y="3610149"/>
            <a:ext cx="144462" cy="35877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1" name="Line 156"/>
          <p:cNvSpPr>
            <a:spLocks noChangeShapeType="1"/>
          </p:cNvSpPr>
          <p:nvPr/>
        </p:nvSpPr>
        <p:spPr bwMode="auto">
          <a:xfrm flipH="1">
            <a:off x="6229252" y="1306687"/>
            <a:ext cx="215900" cy="8636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2" name="Text Box 157"/>
          <p:cNvSpPr txBox="1">
            <a:spLocks noChangeArrowheads="1"/>
          </p:cNvSpPr>
          <p:nvPr/>
        </p:nvSpPr>
        <p:spPr bwMode="auto">
          <a:xfrm>
            <a:off x="5291039" y="874887"/>
            <a:ext cx="3322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Kevlar Strings (35 @ 17</a:t>
            </a:r>
            <a:r>
              <a:rPr lang="el-GR" sz="2000">
                <a:cs typeface="Arial" pitchFamily="34" charset="0"/>
              </a:rPr>
              <a:t>μ</a:t>
            </a:r>
            <a:r>
              <a:rPr lang="en-GB" sz="2000">
                <a:cs typeface="Arial" pitchFamily="34" charset="0"/>
              </a:rPr>
              <a:t>m)</a:t>
            </a:r>
            <a:endParaRPr lang="el-GR" sz="2000">
              <a:cs typeface="Arial" pitchFamily="34" charset="0"/>
            </a:endParaRPr>
          </a:p>
        </p:txBody>
      </p:sp>
      <p:sp>
        <p:nvSpPr>
          <p:cNvPr id="20563" name="Line 159"/>
          <p:cNvSpPr>
            <a:spLocks noChangeShapeType="1"/>
          </p:cNvSpPr>
          <p:nvPr/>
        </p:nvSpPr>
        <p:spPr bwMode="auto">
          <a:xfrm flipH="1" flipV="1">
            <a:off x="6235602" y="2576687"/>
            <a:ext cx="1477962" cy="95567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4" name="Text Box 160"/>
          <p:cNvSpPr txBox="1">
            <a:spLocks noChangeArrowheads="1"/>
          </p:cNvSpPr>
          <p:nvPr/>
        </p:nvSpPr>
        <p:spPr bwMode="auto">
          <a:xfrm>
            <a:off x="7272239" y="3467274"/>
            <a:ext cx="183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Silver Platform</a:t>
            </a:r>
          </a:p>
          <a:p>
            <a:r>
              <a:rPr lang="en-GB" sz="2000">
                <a:cs typeface="Arial" pitchFamily="34" charset="0"/>
              </a:rPr>
              <a:t>with sample</a:t>
            </a:r>
          </a:p>
          <a:p>
            <a:r>
              <a:rPr lang="en-GB" sz="2000">
                <a:cs typeface="Arial" pitchFamily="34" charset="0"/>
              </a:rPr>
              <a:t>on other side</a:t>
            </a:r>
          </a:p>
        </p:txBody>
      </p:sp>
      <p:sp>
        <p:nvSpPr>
          <p:cNvPr id="20565" name="Line 161"/>
          <p:cNvSpPr>
            <a:spLocks noChangeShapeType="1"/>
          </p:cNvSpPr>
          <p:nvPr/>
        </p:nvSpPr>
        <p:spPr bwMode="auto">
          <a:xfrm flipH="1" flipV="1">
            <a:off x="5508527" y="1882949"/>
            <a:ext cx="647700" cy="5032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6" name="Text Box 162"/>
          <p:cNvSpPr txBox="1">
            <a:spLocks noChangeArrowheads="1"/>
          </p:cNvSpPr>
          <p:nvPr/>
        </p:nvSpPr>
        <p:spPr bwMode="auto">
          <a:xfrm>
            <a:off x="4211539" y="1449562"/>
            <a:ext cx="184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Thermometer  </a:t>
            </a:r>
          </a:p>
          <a:p>
            <a:r>
              <a:rPr lang="en-GB" sz="2000">
                <a:cs typeface="Arial" pitchFamily="34" charset="0"/>
              </a:rPr>
              <a:t>(Resistor)</a:t>
            </a:r>
          </a:p>
        </p:txBody>
      </p:sp>
      <p:cxnSp>
        <p:nvCxnSpPr>
          <p:cNvPr id="20567" name="AutoShape 165"/>
          <p:cNvCxnSpPr>
            <a:cxnSpLocks noChangeShapeType="1"/>
          </p:cNvCxnSpPr>
          <p:nvPr/>
        </p:nvCxnSpPr>
        <p:spPr bwMode="auto">
          <a:xfrm>
            <a:off x="6372127" y="577073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8" name="Line 166"/>
          <p:cNvSpPr>
            <a:spLocks noChangeShapeType="1"/>
          </p:cNvSpPr>
          <p:nvPr/>
        </p:nvSpPr>
        <p:spPr bwMode="auto">
          <a:xfrm>
            <a:off x="5364064" y="5123037"/>
            <a:ext cx="2016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9" name="Text Box 167"/>
          <p:cNvSpPr txBox="1">
            <a:spLocks noChangeArrowheads="1"/>
          </p:cNvSpPr>
          <p:nvPr/>
        </p:nvSpPr>
        <p:spPr bwMode="auto">
          <a:xfrm>
            <a:off x="5960964" y="5169074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>
                <a:cs typeface="Arial" pitchFamily="34" charset="0"/>
              </a:rPr>
              <a:t>2 cm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1775" y="136525"/>
            <a:ext cx="8588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2400" b="1" dirty="0">
                <a:solidFill>
                  <a:srgbClr val="A40000"/>
                </a:solidFill>
                <a:cs typeface="Arial" pitchFamily="34" charset="0"/>
              </a:rPr>
              <a:t>T</a:t>
            </a:r>
            <a:r>
              <a:rPr lang="en-GB" sz="2400" b="1" dirty="0" smtClean="0">
                <a:solidFill>
                  <a:srgbClr val="A40000"/>
                </a:solidFill>
                <a:cs typeface="Arial" pitchFamily="34" charset="0"/>
              </a:rPr>
              <a:t>he </a:t>
            </a:r>
            <a:r>
              <a:rPr lang="en-GB" sz="2400" b="1" dirty="0" err="1" smtClean="0">
                <a:solidFill>
                  <a:srgbClr val="A40000"/>
                </a:solidFill>
                <a:cs typeface="Arial" pitchFamily="34" charset="0"/>
              </a:rPr>
              <a:t>magnetocaloric</a:t>
            </a:r>
            <a:r>
              <a:rPr lang="en-GB" sz="2400" b="1" dirty="0" smtClean="0">
                <a:solidFill>
                  <a:srgbClr val="A40000"/>
                </a:solidFill>
                <a:cs typeface="Arial" pitchFamily="34" charset="0"/>
              </a:rPr>
              <a:t> effect</a:t>
            </a:r>
            <a:endParaRPr lang="en-GB" sz="2400" b="1" dirty="0">
              <a:solidFill>
                <a:srgbClr val="A40000"/>
              </a:solidFill>
              <a:cs typeface="Arial" pitchFamily="34" charset="0"/>
            </a:endParaRPr>
          </a:p>
        </p:txBody>
      </p:sp>
      <p:graphicFrame>
        <p:nvGraphicFramePr>
          <p:cNvPr id="20573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94977"/>
              </p:ext>
            </p:extLst>
          </p:nvPr>
        </p:nvGraphicFramePr>
        <p:xfrm>
          <a:off x="611561" y="2069604"/>
          <a:ext cx="2448271" cy="139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5" imgW="1155600" imgH="660240" progId="Equation.3">
                  <p:embed/>
                </p:oleObj>
              </mc:Choice>
              <mc:Fallback>
                <p:oleObj name="Equation" r:id="rId5" imgW="1155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2069604"/>
                        <a:ext cx="2448271" cy="139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5" name="Rectangle 95"/>
          <p:cNvSpPr>
            <a:spLocks noChangeArrowheads="1"/>
          </p:cNvSpPr>
          <p:nvPr/>
        </p:nvSpPr>
        <p:spPr bwMode="auto">
          <a:xfrm>
            <a:off x="5867400" y="6094288"/>
            <a:ext cx="1152525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Under adiabatic conditions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338875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This is just the principle that governs the cooling of cryostats by adiabatic demagnetisation; here we use it to determine the field change of entropy.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4306" y="6444044"/>
            <a:ext cx="613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7"/>
              </a:rPr>
              <a:t>http://research-repository.st-andrews.ac.uk/handle/10023/837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654306" y="6093296"/>
            <a:ext cx="563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PhD thesis, University of St Andrews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7" grpId="0" animBg="1"/>
      <p:bldP spid="20558" grpId="0"/>
      <p:bldP spid="20559" grpId="0"/>
      <p:bldP spid="20560" grpId="0" animBg="1"/>
      <p:bldP spid="20561" grpId="0" animBg="1"/>
      <p:bldP spid="20562" grpId="0"/>
      <p:bldP spid="20563" grpId="0" animBg="1"/>
      <p:bldP spid="20564" grpId="0"/>
      <p:bldP spid="20565" grpId="0" animBg="1"/>
      <p:bldP spid="20566" grpId="0"/>
      <p:bldP spid="20568" grpId="0" animBg="1"/>
      <p:bldP spid="20569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901976" cy="378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5709"/>
            <a:ext cx="3902325" cy="398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131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Adiabatic conditions; 1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order transition at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sz="2000" baseline="-25000" dirty="0" smtClean="0">
                <a:latin typeface="Arial" pitchFamily="34" charset="0"/>
                <a:cs typeface="Arial" pitchFamily="34" charset="0"/>
              </a:rPr>
              <a:t>o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Non-adiabatic conditions (can be controlled by coupling sample platform to bath with wires of known thermal conductivity).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1775" y="136525"/>
            <a:ext cx="8588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2400" b="1" dirty="0" smtClean="0">
                <a:solidFill>
                  <a:srgbClr val="A40000"/>
                </a:solidFill>
                <a:cs typeface="Arial" pitchFamily="34" charset="0"/>
              </a:rPr>
              <a:t>Two different modes of operation</a:t>
            </a:r>
            <a:endParaRPr lang="en-GB" sz="2400" b="1" dirty="0">
              <a:solidFill>
                <a:srgbClr val="A4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468313" y="588963"/>
            <a:ext cx="5526087" cy="4640262"/>
            <a:chOff x="1079" y="902"/>
            <a:chExt cx="3481" cy="2923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902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46" y="3330"/>
              <a:ext cx="1485" cy="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7892" name="Rectangle 43"/>
            <p:cNvSpPr>
              <a:spLocks noChangeArrowheads="1"/>
            </p:cNvSpPr>
            <p:nvPr/>
          </p:nvSpPr>
          <p:spPr bwMode="auto">
            <a:xfrm>
              <a:off x="2781" y="3357"/>
              <a:ext cx="3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H [T]</a:t>
              </a:r>
              <a:endParaRPr lang="en-US" sz="1800"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0" y="1575"/>
              <a:ext cx="180" cy="1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7895" name="Rectangle 27"/>
            <p:cNvSpPr>
              <a:spLocks noChangeArrowheads="1"/>
            </p:cNvSpPr>
            <p:nvPr/>
          </p:nvSpPr>
          <p:spPr bwMode="auto">
            <a:xfrm rot="-5400000">
              <a:off x="966" y="2043"/>
              <a:ext cx="4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Arial" pitchFamily="34" charset="0"/>
                </a:rPr>
                <a:t>T [mk]</a:t>
              </a:r>
              <a:endParaRPr lang="en-US" sz="1800">
                <a:cs typeface="Arial" pitchFamily="34" charset="0"/>
              </a:endParaRPr>
            </a:p>
          </p:txBody>
        </p:sp>
      </p:grp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5911850" y="2062163"/>
          <a:ext cx="3008313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4" imgW="1155600" imgH="660240" progId="Equation.3">
                  <p:embed/>
                </p:oleObj>
              </mc:Choice>
              <mc:Fallback>
                <p:oleObj name="Equation" r:id="rId4" imgW="1155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2062163"/>
                        <a:ext cx="3008313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925763" y="1249363"/>
            <a:ext cx="1285875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854325" y="1535113"/>
            <a:ext cx="1357313" cy="158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63575" y="4816475"/>
            <a:ext cx="23955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 err="1">
                <a:latin typeface="Arial" pitchFamily="34" charset="0"/>
                <a:cs typeface="Arial" pitchFamily="34" charset="0"/>
              </a:rPr>
              <a:t>Metamagnetic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crossover seen in susceptibility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904407" y="4437063"/>
            <a:ext cx="196373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Sharper features associated with first order transitions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619250" y="3141663"/>
            <a:ext cx="649288" cy="15827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40197" y="98425"/>
            <a:ext cx="81922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A40000"/>
                </a:solidFill>
              </a:rPr>
              <a:t>Sample raw </a:t>
            </a:r>
            <a:r>
              <a:rPr lang="en-GB" sz="2800" b="1" dirty="0" err="1">
                <a:solidFill>
                  <a:srgbClr val="A40000"/>
                </a:solidFill>
              </a:rPr>
              <a:t>Magnetocaloric</a:t>
            </a:r>
            <a:r>
              <a:rPr lang="en-GB" sz="2800" b="1" dirty="0">
                <a:solidFill>
                  <a:srgbClr val="A40000"/>
                </a:solidFill>
              </a:rPr>
              <a:t> Effect data from Sr</a:t>
            </a:r>
            <a:r>
              <a:rPr lang="en-GB" sz="2800" b="1" baseline="-25000" dirty="0">
                <a:solidFill>
                  <a:srgbClr val="A40000"/>
                </a:solidFill>
              </a:rPr>
              <a:t>3</a:t>
            </a:r>
            <a:r>
              <a:rPr lang="en-GB" sz="2800" b="1" dirty="0">
                <a:solidFill>
                  <a:srgbClr val="A40000"/>
                </a:solidFill>
              </a:rPr>
              <a:t>Ru</a:t>
            </a:r>
            <a:r>
              <a:rPr lang="en-GB" sz="2800" b="1" baseline="-25000" dirty="0">
                <a:solidFill>
                  <a:srgbClr val="A40000"/>
                </a:solidFill>
              </a:rPr>
              <a:t>2</a:t>
            </a:r>
            <a:r>
              <a:rPr lang="en-GB" sz="2800" b="1" dirty="0">
                <a:solidFill>
                  <a:srgbClr val="A40000"/>
                </a:solidFill>
              </a:rPr>
              <a:t>O</a:t>
            </a:r>
            <a:r>
              <a:rPr lang="en-GB" sz="2800" b="1" baseline="-25000" dirty="0">
                <a:solidFill>
                  <a:srgbClr val="A40000"/>
                </a:solidFill>
              </a:rPr>
              <a:t>7</a:t>
            </a:r>
            <a:endParaRPr lang="en-US" sz="2800" b="1" dirty="0">
              <a:solidFill>
                <a:srgbClr val="A40000"/>
              </a:solidFill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3563938" y="3573463"/>
            <a:ext cx="431800" cy="792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 flipV="1">
            <a:off x="4140200" y="3213100"/>
            <a:ext cx="215900" cy="1079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867400" y="3213100"/>
            <a:ext cx="1081088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919788" y="4456113"/>
            <a:ext cx="2973387" cy="1631216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‘Signs’ of changes confirm that entropy </a:t>
            </a:r>
            <a:r>
              <a:rPr lang="en-GB" sz="2000" i="1" dirty="0">
                <a:latin typeface="Arial" pitchFamily="34" charset="0"/>
                <a:cs typeface="Arial" pitchFamily="34" charset="0"/>
              </a:rPr>
              <a:t>is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higher between the two first order transitions than outside them.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2" grpId="0"/>
      <p:bldP spid="37903" grpId="0" animBg="1"/>
      <p:bldP spid="37905" grpId="0" animBg="1"/>
      <p:bldP spid="37906" grpId="0" animBg="1"/>
      <p:bldP spid="379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2088" y="5862215"/>
            <a:ext cx="4535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616748" y="548680"/>
            <a:ext cx="1603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 dirty="0" smtClean="0">
                <a:solidFill>
                  <a:srgbClr val="8A0000"/>
                </a:solidFill>
              </a:rPr>
              <a:t>Sources</a:t>
            </a:r>
            <a:endParaRPr lang="en-US" sz="2800" b="1" dirty="0">
              <a:solidFill>
                <a:srgbClr val="8A0000"/>
              </a:solidFill>
            </a:endParaRPr>
          </a:p>
        </p:txBody>
      </p:sp>
      <p:sp>
        <p:nvSpPr>
          <p:cNvPr id="24" name="Text Box 2425"/>
          <p:cNvSpPr txBox="1">
            <a:spLocks noChangeArrowheads="1"/>
          </p:cNvSpPr>
          <p:nvPr/>
        </p:nvSpPr>
        <p:spPr bwMode="auto">
          <a:xfrm>
            <a:off x="1654306" y="2420888"/>
            <a:ext cx="6518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>
                <a:solidFill>
                  <a:srgbClr val="008000"/>
                </a:solidFill>
              </a:rPr>
              <a:t>S.A. Grigera et al., Science </a:t>
            </a:r>
            <a:r>
              <a:rPr lang="en-GB" sz="2000" b="1" i="1" dirty="0">
                <a:solidFill>
                  <a:srgbClr val="008000"/>
                </a:solidFill>
              </a:rPr>
              <a:t>306</a:t>
            </a:r>
            <a:r>
              <a:rPr lang="en-GB" sz="2000" i="1" dirty="0">
                <a:solidFill>
                  <a:srgbClr val="008000"/>
                </a:solidFill>
              </a:rPr>
              <a:t>, 1154 (2004).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4306" y="1340768"/>
            <a:ext cx="6127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S.A. 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Grigera et al., Phys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Rev. B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214427 (2003).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4306" y="1876762"/>
            <a:ext cx="622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R.S. 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Perry et al., Phys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Rev. </a:t>
            </a:r>
            <a:r>
              <a:rPr lang="en-GB" sz="20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166602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(2004).</a:t>
            </a:r>
          </a:p>
        </p:txBody>
      </p:sp>
      <p:sp>
        <p:nvSpPr>
          <p:cNvPr id="32" name="Text Box 2425"/>
          <p:cNvSpPr txBox="1">
            <a:spLocks noChangeArrowheads="1"/>
          </p:cNvSpPr>
          <p:nvPr/>
        </p:nvSpPr>
        <p:spPr bwMode="auto">
          <a:xfrm>
            <a:off x="1654306" y="2956882"/>
            <a:ext cx="65180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 smtClean="0">
                <a:solidFill>
                  <a:srgbClr val="008000"/>
                </a:solidFill>
              </a:rPr>
              <a:t>R.A</a:t>
            </a:r>
            <a:r>
              <a:rPr lang="en-GB" sz="2000" i="1" dirty="0">
                <a:solidFill>
                  <a:srgbClr val="008000"/>
                </a:solidFill>
              </a:rPr>
              <a:t>. </a:t>
            </a:r>
            <a:r>
              <a:rPr lang="en-GB" sz="2000" i="1" dirty="0" err="1" smtClean="0">
                <a:solidFill>
                  <a:srgbClr val="008000"/>
                </a:solidFill>
              </a:rPr>
              <a:t>Borzi</a:t>
            </a:r>
            <a:r>
              <a:rPr lang="en-GB" sz="2000" i="1" dirty="0" smtClean="0">
                <a:solidFill>
                  <a:srgbClr val="008000"/>
                </a:solidFill>
              </a:rPr>
              <a:t> </a:t>
            </a:r>
            <a:r>
              <a:rPr lang="en-GB" sz="2000" i="1" dirty="0">
                <a:solidFill>
                  <a:srgbClr val="008000"/>
                </a:solidFill>
              </a:rPr>
              <a:t>et al., Science </a:t>
            </a:r>
            <a:r>
              <a:rPr lang="en-GB" sz="2000" b="1" i="1" dirty="0">
                <a:solidFill>
                  <a:srgbClr val="008000"/>
                </a:solidFill>
              </a:rPr>
              <a:t>315</a:t>
            </a:r>
            <a:r>
              <a:rPr lang="en-GB" sz="2000" i="1" dirty="0">
                <a:solidFill>
                  <a:srgbClr val="008000"/>
                </a:solidFill>
              </a:rPr>
              <a:t>, 214 (2007</a:t>
            </a:r>
            <a:r>
              <a:rPr lang="en-GB" sz="2000" i="1" dirty="0" smtClean="0">
                <a:solidFill>
                  <a:srgbClr val="008000"/>
                </a:solidFill>
              </a:rPr>
              <a:t>).</a:t>
            </a:r>
            <a:endParaRPr lang="en-GB" sz="2000" i="1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306" y="5651956"/>
            <a:ext cx="613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http://research-repository.st-andrews.ac.uk/handle/10023/837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54306" y="3491716"/>
            <a:ext cx="5094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 Science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325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1360 (2009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306" y="4027710"/>
            <a:ext cx="6662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Proc. Nat. Acad. Sci.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108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16549 (2011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306" y="4571836"/>
            <a:ext cx="6172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D. Slobinsky et al., Rev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Sci. Inst.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125104 (2012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4306" y="5179838"/>
            <a:ext cx="563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PhD thesis, University of St Andrews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5085184"/>
            <a:ext cx="6552728" cy="10574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5" grpId="0"/>
      <p:bldP spid="3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hase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b="51485"/>
          <a:stretch>
            <a:fillRect/>
          </a:stretch>
        </p:blipFill>
        <p:spPr bwMode="auto">
          <a:xfrm>
            <a:off x="1908175" y="1176338"/>
            <a:ext cx="453548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771775" y="2420938"/>
            <a:ext cx="504825" cy="2447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29438" y="2708275"/>
            <a:ext cx="21796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/>
              <a:t>Entropy jump at first order phase boundary from direct analysis of MCE data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4572000" y="2708275"/>
            <a:ext cx="2376488" cy="79375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50825" y="5013325"/>
            <a:ext cx="8424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/>
              <a:t>Entropy jump determined independently from magnetisation data and </a:t>
            </a:r>
            <a:r>
              <a:rPr lang="en-GB" sz="2000" dirty="0" err="1"/>
              <a:t>Clausius</a:t>
            </a:r>
            <a:r>
              <a:rPr lang="en-GB" sz="2000" dirty="0"/>
              <a:t> </a:t>
            </a:r>
            <a:r>
              <a:rPr lang="en-GB" sz="2000" dirty="0" err="1"/>
              <a:t>Clapeyron</a:t>
            </a:r>
            <a:r>
              <a:rPr lang="en-GB" sz="2000" dirty="0"/>
              <a:t> relation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635375" y="5327650"/>
          <a:ext cx="15128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850531" imgH="431613" progId="Equation.3">
                  <p:embed/>
                </p:oleObj>
              </mc:Choice>
              <mc:Fallback>
                <p:oleObj name="Equation" r:id="rId4" imgW="85053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327650"/>
                        <a:ext cx="15128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4925" y="115888"/>
            <a:ext cx="896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>
                <a:solidFill>
                  <a:srgbClr val="990033"/>
                </a:solidFill>
              </a:rPr>
              <a:t>Quantitative thermodynamic </a:t>
            </a:r>
            <a:r>
              <a:rPr lang="en-GB" sz="2400" b="1" dirty="0" smtClean="0">
                <a:solidFill>
                  <a:srgbClr val="990033"/>
                </a:solidFill>
              </a:rPr>
              <a:t>consistency</a:t>
            </a:r>
            <a:endParaRPr lang="en-GB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421"/>
          <p:cNvSpPr txBox="1">
            <a:spLocks noChangeArrowheads="1"/>
          </p:cNvSpPr>
          <p:nvPr/>
        </p:nvSpPr>
        <p:spPr bwMode="auto">
          <a:xfrm>
            <a:off x="1043608" y="44450"/>
            <a:ext cx="6705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990033"/>
                </a:solidFill>
              </a:rPr>
              <a:t>Two phase boundaries definitely established</a:t>
            </a:r>
            <a:endParaRPr lang="en-GB" sz="2400" b="1" dirty="0">
              <a:solidFill>
                <a:srgbClr val="990033"/>
              </a:solidFill>
            </a:endParaRPr>
          </a:p>
        </p:txBody>
      </p:sp>
      <p:sp>
        <p:nvSpPr>
          <p:cNvPr id="31097" name="Text Box 2425"/>
          <p:cNvSpPr txBox="1">
            <a:spLocks noChangeArrowheads="1"/>
          </p:cNvSpPr>
          <p:nvPr/>
        </p:nvSpPr>
        <p:spPr bwMode="auto">
          <a:xfrm>
            <a:off x="6372200" y="1270397"/>
            <a:ext cx="2700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>
                <a:solidFill>
                  <a:srgbClr val="008000"/>
                </a:solidFill>
              </a:rPr>
              <a:t>S.A. Grigera et al., Science </a:t>
            </a:r>
            <a:r>
              <a:rPr lang="en-GB" sz="2000" b="1" i="1" dirty="0">
                <a:solidFill>
                  <a:srgbClr val="008000"/>
                </a:solidFill>
              </a:rPr>
              <a:t>306</a:t>
            </a:r>
            <a:r>
              <a:rPr lang="en-GB" sz="2000" i="1" dirty="0">
                <a:solidFill>
                  <a:srgbClr val="008000"/>
                </a:solidFill>
              </a:rPr>
              <a:t>, 1154 (2004).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4685074"/>
            <a:ext cx="757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Green lines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definitely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first-order transitions; what about the ‘roof’?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5189130"/>
            <a:ext cx="623439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For this, the experiment of choice is the heat capacity.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1" y="2524834"/>
            <a:ext cx="254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 Science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325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1360 (2009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95" y="1104900"/>
            <a:ext cx="36369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532683" y="1158875"/>
            <a:ext cx="488950" cy="252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226670" y="1630363"/>
            <a:ext cx="6731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145458" y="1316038"/>
            <a:ext cx="673100" cy="94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389933" y="2365375"/>
            <a:ext cx="4889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899395" y="3625850"/>
            <a:ext cx="324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3096370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7.9</a:t>
            </a:r>
            <a:endParaRPr lang="en-US"/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89329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8.1</a:t>
            </a:r>
            <a:endParaRPr lang="en-US"/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475054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8.3</a:t>
            </a:r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2205783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7.7</a:t>
            </a:r>
            <a:endParaRPr lang="en-US"/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112245" y="385445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>
                <a:sym typeface="Symbol" pitchFamily="18" charset="2"/>
              </a:rPr>
              <a:t></a:t>
            </a:r>
            <a:r>
              <a:rPr lang="en-US" baseline="-25000">
                <a:sym typeface="Symbol" pitchFamily="18" charset="2"/>
              </a:rPr>
              <a:t>o</a:t>
            </a:r>
            <a:r>
              <a:rPr lang="en-US" i="1">
                <a:sym typeface="Symbol" pitchFamily="18" charset="2"/>
              </a:rPr>
              <a:t>H </a:t>
            </a:r>
            <a:r>
              <a:rPr lang="en-US">
                <a:sym typeface="Symbol" pitchFamily="18" charset="2"/>
              </a:rPr>
              <a:t>(T)</a:t>
            </a:r>
            <a:endParaRPr lang="en-US" i="1">
              <a:sym typeface="Symbol" pitchFamily="18" charset="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566020" y="2786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0.4</a:t>
            </a:r>
            <a:endParaRPr lang="en-US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1566020" y="21288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0.8</a:t>
            </a:r>
            <a:endParaRPr lang="en-US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1566020" y="1473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1.2</a:t>
            </a:r>
            <a:endParaRPr lang="en-US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1715245" y="3441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  <a:endParaRPr lang="en-US"/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 rot="16200000">
            <a:off x="1128664" y="2202656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(K)</a:t>
            </a:r>
            <a:endParaRPr lang="en-US" i="1"/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2145458" y="1123950"/>
            <a:ext cx="26939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4" name="Line 26"/>
          <p:cNvSpPr>
            <a:spLocks noChangeShapeType="1"/>
          </p:cNvSpPr>
          <p:nvPr/>
        </p:nvSpPr>
        <p:spPr bwMode="auto">
          <a:xfrm flipV="1">
            <a:off x="2051795" y="1282700"/>
            <a:ext cx="0" cy="231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 rot="16200000">
            <a:off x="3515470" y="20955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2029570" y="1276350"/>
            <a:ext cx="2938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2915817" y="2365375"/>
            <a:ext cx="155556" cy="1197085"/>
          </a:xfrm>
          <a:custGeom>
            <a:avLst/>
            <a:gdLst>
              <a:gd name="connsiteX0" fmla="*/ 95139 w 100893"/>
              <a:gd name="connsiteY0" fmla="*/ 1051824 h 1051824"/>
              <a:gd name="connsiteX1" fmla="*/ 100425 w 100893"/>
              <a:gd name="connsiteY1" fmla="*/ 914400 h 1051824"/>
              <a:gd name="connsiteX2" fmla="*/ 84568 w 100893"/>
              <a:gd name="connsiteY2" fmla="*/ 745262 h 1051824"/>
              <a:gd name="connsiteX3" fmla="*/ 79283 w 100893"/>
              <a:gd name="connsiteY3" fmla="*/ 549697 h 1051824"/>
              <a:gd name="connsiteX4" fmla="*/ 47570 w 100893"/>
              <a:gd name="connsiteY4" fmla="*/ 343561 h 1051824"/>
              <a:gd name="connsiteX5" fmla="*/ 0 w 100893"/>
              <a:gd name="connsiteY5" fmla="*/ 0 h 1051824"/>
              <a:gd name="connsiteX6" fmla="*/ 0 w 100893"/>
              <a:gd name="connsiteY6" fmla="*/ 0 h 1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" h="1051824">
                <a:moveTo>
                  <a:pt x="95139" y="1051824"/>
                </a:moveTo>
                <a:cubicBezTo>
                  <a:pt x="98663" y="1008659"/>
                  <a:pt x="102187" y="965494"/>
                  <a:pt x="100425" y="914400"/>
                </a:cubicBezTo>
                <a:cubicBezTo>
                  <a:pt x="98663" y="863306"/>
                  <a:pt x="88092" y="806046"/>
                  <a:pt x="84568" y="745262"/>
                </a:cubicBezTo>
                <a:cubicBezTo>
                  <a:pt x="81044" y="684478"/>
                  <a:pt x="85449" y="616647"/>
                  <a:pt x="79283" y="549697"/>
                </a:cubicBezTo>
                <a:cubicBezTo>
                  <a:pt x="73117" y="482747"/>
                  <a:pt x="60784" y="435177"/>
                  <a:pt x="47570" y="343561"/>
                </a:cubicBezTo>
                <a:cubicBezTo>
                  <a:pt x="34356" y="25194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>
            <a:off x="4052999" y="2743200"/>
            <a:ext cx="90872" cy="824546"/>
          </a:xfrm>
          <a:custGeom>
            <a:avLst/>
            <a:gdLst>
              <a:gd name="connsiteX0" fmla="*/ 1017 w 90872"/>
              <a:gd name="connsiteY0" fmla="*/ 824546 h 824546"/>
              <a:gd name="connsiteX1" fmla="*/ 1017 w 90872"/>
              <a:gd name="connsiteY1" fmla="*/ 713549 h 824546"/>
              <a:gd name="connsiteX2" fmla="*/ 11588 w 90872"/>
              <a:gd name="connsiteY2" fmla="*/ 533840 h 824546"/>
              <a:gd name="connsiteX3" fmla="*/ 38016 w 90872"/>
              <a:gd name="connsiteY3" fmla="*/ 322418 h 824546"/>
              <a:gd name="connsiteX4" fmla="*/ 75015 w 90872"/>
              <a:gd name="connsiteY4" fmla="*/ 126853 h 824546"/>
              <a:gd name="connsiteX5" fmla="*/ 90872 w 90872"/>
              <a:gd name="connsiteY5" fmla="*/ 0 h 824546"/>
              <a:gd name="connsiteX6" fmla="*/ 90872 w 90872"/>
              <a:gd name="connsiteY6" fmla="*/ 0 h 8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72" h="824546">
                <a:moveTo>
                  <a:pt x="1017" y="824546"/>
                </a:moveTo>
                <a:cubicBezTo>
                  <a:pt x="136" y="793273"/>
                  <a:pt x="-745" y="762000"/>
                  <a:pt x="1017" y="713549"/>
                </a:cubicBezTo>
                <a:cubicBezTo>
                  <a:pt x="2779" y="665098"/>
                  <a:pt x="5422" y="599028"/>
                  <a:pt x="11588" y="533840"/>
                </a:cubicBezTo>
                <a:cubicBezTo>
                  <a:pt x="17755" y="468651"/>
                  <a:pt x="27445" y="390249"/>
                  <a:pt x="38016" y="322418"/>
                </a:cubicBezTo>
                <a:cubicBezTo>
                  <a:pt x="48587" y="254587"/>
                  <a:pt x="66206" y="180589"/>
                  <a:pt x="75015" y="126853"/>
                </a:cubicBezTo>
                <a:cubicBezTo>
                  <a:pt x="83824" y="73117"/>
                  <a:pt x="90872" y="0"/>
                  <a:pt x="90872" y="0"/>
                </a:cubicBezTo>
                <a:lnTo>
                  <a:pt x="90872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97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7" descr="specificheatsetup01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8600" y="511175"/>
            <a:ext cx="7632701" cy="5726113"/>
          </a:xfrm>
          <a:noFill/>
        </p:spPr>
      </p:pic>
      <p:sp>
        <p:nvSpPr>
          <p:cNvPr id="20557" name="Line 152"/>
          <p:cNvSpPr>
            <a:spLocks noChangeShapeType="1"/>
          </p:cNvSpPr>
          <p:nvPr/>
        </p:nvSpPr>
        <p:spPr bwMode="auto">
          <a:xfrm flipH="1" flipV="1">
            <a:off x="3413201" y="4005263"/>
            <a:ext cx="215900" cy="93662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8" name="Text Box 153"/>
          <p:cNvSpPr txBox="1">
            <a:spLocks noChangeArrowheads="1"/>
          </p:cNvSpPr>
          <p:nvPr/>
        </p:nvSpPr>
        <p:spPr bwMode="auto">
          <a:xfrm>
            <a:off x="2844876" y="4941888"/>
            <a:ext cx="161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Copper Ring</a:t>
            </a:r>
          </a:p>
        </p:txBody>
      </p:sp>
      <p:sp>
        <p:nvSpPr>
          <p:cNvPr id="20559" name="Text Box 154"/>
          <p:cNvSpPr txBox="1">
            <a:spLocks noChangeArrowheads="1"/>
          </p:cNvSpPr>
          <p:nvPr/>
        </p:nvSpPr>
        <p:spPr bwMode="auto">
          <a:xfrm>
            <a:off x="1251026" y="4600575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CuBe Springs</a:t>
            </a:r>
          </a:p>
        </p:txBody>
      </p:sp>
      <p:sp>
        <p:nvSpPr>
          <p:cNvPr id="20560" name="Line 155"/>
          <p:cNvSpPr>
            <a:spLocks noChangeShapeType="1"/>
          </p:cNvSpPr>
          <p:nvPr/>
        </p:nvSpPr>
        <p:spPr bwMode="auto">
          <a:xfrm flipV="1">
            <a:off x="2279726" y="4076700"/>
            <a:ext cx="144462" cy="35877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1" name="Line 156"/>
          <p:cNvSpPr>
            <a:spLocks noChangeShapeType="1"/>
          </p:cNvSpPr>
          <p:nvPr/>
        </p:nvSpPr>
        <p:spPr bwMode="auto">
          <a:xfrm flipH="1">
            <a:off x="2844876" y="1773238"/>
            <a:ext cx="215900" cy="8636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2" name="Text Box 157"/>
          <p:cNvSpPr txBox="1">
            <a:spLocks noChangeArrowheads="1"/>
          </p:cNvSpPr>
          <p:nvPr/>
        </p:nvSpPr>
        <p:spPr bwMode="auto">
          <a:xfrm>
            <a:off x="1906663" y="1341438"/>
            <a:ext cx="3322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Kevlar Strings (35 @ 17</a:t>
            </a:r>
            <a:r>
              <a:rPr lang="el-GR" sz="2000">
                <a:cs typeface="Arial" pitchFamily="34" charset="0"/>
              </a:rPr>
              <a:t>μ</a:t>
            </a:r>
            <a:r>
              <a:rPr lang="en-GB" sz="2000">
                <a:cs typeface="Arial" pitchFamily="34" charset="0"/>
              </a:rPr>
              <a:t>m)</a:t>
            </a:r>
            <a:endParaRPr lang="el-GR" sz="2000">
              <a:cs typeface="Arial" pitchFamily="34" charset="0"/>
            </a:endParaRPr>
          </a:p>
        </p:txBody>
      </p:sp>
      <p:sp>
        <p:nvSpPr>
          <p:cNvPr id="20563" name="Line 159"/>
          <p:cNvSpPr>
            <a:spLocks noChangeShapeType="1"/>
          </p:cNvSpPr>
          <p:nvPr/>
        </p:nvSpPr>
        <p:spPr bwMode="auto">
          <a:xfrm flipH="1" flipV="1">
            <a:off x="2851226" y="3043238"/>
            <a:ext cx="1477962" cy="955675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4" name="Text Box 160"/>
          <p:cNvSpPr txBox="1">
            <a:spLocks noChangeArrowheads="1"/>
          </p:cNvSpPr>
          <p:nvPr/>
        </p:nvSpPr>
        <p:spPr bwMode="auto">
          <a:xfrm>
            <a:off x="3887863" y="3933825"/>
            <a:ext cx="183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Silver Platform</a:t>
            </a:r>
          </a:p>
          <a:p>
            <a:r>
              <a:rPr lang="en-GB" sz="2000">
                <a:cs typeface="Arial" pitchFamily="34" charset="0"/>
              </a:rPr>
              <a:t>with sample</a:t>
            </a:r>
          </a:p>
          <a:p>
            <a:r>
              <a:rPr lang="en-GB" sz="2000">
                <a:cs typeface="Arial" pitchFamily="34" charset="0"/>
              </a:rPr>
              <a:t>on other side</a:t>
            </a:r>
          </a:p>
        </p:txBody>
      </p:sp>
      <p:sp>
        <p:nvSpPr>
          <p:cNvPr id="20565" name="Line 161"/>
          <p:cNvSpPr>
            <a:spLocks noChangeShapeType="1"/>
          </p:cNvSpPr>
          <p:nvPr/>
        </p:nvSpPr>
        <p:spPr bwMode="auto">
          <a:xfrm flipH="1" flipV="1">
            <a:off x="2124151" y="2349500"/>
            <a:ext cx="647700" cy="503238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6" name="Text Box 162"/>
          <p:cNvSpPr txBox="1">
            <a:spLocks noChangeArrowheads="1"/>
          </p:cNvSpPr>
          <p:nvPr/>
        </p:nvSpPr>
        <p:spPr bwMode="auto">
          <a:xfrm>
            <a:off x="827163" y="1916113"/>
            <a:ext cx="1846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>
                <a:cs typeface="Arial" pitchFamily="34" charset="0"/>
              </a:rPr>
              <a:t>Thermometer  </a:t>
            </a:r>
          </a:p>
          <a:p>
            <a:r>
              <a:rPr lang="en-GB" sz="2000">
                <a:cs typeface="Arial" pitchFamily="34" charset="0"/>
              </a:rPr>
              <a:t>(Resistor)</a:t>
            </a:r>
          </a:p>
        </p:txBody>
      </p:sp>
      <p:cxnSp>
        <p:nvCxnSpPr>
          <p:cNvPr id="20567" name="AutoShape 165"/>
          <p:cNvCxnSpPr>
            <a:cxnSpLocks noChangeShapeType="1"/>
          </p:cNvCxnSpPr>
          <p:nvPr/>
        </p:nvCxnSpPr>
        <p:spPr bwMode="auto">
          <a:xfrm>
            <a:off x="2987751" y="62372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68" name="Line 166"/>
          <p:cNvSpPr>
            <a:spLocks noChangeShapeType="1"/>
          </p:cNvSpPr>
          <p:nvPr/>
        </p:nvSpPr>
        <p:spPr bwMode="auto">
          <a:xfrm>
            <a:off x="1979688" y="5589588"/>
            <a:ext cx="2016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9" name="Text Box 167"/>
          <p:cNvSpPr txBox="1">
            <a:spLocks noChangeArrowheads="1"/>
          </p:cNvSpPr>
          <p:nvPr/>
        </p:nvSpPr>
        <p:spPr bwMode="auto">
          <a:xfrm>
            <a:off x="2576588" y="563562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>
                <a:cs typeface="Arial" pitchFamily="34" charset="0"/>
              </a:rPr>
              <a:t>2 cm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1775" y="136525"/>
            <a:ext cx="8588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2400" b="1" dirty="0" smtClean="0">
                <a:solidFill>
                  <a:srgbClr val="A40000"/>
                </a:solidFill>
                <a:cs typeface="Arial" pitchFamily="34" charset="0"/>
              </a:rPr>
              <a:t>Our specific heat rig – just the </a:t>
            </a:r>
            <a:r>
              <a:rPr lang="en-GB" sz="2400" b="1" dirty="0" err="1" smtClean="0">
                <a:solidFill>
                  <a:srgbClr val="A40000"/>
                </a:solidFill>
                <a:cs typeface="Arial" pitchFamily="34" charset="0"/>
              </a:rPr>
              <a:t>magnetocaloric</a:t>
            </a:r>
            <a:r>
              <a:rPr lang="en-GB" sz="2400" b="1" dirty="0" smtClean="0">
                <a:solidFill>
                  <a:srgbClr val="A40000"/>
                </a:solidFill>
                <a:cs typeface="Arial" pitchFamily="34" charset="0"/>
              </a:rPr>
              <a:t> rig plus a heater.</a:t>
            </a:r>
            <a:endParaRPr lang="en-GB" sz="2400" b="1" dirty="0">
              <a:solidFill>
                <a:srgbClr val="A40000"/>
              </a:solidFill>
              <a:cs typeface="Arial" pitchFamily="34" charset="0"/>
            </a:endParaRPr>
          </a:p>
        </p:txBody>
      </p:sp>
      <p:sp>
        <p:nvSpPr>
          <p:cNvPr id="20575" name="Rectangle 95"/>
          <p:cNvSpPr>
            <a:spLocks noChangeArrowheads="1"/>
          </p:cNvSpPr>
          <p:nvPr/>
        </p:nvSpPr>
        <p:spPr bwMode="auto">
          <a:xfrm>
            <a:off x="2483024" y="6094288"/>
            <a:ext cx="1152525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10503" y="2248456"/>
            <a:ext cx="3949929" cy="1015663"/>
          </a:xfrm>
          <a:prstGeom prst="rect">
            <a:avLst/>
          </a:prstGeom>
          <a:noFill/>
          <a:ln w="28575">
            <a:solidFill>
              <a:srgbClr val="A4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Heater is a 120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thin film strain gauge attached directly to the sample with silver epoxy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72708" cy="42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941168"/>
            <a:ext cx="849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ime constant of decay in stage 3 is proportional to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where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C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is the sample heat capacity and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is the thermal conductance of the link to the heat bath. 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1775" y="136525"/>
            <a:ext cx="8588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2400" b="1" dirty="0" smtClean="0">
                <a:solidFill>
                  <a:srgbClr val="A40000"/>
                </a:solidFill>
                <a:cs typeface="Arial" pitchFamily="34" charset="0"/>
              </a:rPr>
              <a:t>The relaxation time method for measuring specific heat</a:t>
            </a:r>
            <a:endParaRPr lang="en-GB" sz="2400" b="1" dirty="0">
              <a:solidFill>
                <a:srgbClr val="A4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105490"/>
            <a:ext cx="849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This ‘relaxation’ measurement principle is used in the Quantum Design PPMS.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908720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heat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908720"/>
            <a:ext cx="107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Heat at constant rate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13056" y="908720"/>
            <a:ext cx="93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heat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9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3995738" y="501650"/>
          <a:ext cx="56610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KGPlot" r:id="rId3" imgW="6860282" imgH="5810472" progId="KGraph_Plot">
                  <p:embed/>
                </p:oleObj>
              </mc:Choice>
              <mc:Fallback>
                <p:oleObj name="KGPlot" r:id="rId3" imgW="6860282" imgH="5810472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01650"/>
                        <a:ext cx="566102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36"/>
          <p:cNvSpPr txBox="1">
            <a:spLocks noChangeArrowheads="1"/>
          </p:cNvSpPr>
          <p:nvPr/>
        </p:nvSpPr>
        <p:spPr bwMode="auto">
          <a:xfrm>
            <a:off x="1187450" y="207963"/>
            <a:ext cx="583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990033"/>
                </a:solidFill>
              </a:rPr>
              <a:t>Specific heat on cooling into the phase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1508125" y="5337175"/>
            <a:ext cx="7635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Clear signal of a second order phase transition but against the unusual background of a logarithmically diverging </a:t>
            </a:r>
            <a:r>
              <a:rPr lang="en-GB" sz="2000" i="1" dirty="0" smtClean="0"/>
              <a:t>C/T.</a:t>
            </a:r>
            <a:endParaRPr lang="en-GB" sz="2000" dirty="0"/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7359650" y="1697038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2000"/>
              <a:t>μ</a:t>
            </a:r>
            <a:r>
              <a:rPr lang="en-GB" sz="2000" baseline="-25000"/>
              <a:t>o</a:t>
            </a:r>
            <a:r>
              <a:rPr lang="en-GB" sz="2000" i="1"/>
              <a:t>H</a:t>
            </a:r>
            <a:r>
              <a:rPr lang="en-GB" sz="2000"/>
              <a:t> = 7.9 T</a:t>
            </a:r>
            <a:endParaRPr lang="el-GR" sz="200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9" y="1608881"/>
            <a:ext cx="36369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08547" y="1662856"/>
            <a:ext cx="488950" cy="252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002534" y="2134344"/>
            <a:ext cx="6731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921322" y="1820019"/>
            <a:ext cx="673100" cy="94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165797" y="2869356"/>
            <a:ext cx="4889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75259" y="4129831"/>
            <a:ext cx="324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872234" y="4183806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7.9</a:t>
            </a:r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669159" y="4183806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8.1</a:t>
            </a:r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526409" y="4183806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8.3</a:t>
            </a:r>
            <a:endParaRPr lang="en-US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81647" y="4183806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7.7</a:t>
            </a:r>
            <a:endParaRPr lang="en-US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888109" y="4358431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>
                <a:sym typeface="Symbol" pitchFamily="18" charset="2"/>
              </a:rPr>
              <a:t></a:t>
            </a:r>
            <a:r>
              <a:rPr lang="en-US" baseline="-25000">
                <a:sym typeface="Symbol" pitchFamily="18" charset="2"/>
              </a:rPr>
              <a:t>o</a:t>
            </a:r>
            <a:r>
              <a:rPr lang="en-US" i="1">
                <a:sym typeface="Symbol" pitchFamily="18" charset="2"/>
              </a:rPr>
              <a:t>H </a:t>
            </a:r>
            <a:r>
              <a:rPr lang="en-US">
                <a:sym typeface="Symbol" pitchFamily="18" charset="2"/>
              </a:rPr>
              <a:t>(T)</a:t>
            </a:r>
            <a:endParaRPr lang="en-US" i="1">
              <a:sym typeface="Symbol" pitchFamily="18" charset="2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41884" y="3290044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0.4</a:t>
            </a:r>
            <a:endParaRPr lang="en-US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884" y="2632819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0.8</a:t>
            </a:r>
            <a:endParaRPr lang="en-US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41884" y="1977181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1.2</a:t>
            </a:r>
            <a:endParaRPr lang="en-US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491109" y="39456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 rot="16200000">
            <a:off x="-95472" y="2706637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(K)</a:t>
            </a:r>
            <a:endParaRPr lang="en-US" i="1"/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921322" y="1627931"/>
            <a:ext cx="26939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 flipV="1">
            <a:off x="827659" y="1786681"/>
            <a:ext cx="0" cy="231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rot="16200000">
            <a:off x="2291334" y="2599481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805434" y="1780331"/>
            <a:ext cx="2938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1691681" y="2869356"/>
            <a:ext cx="155556" cy="1197085"/>
          </a:xfrm>
          <a:custGeom>
            <a:avLst/>
            <a:gdLst>
              <a:gd name="connsiteX0" fmla="*/ 95139 w 100893"/>
              <a:gd name="connsiteY0" fmla="*/ 1051824 h 1051824"/>
              <a:gd name="connsiteX1" fmla="*/ 100425 w 100893"/>
              <a:gd name="connsiteY1" fmla="*/ 914400 h 1051824"/>
              <a:gd name="connsiteX2" fmla="*/ 84568 w 100893"/>
              <a:gd name="connsiteY2" fmla="*/ 745262 h 1051824"/>
              <a:gd name="connsiteX3" fmla="*/ 79283 w 100893"/>
              <a:gd name="connsiteY3" fmla="*/ 549697 h 1051824"/>
              <a:gd name="connsiteX4" fmla="*/ 47570 w 100893"/>
              <a:gd name="connsiteY4" fmla="*/ 343561 h 1051824"/>
              <a:gd name="connsiteX5" fmla="*/ 0 w 100893"/>
              <a:gd name="connsiteY5" fmla="*/ 0 h 1051824"/>
              <a:gd name="connsiteX6" fmla="*/ 0 w 100893"/>
              <a:gd name="connsiteY6" fmla="*/ 0 h 1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" h="1051824">
                <a:moveTo>
                  <a:pt x="95139" y="1051824"/>
                </a:moveTo>
                <a:cubicBezTo>
                  <a:pt x="98663" y="1008659"/>
                  <a:pt x="102187" y="965494"/>
                  <a:pt x="100425" y="914400"/>
                </a:cubicBezTo>
                <a:cubicBezTo>
                  <a:pt x="98663" y="863306"/>
                  <a:pt x="88092" y="806046"/>
                  <a:pt x="84568" y="745262"/>
                </a:cubicBezTo>
                <a:cubicBezTo>
                  <a:pt x="81044" y="684478"/>
                  <a:pt x="85449" y="616647"/>
                  <a:pt x="79283" y="549697"/>
                </a:cubicBezTo>
                <a:cubicBezTo>
                  <a:pt x="73117" y="482747"/>
                  <a:pt x="60784" y="435177"/>
                  <a:pt x="47570" y="343561"/>
                </a:cubicBezTo>
                <a:cubicBezTo>
                  <a:pt x="34356" y="25194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2828863" y="3247181"/>
            <a:ext cx="90872" cy="824546"/>
          </a:xfrm>
          <a:custGeom>
            <a:avLst/>
            <a:gdLst>
              <a:gd name="connsiteX0" fmla="*/ 1017 w 90872"/>
              <a:gd name="connsiteY0" fmla="*/ 824546 h 824546"/>
              <a:gd name="connsiteX1" fmla="*/ 1017 w 90872"/>
              <a:gd name="connsiteY1" fmla="*/ 713549 h 824546"/>
              <a:gd name="connsiteX2" fmla="*/ 11588 w 90872"/>
              <a:gd name="connsiteY2" fmla="*/ 533840 h 824546"/>
              <a:gd name="connsiteX3" fmla="*/ 38016 w 90872"/>
              <a:gd name="connsiteY3" fmla="*/ 322418 h 824546"/>
              <a:gd name="connsiteX4" fmla="*/ 75015 w 90872"/>
              <a:gd name="connsiteY4" fmla="*/ 126853 h 824546"/>
              <a:gd name="connsiteX5" fmla="*/ 90872 w 90872"/>
              <a:gd name="connsiteY5" fmla="*/ 0 h 824546"/>
              <a:gd name="connsiteX6" fmla="*/ 90872 w 90872"/>
              <a:gd name="connsiteY6" fmla="*/ 0 h 8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72" h="824546">
                <a:moveTo>
                  <a:pt x="1017" y="824546"/>
                </a:moveTo>
                <a:cubicBezTo>
                  <a:pt x="136" y="793273"/>
                  <a:pt x="-745" y="762000"/>
                  <a:pt x="1017" y="713549"/>
                </a:cubicBezTo>
                <a:cubicBezTo>
                  <a:pt x="2779" y="665098"/>
                  <a:pt x="5422" y="599028"/>
                  <a:pt x="11588" y="533840"/>
                </a:cubicBezTo>
                <a:cubicBezTo>
                  <a:pt x="17755" y="468651"/>
                  <a:pt x="27445" y="390249"/>
                  <a:pt x="38016" y="322418"/>
                </a:cubicBezTo>
                <a:cubicBezTo>
                  <a:pt x="48587" y="254587"/>
                  <a:pt x="66206" y="180589"/>
                  <a:pt x="75015" y="126853"/>
                </a:cubicBezTo>
                <a:cubicBezTo>
                  <a:pt x="83824" y="73117"/>
                  <a:pt x="90872" y="0"/>
                  <a:pt x="90872" y="0"/>
                </a:cubicBezTo>
                <a:lnTo>
                  <a:pt x="90872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>
            <a:off x="2095153" y="1844824"/>
            <a:ext cx="0" cy="10080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2764581"/>
            <a:ext cx="1800200" cy="2572594"/>
          </a:xfrm>
          <a:prstGeom prst="straightConnector1">
            <a:avLst/>
          </a:prstGeom>
          <a:ln w="38100">
            <a:solidFill>
              <a:srgbClr val="2B22E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8" grpId="0"/>
      <p:bldP spid="256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806825" y="260350"/>
          <a:ext cx="5949950" cy="52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KGPlot" r:id="rId3" imgW="6860282" imgH="5810472" progId="KGraph_Plot">
                  <p:embed/>
                </p:oleObj>
              </mc:Choice>
              <mc:Fallback>
                <p:oleObj name="KGPlot" r:id="rId3" imgW="6860282" imgH="5810472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260350"/>
                        <a:ext cx="5949950" cy="528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032375" y="296703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/>
              <a:t>11 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33975" y="3197225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/>
              <a:t>6 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970463" y="192246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/>
              <a:t>7.9 T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104900"/>
            <a:ext cx="36369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236538" y="1158875"/>
            <a:ext cx="488950" cy="252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2930525" y="1630363"/>
            <a:ext cx="6731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17" name="Rectangle 5"/>
          <p:cNvSpPr>
            <a:spLocks noChangeArrowheads="1"/>
          </p:cNvSpPr>
          <p:nvPr/>
        </p:nvSpPr>
        <p:spPr bwMode="auto">
          <a:xfrm>
            <a:off x="849313" y="1316038"/>
            <a:ext cx="673100" cy="94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1093788" y="2365375"/>
            <a:ext cx="4889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19" name="Rectangle 7"/>
          <p:cNvSpPr>
            <a:spLocks noChangeArrowheads="1"/>
          </p:cNvSpPr>
          <p:nvPr/>
        </p:nvSpPr>
        <p:spPr bwMode="auto">
          <a:xfrm>
            <a:off x="603250" y="3625850"/>
            <a:ext cx="324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420" name="Text Box 8"/>
          <p:cNvSpPr txBox="1">
            <a:spLocks noChangeArrowheads="1"/>
          </p:cNvSpPr>
          <p:nvPr/>
        </p:nvSpPr>
        <p:spPr bwMode="auto">
          <a:xfrm>
            <a:off x="180022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7.9</a:t>
            </a:r>
            <a:endParaRPr lang="en-US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2597150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8.1</a:t>
            </a:r>
            <a:endParaRPr lang="en-US"/>
          </a:p>
        </p:txBody>
      </p:sp>
      <p:sp>
        <p:nvSpPr>
          <p:cNvPr id="17422" name="Text Box 10"/>
          <p:cNvSpPr txBox="1">
            <a:spLocks noChangeArrowheads="1"/>
          </p:cNvSpPr>
          <p:nvPr/>
        </p:nvSpPr>
        <p:spPr bwMode="auto">
          <a:xfrm>
            <a:off x="3454400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8.3</a:t>
            </a:r>
            <a:endParaRPr lang="en-US"/>
          </a:p>
        </p:txBody>
      </p:sp>
      <p:sp>
        <p:nvSpPr>
          <p:cNvPr id="17423" name="Text Box 11"/>
          <p:cNvSpPr txBox="1">
            <a:spLocks noChangeArrowheads="1"/>
          </p:cNvSpPr>
          <p:nvPr/>
        </p:nvSpPr>
        <p:spPr bwMode="auto">
          <a:xfrm>
            <a:off x="909638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7.7</a:t>
            </a:r>
            <a:endParaRPr lang="en-US"/>
          </a:p>
        </p:txBody>
      </p:sp>
      <p:sp>
        <p:nvSpPr>
          <p:cNvPr id="17424" name="Text Box 12"/>
          <p:cNvSpPr txBox="1">
            <a:spLocks noChangeArrowheads="1"/>
          </p:cNvSpPr>
          <p:nvPr/>
        </p:nvSpPr>
        <p:spPr bwMode="auto">
          <a:xfrm>
            <a:off x="1816100" y="385445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ym typeface="Symbol" pitchFamily="18" charset="2"/>
              </a:rPr>
              <a:t></a:t>
            </a:r>
            <a:r>
              <a:rPr lang="en-US" baseline="-25000">
                <a:sym typeface="Symbol" pitchFamily="18" charset="2"/>
              </a:rPr>
              <a:t>o</a:t>
            </a:r>
            <a:r>
              <a:rPr lang="en-US" i="1">
                <a:sym typeface="Symbol" pitchFamily="18" charset="2"/>
              </a:rPr>
              <a:t>H </a:t>
            </a:r>
            <a:r>
              <a:rPr lang="en-US">
                <a:sym typeface="Symbol" pitchFamily="18" charset="2"/>
              </a:rPr>
              <a:t>(T)</a:t>
            </a:r>
            <a:endParaRPr lang="en-US" i="1">
              <a:sym typeface="Symbol" pitchFamily="18" charset="2"/>
            </a:endParaRPr>
          </a:p>
        </p:txBody>
      </p:sp>
      <p:sp>
        <p:nvSpPr>
          <p:cNvPr id="17425" name="Text Box 13"/>
          <p:cNvSpPr txBox="1">
            <a:spLocks noChangeArrowheads="1"/>
          </p:cNvSpPr>
          <p:nvPr/>
        </p:nvSpPr>
        <p:spPr bwMode="auto">
          <a:xfrm>
            <a:off x="269875" y="2786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0.4</a:t>
            </a:r>
            <a:endParaRPr lang="en-US"/>
          </a:p>
        </p:txBody>
      </p:sp>
      <p:sp>
        <p:nvSpPr>
          <p:cNvPr id="17426" name="Text Box 14"/>
          <p:cNvSpPr txBox="1">
            <a:spLocks noChangeArrowheads="1"/>
          </p:cNvSpPr>
          <p:nvPr/>
        </p:nvSpPr>
        <p:spPr bwMode="auto">
          <a:xfrm>
            <a:off x="269875" y="21288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0.8</a:t>
            </a:r>
            <a:endParaRPr lang="en-US"/>
          </a:p>
        </p:txBody>
      </p:sp>
      <p:sp>
        <p:nvSpPr>
          <p:cNvPr id="17427" name="Text Box 15"/>
          <p:cNvSpPr txBox="1">
            <a:spLocks noChangeArrowheads="1"/>
          </p:cNvSpPr>
          <p:nvPr/>
        </p:nvSpPr>
        <p:spPr bwMode="auto">
          <a:xfrm>
            <a:off x="269875" y="1473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1.2</a:t>
            </a:r>
            <a:endParaRPr lang="en-US"/>
          </a:p>
        </p:txBody>
      </p:sp>
      <p:sp>
        <p:nvSpPr>
          <p:cNvPr id="17428" name="Text Box 16"/>
          <p:cNvSpPr txBox="1">
            <a:spLocks noChangeArrowheads="1"/>
          </p:cNvSpPr>
          <p:nvPr/>
        </p:nvSpPr>
        <p:spPr bwMode="auto">
          <a:xfrm>
            <a:off x="419100" y="3441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0</a:t>
            </a:r>
            <a:endParaRPr lang="en-US"/>
          </a:p>
        </p:txBody>
      </p:sp>
      <p:sp>
        <p:nvSpPr>
          <p:cNvPr id="17429" name="Text Box 17"/>
          <p:cNvSpPr txBox="1">
            <a:spLocks noChangeArrowheads="1"/>
          </p:cNvSpPr>
          <p:nvPr/>
        </p:nvSpPr>
        <p:spPr bwMode="auto">
          <a:xfrm rot="-5400000">
            <a:off x="-167481" y="2202656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(K)</a:t>
            </a:r>
            <a:endParaRPr lang="en-US" i="1"/>
          </a:p>
        </p:txBody>
      </p:sp>
      <p:sp>
        <p:nvSpPr>
          <p:cNvPr id="17430" name="Rectangle 18"/>
          <p:cNvSpPr>
            <a:spLocks noChangeArrowheads="1"/>
          </p:cNvSpPr>
          <p:nvPr/>
        </p:nvSpPr>
        <p:spPr bwMode="auto">
          <a:xfrm>
            <a:off x="849313" y="1123950"/>
            <a:ext cx="26939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431" name="Line 26"/>
          <p:cNvSpPr>
            <a:spLocks noChangeShapeType="1"/>
          </p:cNvSpPr>
          <p:nvPr/>
        </p:nvSpPr>
        <p:spPr bwMode="auto">
          <a:xfrm flipV="1">
            <a:off x="755650" y="1282700"/>
            <a:ext cx="0" cy="231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 rot="-5400000">
            <a:off x="2219325" y="20955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3" name="Line 31"/>
          <p:cNvSpPr>
            <a:spLocks noChangeShapeType="1"/>
          </p:cNvSpPr>
          <p:nvPr/>
        </p:nvSpPr>
        <p:spPr bwMode="auto">
          <a:xfrm>
            <a:off x="733425" y="1276350"/>
            <a:ext cx="2938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4" name="Line 32"/>
          <p:cNvSpPr>
            <a:spLocks noChangeShapeType="1"/>
          </p:cNvSpPr>
          <p:nvPr/>
        </p:nvSpPr>
        <p:spPr bwMode="auto">
          <a:xfrm>
            <a:off x="1908175" y="1322388"/>
            <a:ext cx="0" cy="10080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5" name="Line 33"/>
          <p:cNvSpPr>
            <a:spLocks noChangeShapeType="1"/>
          </p:cNvSpPr>
          <p:nvPr/>
        </p:nvSpPr>
        <p:spPr bwMode="auto">
          <a:xfrm>
            <a:off x="2195513" y="1341438"/>
            <a:ext cx="0" cy="10080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6" name="Line 34"/>
          <p:cNvSpPr>
            <a:spLocks noChangeShapeType="1"/>
          </p:cNvSpPr>
          <p:nvPr/>
        </p:nvSpPr>
        <p:spPr bwMode="auto">
          <a:xfrm>
            <a:off x="2484438" y="1341438"/>
            <a:ext cx="0" cy="10080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7" name="Line 35"/>
          <p:cNvSpPr>
            <a:spLocks noChangeShapeType="1"/>
          </p:cNvSpPr>
          <p:nvPr/>
        </p:nvSpPr>
        <p:spPr bwMode="auto">
          <a:xfrm>
            <a:off x="3132138" y="1341438"/>
            <a:ext cx="0" cy="1008062"/>
          </a:xfrm>
          <a:prstGeom prst="line">
            <a:avLst/>
          </a:prstGeom>
          <a:noFill/>
          <a:ln w="349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8" name="Line 36"/>
          <p:cNvSpPr>
            <a:spLocks noChangeShapeType="1"/>
          </p:cNvSpPr>
          <p:nvPr/>
        </p:nvSpPr>
        <p:spPr bwMode="auto">
          <a:xfrm>
            <a:off x="3492500" y="1341438"/>
            <a:ext cx="0" cy="1008062"/>
          </a:xfrm>
          <a:prstGeom prst="line">
            <a:avLst/>
          </a:prstGeom>
          <a:noFill/>
          <a:ln w="3492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39" name="Line 37"/>
          <p:cNvSpPr>
            <a:spLocks noChangeShapeType="1"/>
          </p:cNvSpPr>
          <p:nvPr/>
        </p:nvSpPr>
        <p:spPr bwMode="auto">
          <a:xfrm>
            <a:off x="900113" y="1341438"/>
            <a:ext cx="0" cy="1008062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0" name="Line 38"/>
          <p:cNvSpPr>
            <a:spLocks noChangeShapeType="1"/>
          </p:cNvSpPr>
          <p:nvPr/>
        </p:nvSpPr>
        <p:spPr bwMode="auto">
          <a:xfrm>
            <a:off x="1260475" y="1341438"/>
            <a:ext cx="0" cy="1008062"/>
          </a:xfrm>
          <a:prstGeom prst="line">
            <a:avLst/>
          </a:prstGeom>
          <a:noFill/>
          <a:ln w="349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41" name="Text Box 39"/>
          <p:cNvSpPr txBox="1">
            <a:spLocks noChangeArrowheads="1"/>
          </p:cNvSpPr>
          <p:nvPr/>
        </p:nvSpPr>
        <p:spPr bwMode="auto">
          <a:xfrm>
            <a:off x="231775" y="35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42" name="Text Box 40"/>
          <p:cNvSpPr txBox="1">
            <a:spLocks noChangeArrowheads="1"/>
          </p:cNvSpPr>
          <p:nvPr/>
        </p:nvSpPr>
        <p:spPr bwMode="auto">
          <a:xfrm>
            <a:off x="-36513" y="188913"/>
            <a:ext cx="914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990033"/>
                </a:solidFill>
              </a:rPr>
              <a:t>Rising </a:t>
            </a:r>
            <a:r>
              <a:rPr lang="en-GB" sz="2400" b="1" i="1" dirty="0">
                <a:solidFill>
                  <a:srgbClr val="990033"/>
                </a:solidFill>
              </a:rPr>
              <a:t>C</a:t>
            </a:r>
            <a:r>
              <a:rPr lang="en-GB" sz="2400" b="1" dirty="0">
                <a:solidFill>
                  <a:srgbClr val="990033"/>
                </a:solidFill>
              </a:rPr>
              <a:t>/</a:t>
            </a:r>
            <a:r>
              <a:rPr lang="en-GB" sz="2400" b="1" i="1" dirty="0">
                <a:solidFill>
                  <a:srgbClr val="990033"/>
                </a:solidFill>
              </a:rPr>
              <a:t>T</a:t>
            </a:r>
            <a:r>
              <a:rPr lang="en-GB" sz="2400" b="1" dirty="0">
                <a:solidFill>
                  <a:srgbClr val="990033"/>
                </a:solidFill>
              </a:rPr>
              <a:t> is a property of the phase and not its surroundings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34925" y="5517232"/>
            <a:ext cx="9074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/>
              <a:t>Although the phase is metallic </a:t>
            </a:r>
            <a:r>
              <a:rPr lang="en-GB" sz="2000" dirty="0" smtClean="0"/>
              <a:t>it </a:t>
            </a:r>
            <a:r>
              <a:rPr lang="en-GB" sz="2000" dirty="0"/>
              <a:t>seems to be associated with degrees of freedom additional to those of a standard Fermi liquid.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1640" y="6413266"/>
            <a:ext cx="6662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Proc. Nat. Acad. Sci.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108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16549 (2011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5" grpId="0"/>
      <p:bldP spid="24617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421"/>
          <p:cNvSpPr txBox="1">
            <a:spLocks noChangeArrowheads="1"/>
          </p:cNvSpPr>
          <p:nvPr/>
        </p:nvSpPr>
        <p:spPr bwMode="auto">
          <a:xfrm>
            <a:off x="160221" y="44450"/>
            <a:ext cx="894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990033"/>
                </a:solidFill>
              </a:rPr>
              <a:t>Third boundary established – this </a:t>
            </a:r>
            <a:r>
              <a:rPr lang="en-GB" sz="2400" b="1" i="1" dirty="0" smtClean="0">
                <a:solidFill>
                  <a:srgbClr val="990033"/>
                </a:solidFill>
              </a:rPr>
              <a:t>is </a:t>
            </a:r>
            <a:r>
              <a:rPr lang="en-GB" sz="2400" b="1" dirty="0" smtClean="0">
                <a:solidFill>
                  <a:srgbClr val="990033"/>
                </a:solidFill>
              </a:rPr>
              <a:t>a novel quantum phase</a:t>
            </a:r>
            <a:endParaRPr lang="en-GB" sz="2400" b="1" dirty="0">
              <a:solidFill>
                <a:srgbClr val="990033"/>
              </a:solidFill>
            </a:endParaRPr>
          </a:p>
        </p:txBody>
      </p:sp>
      <p:sp>
        <p:nvSpPr>
          <p:cNvPr id="31097" name="Text Box 2425"/>
          <p:cNvSpPr txBox="1">
            <a:spLocks noChangeArrowheads="1"/>
          </p:cNvSpPr>
          <p:nvPr/>
        </p:nvSpPr>
        <p:spPr bwMode="auto">
          <a:xfrm>
            <a:off x="6372200" y="1270397"/>
            <a:ext cx="2700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>
                <a:solidFill>
                  <a:srgbClr val="008000"/>
                </a:solidFill>
              </a:rPr>
              <a:t>S.A. Grigera et al., Science </a:t>
            </a:r>
            <a:r>
              <a:rPr lang="en-GB" sz="2000" b="1" i="1" dirty="0">
                <a:solidFill>
                  <a:srgbClr val="008000"/>
                </a:solidFill>
              </a:rPr>
              <a:t>306</a:t>
            </a:r>
            <a:r>
              <a:rPr lang="en-GB" sz="2000" i="1" dirty="0">
                <a:solidFill>
                  <a:srgbClr val="008000"/>
                </a:solidFill>
              </a:rPr>
              <a:t>, 1154 (2004).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5405154"/>
            <a:ext cx="7544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Green lines are first-order transitions, dark blue are second order.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1" y="2524834"/>
            <a:ext cx="2547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 Science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325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1360 (2009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95" y="1104900"/>
            <a:ext cx="363696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532683" y="1158875"/>
            <a:ext cx="488950" cy="2520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226670" y="1630363"/>
            <a:ext cx="6731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145458" y="1316038"/>
            <a:ext cx="673100" cy="94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389933" y="2365375"/>
            <a:ext cx="48895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899395" y="3625850"/>
            <a:ext cx="3244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3096370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7.9</a:t>
            </a:r>
            <a:endParaRPr lang="en-US"/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89329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8.1</a:t>
            </a:r>
            <a:endParaRPr lang="en-US"/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4750545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8.3</a:t>
            </a:r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2205783" y="36798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7.7</a:t>
            </a:r>
            <a:endParaRPr lang="en-US"/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112245" y="385445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>
                <a:sym typeface="Symbol" pitchFamily="18" charset="2"/>
              </a:rPr>
              <a:t></a:t>
            </a:r>
            <a:r>
              <a:rPr lang="en-US" baseline="-25000">
                <a:sym typeface="Symbol" pitchFamily="18" charset="2"/>
              </a:rPr>
              <a:t>o</a:t>
            </a:r>
            <a:r>
              <a:rPr lang="en-US" i="1">
                <a:sym typeface="Symbol" pitchFamily="18" charset="2"/>
              </a:rPr>
              <a:t>H </a:t>
            </a:r>
            <a:r>
              <a:rPr lang="en-US">
                <a:sym typeface="Symbol" pitchFamily="18" charset="2"/>
              </a:rPr>
              <a:t>(T)</a:t>
            </a:r>
            <a:endParaRPr lang="en-US" i="1">
              <a:sym typeface="Symbol" pitchFamily="18" charset="2"/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1566020" y="27860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0.4</a:t>
            </a:r>
            <a:endParaRPr lang="en-US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1566020" y="21288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0.8</a:t>
            </a:r>
            <a:endParaRPr lang="en-US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1566020" y="1473200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1.2</a:t>
            </a:r>
            <a:endParaRPr lang="en-US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1715245" y="34417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0</a:t>
            </a:r>
            <a:endParaRPr lang="en-US"/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auto">
          <a:xfrm rot="16200000">
            <a:off x="1128664" y="2202656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(K)</a:t>
            </a:r>
            <a:endParaRPr lang="en-US" i="1"/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2145458" y="1123950"/>
            <a:ext cx="26939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4" name="Line 26"/>
          <p:cNvSpPr>
            <a:spLocks noChangeShapeType="1"/>
          </p:cNvSpPr>
          <p:nvPr/>
        </p:nvSpPr>
        <p:spPr bwMode="auto">
          <a:xfrm flipV="1">
            <a:off x="2051795" y="1282700"/>
            <a:ext cx="0" cy="231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 rot="16200000">
            <a:off x="3515470" y="20955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31"/>
          <p:cNvSpPr>
            <a:spLocks noChangeShapeType="1"/>
          </p:cNvSpPr>
          <p:nvPr/>
        </p:nvSpPr>
        <p:spPr bwMode="auto">
          <a:xfrm>
            <a:off x="2029570" y="1276350"/>
            <a:ext cx="2938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2915817" y="2365375"/>
            <a:ext cx="155556" cy="1197085"/>
          </a:xfrm>
          <a:custGeom>
            <a:avLst/>
            <a:gdLst>
              <a:gd name="connsiteX0" fmla="*/ 95139 w 100893"/>
              <a:gd name="connsiteY0" fmla="*/ 1051824 h 1051824"/>
              <a:gd name="connsiteX1" fmla="*/ 100425 w 100893"/>
              <a:gd name="connsiteY1" fmla="*/ 914400 h 1051824"/>
              <a:gd name="connsiteX2" fmla="*/ 84568 w 100893"/>
              <a:gd name="connsiteY2" fmla="*/ 745262 h 1051824"/>
              <a:gd name="connsiteX3" fmla="*/ 79283 w 100893"/>
              <a:gd name="connsiteY3" fmla="*/ 549697 h 1051824"/>
              <a:gd name="connsiteX4" fmla="*/ 47570 w 100893"/>
              <a:gd name="connsiteY4" fmla="*/ 343561 h 1051824"/>
              <a:gd name="connsiteX5" fmla="*/ 0 w 100893"/>
              <a:gd name="connsiteY5" fmla="*/ 0 h 1051824"/>
              <a:gd name="connsiteX6" fmla="*/ 0 w 100893"/>
              <a:gd name="connsiteY6" fmla="*/ 0 h 105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3" h="1051824">
                <a:moveTo>
                  <a:pt x="95139" y="1051824"/>
                </a:moveTo>
                <a:cubicBezTo>
                  <a:pt x="98663" y="1008659"/>
                  <a:pt x="102187" y="965494"/>
                  <a:pt x="100425" y="914400"/>
                </a:cubicBezTo>
                <a:cubicBezTo>
                  <a:pt x="98663" y="863306"/>
                  <a:pt x="88092" y="806046"/>
                  <a:pt x="84568" y="745262"/>
                </a:cubicBezTo>
                <a:cubicBezTo>
                  <a:pt x="81044" y="684478"/>
                  <a:pt x="85449" y="616647"/>
                  <a:pt x="79283" y="549697"/>
                </a:cubicBezTo>
                <a:cubicBezTo>
                  <a:pt x="73117" y="482747"/>
                  <a:pt x="60784" y="435177"/>
                  <a:pt x="47570" y="343561"/>
                </a:cubicBezTo>
                <a:cubicBezTo>
                  <a:pt x="34356" y="25194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>
            <a:off x="4052999" y="2743200"/>
            <a:ext cx="90872" cy="824546"/>
          </a:xfrm>
          <a:custGeom>
            <a:avLst/>
            <a:gdLst>
              <a:gd name="connsiteX0" fmla="*/ 1017 w 90872"/>
              <a:gd name="connsiteY0" fmla="*/ 824546 h 824546"/>
              <a:gd name="connsiteX1" fmla="*/ 1017 w 90872"/>
              <a:gd name="connsiteY1" fmla="*/ 713549 h 824546"/>
              <a:gd name="connsiteX2" fmla="*/ 11588 w 90872"/>
              <a:gd name="connsiteY2" fmla="*/ 533840 h 824546"/>
              <a:gd name="connsiteX3" fmla="*/ 38016 w 90872"/>
              <a:gd name="connsiteY3" fmla="*/ 322418 h 824546"/>
              <a:gd name="connsiteX4" fmla="*/ 75015 w 90872"/>
              <a:gd name="connsiteY4" fmla="*/ 126853 h 824546"/>
              <a:gd name="connsiteX5" fmla="*/ 90872 w 90872"/>
              <a:gd name="connsiteY5" fmla="*/ 0 h 824546"/>
              <a:gd name="connsiteX6" fmla="*/ 90872 w 90872"/>
              <a:gd name="connsiteY6" fmla="*/ 0 h 82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72" h="824546">
                <a:moveTo>
                  <a:pt x="1017" y="824546"/>
                </a:moveTo>
                <a:cubicBezTo>
                  <a:pt x="136" y="793273"/>
                  <a:pt x="-745" y="762000"/>
                  <a:pt x="1017" y="713549"/>
                </a:cubicBezTo>
                <a:cubicBezTo>
                  <a:pt x="2779" y="665098"/>
                  <a:pt x="5422" y="599028"/>
                  <a:pt x="11588" y="533840"/>
                </a:cubicBezTo>
                <a:cubicBezTo>
                  <a:pt x="17755" y="468651"/>
                  <a:pt x="27445" y="390249"/>
                  <a:pt x="38016" y="322418"/>
                </a:cubicBezTo>
                <a:cubicBezTo>
                  <a:pt x="48587" y="254587"/>
                  <a:pt x="66206" y="180589"/>
                  <a:pt x="75015" y="126853"/>
                </a:cubicBezTo>
                <a:cubicBezTo>
                  <a:pt x="83824" y="73117"/>
                  <a:pt x="90872" y="0"/>
                  <a:pt x="90872" y="0"/>
                </a:cubicBezTo>
                <a:lnTo>
                  <a:pt x="90872" y="0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372200" y="3820879"/>
            <a:ext cx="266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A.W.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Rost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Proc. Nat. Acad. Sci.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108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16549 (2011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33323" y="1826745"/>
            <a:ext cx="1213164" cy="920982"/>
          </a:xfrm>
          <a:custGeom>
            <a:avLst/>
            <a:gdLst>
              <a:gd name="connsiteX0" fmla="*/ 1213164 w 1213164"/>
              <a:gd name="connsiteY0" fmla="*/ 920982 h 920982"/>
              <a:gd name="connsiteX1" fmla="*/ 1149790 w 1213164"/>
              <a:gd name="connsiteY1" fmla="*/ 721805 h 920982"/>
              <a:gd name="connsiteX2" fmla="*/ 1000408 w 1213164"/>
              <a:gd name="connsiteY2" fmla="*/ 481889 h 920982"/>
              <a:gd name="connsiteX3" fmla="*/ 778598 w 1213164"/>
              <a:gd name="connsiteY3" fmla="*/ 169544 h 920982"/>
              <a:gd name="connsiteX4" fmla="*/ 602055 w 1213164"/>
              <a:gd name="connsiteY4" fmla="*/ 47322 h 920982"/>
              <a:gd name="connsiteX5" fmla="*/ 402879 w 1213164"/>
              <a:gd name="connsiteY5" fmla="*/ 6582 h 920982"/>
              <a:gd name="connsiteX6" fmla="*/ 167489 w 1213164"/>
              <a:gd name="connsiteY6" fmla="*/ 6582 h 920982"/>
              <a:gd name="connsiteX7" fmla="*/ 0 w 1213164"/>
              <a:gd name="connsiteY7" fmla="*/ 69956 h 920982"/>
              <a:gd name="connsiteX8" fmla="*/ 0 w 1213164"/>
              <a:gd name="connsiteY8" fmla="*/ 69956 h 9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3164" h="920982">
                <a:moveTo>
                  <a:pt x="1213164" y="920982"/>
                </a:moveTo>
                <a:cubicBezTo>
                  <a:pt x="1199206" y="857984"/>
                  <a:pt x="1185249" y="794987"/>
                  <a:pt x="1149790" y="721805"/>
                </a:cubicBezTo>
                <a:cubicBezTo>
                  <a:pt x="1114331" y="648623"/>
                  <a:pt x="1062273" y="573932"/>
                  <a:pt x="1000408" y="481889"/>
                </a:cubicBezTo>
                <a:cubicBezTo>
                  <a:pt x="938543" y="389846"/>
                  <a:pt x="844990" y="241972"/>
                  <a:pt x="778598" y="169544"/>
                </a:cubicBezTo>
                <a:cubicBezTo>
                  <a:pt x="712206" y="97116"/>
                  <a:pt x="664675" y="74482"/>
                  <a:pt x="602055" y="47322"/>
                </a:cubicBezTo>
                <a:cubicBezTo>
                  <a:pt x="539435" y="20162"/>
                  <a:pt x="475307" y="13372"/>
                  <a:pt x="402879" y="6582"/>
                </a:cubicBezTo>
                <a:cubicBezTo>
                  <a:pt x="330451" y="-208"/>
                  <a:pt x="234635" y="-3980"/>
                  <a:pt x="167489" y="6582"/>
                </a:cubicBezTo>
                <a:cubicBezTo>
                  <a:pt x="100343" y="17144"/>
                  <a:pt x="0" y="69956"/>
                  <a:pt x="0" y="69956"/>
                </a:cubicBezTo>
                <a:lnTo>
                  <a:pt x="0" y="69956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855434" cy="51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421"/>
          <p:cNvSpPr txBox="1">
            <a:spLocks noChangeArrowheads="1"/>
          </p:cNvSpPr>
          <p:nvPr/>
        </p:nvSpPr>
        <p:spPr bwMode="auto">
          <a:xfrm>
            <a:off x="160221" y="44450"/>
            <a:ext cx="8876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990033"/>
                </a:solidFill>
              </a:rPr>
              <a:t>The bigger picture  </a:t>
            </a:r>
            <a:endParaRPr lang="en-GB" sz="2400" b="1" dirty="0">
              <a:solidFill>
                <a:srgbClr val="9900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558924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Phase appears to have 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nematic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order parameter and to form against a background of quantum criticality.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520" y="6485274"/>
            <a:ext cx="5803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A.P. Mackenzie et al., </a:t>
            </a:r>
            <a:r>
              <a:rPr lang="en-GB" sz="2000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Physica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GB" sz="20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481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207 (2012) 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228600" y="152400"/>
            <a:ext cx="3121025" cy="762000"/>
            <a:chOff x="720" y="528"/>
            <a:chExt cx="1966" cy="480"/>
          </a:xfrm>
        </p:grpSpPr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1134" y="528"/>
              <a:ext cx="1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i="1">
                  <a:solidFill>
                    <a:schemeClr val="accent2"/>
                  </a:solidFill>
                  <a:latin typeface="Times New Roman" pitchFamily="18" charset="0"/>
                </a:rPr>
                <a:t>University of St Andrews</a:t>
              </a:r>
              <a:endParaRPr lang="en-US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2060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576"/>
              <a:ext cx="32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1" name="Text Box 8"/>
            <p:cNvSpPr txBox="1">
              <a:spLocks noChangeArrowheads="1"/>
            </p:cNvSpPr>
            <p:nvPr/>
          </p:nvSpPr>
          <p:spPr bwMode="auto">
            <a:xfrm>
              <a:off x="2098" y="68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63888" y="0"/>
            <a:ext cx="2411760" cy="1250950"/>
            <a:chOff x="6732240" y="0"/>
            <a:chExt cx="2411760" cy="1250950"/>
          </a:xfrm>
        </p:grpSpPr>
        <p:graphicFrame>
          <p:nvGraphicFramePr>
            <p:cNvPr id="205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1178103"/>
                </p:ext>
              </p:extLst>
            </p:nvPr>
          </p:nvGraphicFramePr>
          <p:xfrm>
            <a:off x="6732240" y="0"/>
            <a:ext cx="2185987" cy="125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2" name="Photo Editor Photo" r:id="rId4" imgW="26961905" imgH="17647619" progId="MSPhotoEd.3">
                    <p:embed/>
                  </p:oleObj>
                </mc:Choice>
                <mc:Fallback>
                  <p:oleObj name="Photo Editor Photo" r:id="rId4" imgW="26961905" imgH="1764761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0"/>
                          <a:ext cx="2185987" cy="125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Rectangle 9"/>
            <p:cNvSpPr>
              <a:spLocks noChangeArrowheads="1"/>
            </p:cNvSpPr>
            <p:nvPr/>
          </p:nvSpPr>
          <p:spPr bwMode="auto">
            <a:xfrm>
              <a:off x="6850063" y="868363"/>
              <a:ext cx="2293937" cy="37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2058" name="Picture 13" descr="Royal Societ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100763"/>
            <a:ext cx="2105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EPSRC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96000"/>
            <a:ext cx="13033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159918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8A0000"/>
                </a:solidFill>
              </a:rPr>
              <a:t>Summary</a:t>
            </a:r>
            <a:endParaRPr lang="en-GB" sz="2400" b="1" baseline="-25000" dirty="0">
              <a:solidFill>
                <a:srgbClr val="8A0000"/>
              </a:solidFill>
            </a:endParaRPr>
          </a:p>
        </p:txBody>
      </p:sp>
      <p:pic>
        <p:nvPicPr>
          <p:cNvPr id="25636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7384"/>
            <a:ext cx="1276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7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516" y="1003536"/>
            <a:ext cx="3328988" cy="4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43808" y="6237312"/>
            <a:ext cx="321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CIFAR Summer School May 2013</a:t>
            </a:r>
            <a:endParaRPr lang="en-GB" dirty="0"/>
          </a:p>
        </p:txBody>
      </p:sp>
      <p:pic>
        <p:nvPicPr>
          <p:cNvPr id="25657" name="Picture 57" descr="http://www.epsrc.ac.uk/SiteCollectionImages/epsrc-logos/sponsor-hire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4" b="30760"/>
          <a:stretch/>
        </p:blipFill>
        <p:spPr bwMode="auto">
          <a:xfrm>
            <a:off x="323850" y="6093296"/>
            <a:ext cx="2092325" cy="7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24928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magnetocaloric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effect,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a.c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susceptibility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the specific heat are all effective probes of the formation of novel quantum phases.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-36512" y="361540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8A0000"/>
                </a:solidFill>
              </a:rPr>
              <a:t>Moral</a:t>
            </a:r>
            <a:endParaRPr lang="en-GB" sz="2400" b="1" baseline="-25000" dirty="0">
              <a:solidFill>
                <a:srgbClr val="8A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430529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Microscopics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are all well and good, but never forget the power of thermodynamics in investigating many-body quantum systems.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83568" y="1116325"/>
            <a:ext cx="2293937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83568" y="692696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8A0000"/>
                </a:solidFill>
              </a:rPr>
              <a:t>Contents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3568" y="1424970"/>
            <a:ext cx="8280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GB" sz="2000" dirty="0" smtClean="0"/>
              <a:t>Introduction</a:t>
            </a:r>
            <a:r>
              <a:rPr lang="en-GB" sz="2000" dirty="0" smtClean="0"/>
              <a:t>: </a:t>
            </a:r>
            <a:r>
              <a:rPr lang="en-GB" sz="2000" dirty="0" smtClean="0"/>
              <a:t>discovery using resistivity of new phenomena in Sr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Ru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</a:t>
            </a:r>
            <a:r>
              <a:rPr lang="en-GB" sz="2000" baseline="-25000" dirty="0" smtClean="0"/>
              <a:t>7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83568" y="3172906"/>
            <a:ext cx="840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3.  </a:t>
            </a:r>
            <a:r>
              <a:rPr lang="en-GB" sz="2000" dirty="0" smtClean="0"/>
              <a:t> </a:t>
            </a:r>
            <a:r>
              <a:rPr lang="en-GB" sz="2000" dirty="0" err="1" smtClean="0"/>
              <a:t>A.c</a:t>
            </a:r>
            <a:r>
              <a:rPr lang="en-GB" sz="2000" dirty="0" smtClean="0"/>
              <a:t>. susceptibility as a probe of first order phase boundaries.</a:t>
            </a:r>
            <a:endParaRPr lang="en-GB" sz="2000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83568" y="4005064"/>
            <a:ext cx="840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4.  Using the </a:t>
            </a:r>
            <a:r>
              <a:rPr lang="en-GB" sz="2000" dirty="0" err="1" smtClean="0"/>
              <a:t>magnetocaloric</a:t>
            </a:r>
            <a:r>
              <a:rPr lang="en-GB" sz="2000" dirty="0" smtClean="0"/>
              <a:t> effect to measure field-dependent entropy. </a:t>
            </a:r>
            <a:endParaRPr lang="en-GB" sz="2000" dirty="0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83568" y="2420888"/>
            <a:ext cx="840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2.  </a:t>
            </a:r>
            <a:r>
              <a:rPr lang="en-GB" sz="2000" dirty="0" smtClean="0"/>
              <a:t> </a:t>
            </a:r>
            <a:r>
              <a:rPr lang="en-GB" sz="2000" dirty="0" smtClean="0"/>
              <a:t>Measuring magnetisation using Faraday force </a:t>
            </a:r>
            <a:r>
              <a:rPr lang="en-GB" sz="2000" dirty="0" err="1" smtClean="0"/>
              <a:t>magnetometry</a:t>
            </a:r>
            <a:r>
              <a:rPr lang="en-GB" sz="2000" dirty="0" smtClean="0"/>
              <a:t>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83568" y="4829090"/>
            <a:ext cx="840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5.  Probing second order phase transitions with the specific heat.</a:t>
            </a:r>
            <a:endParaRPr lang="en-GB" sz="2000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83568" y="5549170"/>
            <a:ext cx="8408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6.  Summary.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95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97441"/>
              </p:ext>
            </p:extLst>
          </p:nvPr>
        </p:nvGraphicFramePr>
        <p:xfrm>
          <a:off x="1196993" y="288737"/>
          <a:ext cx="6615368" cy="566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KGPlot" r:id="rId3" imgW="6858000" imgH="5867280" progId="KGraph_Plot">
                  <p:embed/>
                </p:oleObj>
              </mc:Choice>
              <mc:Fallback>
                <p:oleObj name="KGPlot" r:id="rId3" imgW="6858000" imgH="58672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93" y="288737"/>
                        <a:ext cx="6615368" cy="5660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42863"/>
            <a:ext cx="8323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 err="1" smtClean="0">
                <a:solidFill>
                  <a:srgbClr val="8A0000"/>
                </a:solidFill>
              </a:rPr>
              <a:t>Magnetoresistance</a:t>
            </a:r>
            <a:r>
              <a:rPr lang="en-GB" sz="2400" b="1" dirty="0" smtClean="0">
                <a:solidFill>
                  <a:srgbClr val="8A0000"/>
                </a:solidFill>
              </a:rPr>
              <a:t> of ultra-pure single crystal Sr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3</a:t>
            </a:r>
            <a:r>
              <a:rPr lang="en-GB" sz="2400" b="1" dirty="0" smtClean="0">
                <a:solidFill>
                  <a:srgbClr val="8A0000"/>
                </a:solidFill>
              </a:rPr>
              <a:t>Ru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2</a:t>
            </a:r>
            <a:r>
              <a:rPr lang="en-GB" sz="2400" b="1" dirty="0" smtClean="0">
                <a:solidFill>
                  <a:srgbClr val="8A0000"/>
                </a:solidFill>
              </a:rPr>
              <a:t>O</a:t>
            </a:r>
            <a:r>
              <a:rPr lang="en-GB" sz="2400" b="1" baseline="-25000" dirty="0" smtClean="0">
                <a:solidFill>
                  <a:srgbClr val="8A0000"/>
                </a:solidFill>
              </a:rPr>
              <a:t>7</a:t>
            </a:r>
            <a:endParaRPr lang="en-GB" sz="2400" b="1" dirty="0">
              <a:solidFill>
                <a:srgbClr val="8A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988840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= 100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mK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452826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T Extra" pitchFamily="18" charset="2"/>
                <a:cs typeface="Arial" pitchFamily="34" charset="0"/>
              </a:rPr>
              <a:t>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= 3000 Å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306" y="6237312"/>
            <a:ext cx="622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R.S. 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Perry et al., Phys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Rev. </a:t>
            </a:r>
            <a:r>
              <a:rPr lang="en-GB" sz="20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Lett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166602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(2004).</a:t>
            </a:r>
          </a:p>
        </p:txBody>
      </p:sp>
    </p:spTree>
    <p:extLst>
      <p:ext uri="{BB962C8B-B14F-4D97-AF65-F5344CB8AC3E}">
        <p14:creationId xmlns:p14="http://schemas.microsoft.com/office/powerpoint/2010/main" val="26040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857910"/>
              </p:ext>
            </p:extLst>
          </p:nvPr>
        </p:nvGraphicFramePr>
        <p:xfrm>
          <a:off x="1196993" y="288737"/>
          <a:ext cx="6615368" cy="566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KGPlot" r:id="rId3" imgW="6858000" imgH="5867280" progId="KGraph_Plot">
                  <p:embed/>
                </p:oleObj>
              </mc:Choice>
              <mc:Fallback>
                <p:oleObj name="KGPlot" r:id="rId3" imgW="6858000" imgH="58672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93" y="288737"/>
                        <a:ext cx="6615368" cy="5660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1520" y="42863"/>
            <a:ext cx="8892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rgbClr val="8A0000"/>
                </a:solidFill>
              </a:rPr>
              <a:t>Does this strange behaviour of the resistivity signal the formation of one of more new phases?</a:t>
            </a:r>
            <a:endParaRPr lang="en-GB" sz="2400" b="1" dirty="0">
              <a:solidFill>
                <a:srgbClr val="8A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628800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= 100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mK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092786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MT Extra" pitchFamily="18" charset="2"/>
                <a:cs typeface="Arial" pitchFamily="34" charset="0"/>
              </a:rPr>
              <a:t>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= 3000 Å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83662"/>
              </p:ext>
            </p:extLst>
          </p:nvPr>
        </p:nvGraphicFramePr>
        <p:xfrm>
          <a:off x="350565" y="-99392"/>
          <a:ext cx="5589587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KGPlot" r:id="rId3" imgW="6860282" imgH="5810472" progId="KGraph_Plot">
                  <p:embed/>
                </p:oleObj>
              </mc:Choice>
              <mc:Fallback>
                <p:oleObj name="KGPlot" r:id="rId3" imgW="6860282" imgH="5810472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65" y="-99392"/>
                        <a:ext cx="5589587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1192213" y="42863"/>
            <a:ext cx="654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990033"/>
                </a:solidFill>
              </a:rPr>
              <a:t>Low temperature magnetisation of Sr</a:t>
            </a:r>
            <a:r>
              <a:rPr lang="en-GB" sz="2400" b="1" baseline="-25000" dirty="0">
                <a:solidFill>
                  <a:srgbClr val="990033"/>
                </a:solidFill>
              </a:rPr>
              <a:t>3</a:t>
            </a:r>
            <a:r>
              <a:rPr lang="en-GB" sz="2400" b="1" dirty="0">
                <a:solidFill>
                  <a:srgbClr val="990033"/>
                </a:solidFill>
              </a:rPr>
              <a:t>Ru</a:t>
            </a:r>
            <a:r>
              <a:rPr lang="en-GB" sz="2400" b="1" baseline="-25000" dirty="0">
                <a:solidFill>
                  <a:srgbClr val="990033"/>
                </a:solidFill>
              </a:rPr>
              <a:t>2</a:t>
            </a:r>
            <a:r>
              <a:rPr lang="en-GB" sz="2400" b="1" dirty="0">
                <a:solidFill>
                  <a:srgbClr val="990033"/>
                </a:solidFill>
              </a:rPr>
              <a:t>O</a:t>
            </a:r>
            <a:r>
              <a:rPr lang="en-GB" sz="2400" b="1" baseline="-25000" dirty="0">
                <a:solidFill>
                  <a:srgbClr val="990033"/>
                </a:solidFill>
              </a:rPr>
              <a:t>7</a:t>
            </a:r>
            <a:endParaRPr lang="en-GB" sz="2400" b="1" dirty="0">
              <a:solidFill>
                <a:srgbClr val="990033"/>
              </a:solidFill>
            </a:endParaRP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950891" y="2853358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59411" y="1629395"/>
            <a:ext cx="649287" cy="15843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903961" y="323118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 ~ 70 mK</a:t>
            </a:r>
            <a:endParaRPr lang="en-GB" i="1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705398" y="3494708"/>
            <a:ext cx="2443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Δ</a:t>
            </a:r>
            <a:r>
              <a:rPr lang="en-GB" i="1"/>
              <a:t>M</a:t>
            </a:r>
            <a:r>
              <a:rPr lang="en-GB"/>
              <a:t> ~ 10</a:t>
            </a:r>
            <a:r>
              <a:rPr lang="en-GB" baseline="30000"/>
              <a:t>-4</a:t>
            </a:r>
            <a:r>
              <a:rPr lang="en-GB"/>
              <a:t> (</a:t>
            </a:r>
            <a:r>
              <a:rPr lang="el-GR" i="1"/>
              <a:t>μ</a:t>
            </a:r>
            <a:r>
              <a:rPr lang="en-GB" baseline="-25000"/>
              <a:t>B</a:t>
            </a:r>
            <a:r>
              <a:rPr lang="en-GB"/>
              <a:t>/Ru)/√Hz</a:t>
            </a:r>
            <a:endParaRPr lang="en-GB" i="1"/>
          </a:p>
        </p:txBody>
      </p:sp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t="21547" r="25610" b="8017"/>
          <a:stretch>
            <a:fillRect/>
          </a:stretch>
        </p:blipFill>
        <p:spPr bwMode="auto">
          <a:xfrm>
            <a:off x="6444208" y="816754"/>
            <a:ext cx="21590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1429941" y="3934445"/>
            <a:ext cx="14414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1771253" y="402493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2 cm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250825" y="4710733"/>
            <a:ext cx="8353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Lightweight plastic construction Faraday force magnetometer: Sample of magnetic moment </a:t>
            </a:r>
            <a:r>
              <a:rPr lang="en-GB" sz="2000" i="1" dirty="0" smtClean="0"/>
              <a:t>m </a:t>
            </a:r>
            <a:r>
              <a:rPr lang="en-GB" sz="2000" dirty="0" smtClean="0"/>
              <a:t>experiences a force if placed in a field gradient: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78696" y="5488359"/>
                <a:ext cx="22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𝜕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𝜕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96" y="5488359"/>
                <a:ext cx="2257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51520" y="5981218"/>
            <a:ext cx="8353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/>
              <a:t>Detection of movement of one plate of a spring-loaded capacitor.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6413266"/>
            <a:ext cx="6172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D. Slobinsky et al., Rev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Sci. Inst. </a:t>
            </a:r>
            <a:r>
              <a:rPr lang="en-GB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GB" sz="20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125104 (2012</a:t>
            </a:r>
            <a:r>
              <a:rPr lang="en-GB" sz="20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GB" sz="20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192213" y="42863"/>
            <a:ext cx="654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990033"/>
                </a:solidFill>
              </a:rPr>
              <a:t>Low temperature magnetisation of Sr</a:t>
            </a:r>
            <a:r>
              <a:rPr lang="en-GB" sz="2400" b="1" baseline="-25000" dirty="0">
                <a:solidFill>
                  <a:srgbClr val="990033"/>
                </a:solidFill>
              </a:rPr>
              <a:t>3</a:t>
            </a:r>
            <a:r>
              <a:rPr lang="en-GB" sz="2400" b="1" dirty="0">
                <a:solidFill>
                  <a:srgbClr val="990033"/>
                </a:solidFill>
              </a:rPr>
              <a:t>Ru</a:t>
            </a:r>
            <a:r>
              <a:rPr lang="en-GB" sz="2400" b="1" baseline="-25000" dirty="0">
                <a:solidFill>
                  <a:srgbClr val="990033"/>
                </a:solidFill>
              </a:rPr>
              <a:t>2</a:t>
            </a:r>
            <a:r>
              <a:rPr lang="en-GB" sz="2400" b="1" dirty="0">
                <a:solidFill>
                  <a:srgbClr val="990033"/>
                </a:solidFill>
              </a:rPr>
              <a:t>O</a:t>
            </a:r>
            <a:r>
              <a:rPr lang="en-GB" sz="2400" b="1" baseline="-25000" dirty="0">
                <a:solidFill>
                  <a:srgbClr val="990033"/>
                </a:solidFill>
              </a:rPr>
              <a:t>7</a:t>
            </a:r>
            <a:endParaRPr lang="en-GB" sz="2400" b="1" dirty="0">
              <a:solidFill>
                <a:srgbClr val="990033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79838" y="2852837"/>
            <a:ext cx="5048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670304"/>
              </p:ext>
            </p:extLst>
          </p:nvPr>
        </p:nvGraphicFramePr>
        <p:xfrm>
          <a:off x="1475656" y="-99392"/>
          <a:ext cx="5589587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KGPlot" r:id="rId3" imgW="6860282" imgH="5810472" progId="KGraph_Plot">
                  <p:embed/>
                </p:oleObj>
              </mc:Choice>
              <mc:Fallback>
                <p:oleObj name="KGPlot" r:id="rId3" imgW="6860282" imgH="5810472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-99392"/>
                        <a:ext cx="5589587" cy="474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028481" y="3230662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i="1"/>
              <a:t>T</a:t>
            </a:r>
            <a:r>
              <a:rPr lang="en-GB"/>
              <a:t> ~ 70 mK</a:t>
            </a:r>
            <a:endParaRPr lang="en-GB" i="1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840288" y="1695549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3829918" y="3494187"/>
            <a:ext cx="2443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Δ</a:t>
            </a:r>
            <a:r>
              <a:rPr lang="en-GB" i="1"/>
              <a:t>M</a:t>
            </a:r>
            <a:r>
              <a:rPr lang="en-GB"/>
              <a:t> ~ 10</a:t>
            </a:r>
            <a:r>
              <a:rPr lang="en-GB" baseline="30000"/>
              <a:t>-4</a:t>
            </a:r>
            <a:r>
              <a:rPr lang="en-GB"/>
              <a:t> (</a:t>
            </a:r>
            <a:r>
              <a:rPr lang="el-GR" i="1"/>
              <a:t>μ</a:t>
            </a:r>
            <a:r>
              <a:rPr lang="en-GB" baseline="-25000"/>
              <a:t>B</a:t>
            </a:r>
            <a:r>
              <a:rPr lang="en-GB"/>
              <a:t>/Ru)/√Hz</a:t>
            </a:r>
            <a:endParaRPr lang="en-GB" i="1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1258888" y="3933924"/>
            <a:ext cx="14414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1600200" y="4024412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1 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5085184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Three distinct  ‘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metamagnetic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’ features, i.e.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superlinear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rises in magnetisation as a function of applied magnetic field. 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6264" y="6053226"/>
            <a:ext cx="4283968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Are any of these phase boundaries?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47864" y="1067690"/>
                <a:ext cx="2791790" cy="796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∅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GB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𝑛𝐴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067690"/>
                <a:ext cx="2791790" cy="7966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92384" y="1988840"/>
                <a:ext cx="2000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𝐻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𝑐𝑜𝑠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4" y="1988840"/>
                <a:ext cx="200074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347864" y="2708920"/>
                <a:ext cx="2558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𝑛𝐴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255858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496" y="3933056"/>
                <a:ext cx="91450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GB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as an </a:t>
                </a:r>
                <a:r>
                  <a:rPr lang="en-GB" sz="2000" i="1" dirty="0" smtClean="0">
                    <a:latin typeface="Arial" pitchFamily="34" charset="0"/>
                    <a:cs typeface="Arial" pitchFamily="34" charset="0"/>
                  </a:rPr>
                  <a:t>amplitude</a:t>
                </a: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proportional to pick-up coil area </a:t>
                </a:r>
                <a:r>
                  <a:rPr lang="en-GB" sz="2000" i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, number of turns </a:t>
                </a:r>
                <a:r>
                  <a:rPr lang="en-GB" sz="2000" i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and measurement frequency and a </a:t>
                </a:r>
                <a:r>
                  <a:rPr lang="en-GB" sz="2000" i="1" dirty="0" smtClean="0">
                    <a:latin typeface="Arial" pitchFamily="34" charset="0"/>
                    <a:cs typeface="Arial" pitchFamily="34" charset="0"/>
                  </a:rPr>
                  <a:t>phase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(for ideal mutual inductance 90 degrees)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33056"/>
                <a:ext cx="9145016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33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48272" y="5272462"/>
            <a:ext cx="644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Two coils, opposite sense of connection implies zero signal; classic null method.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5576" y="10676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5576" y="12200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5576" y="13724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55576" y="15248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55576" y="16772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55576" y="18296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55576" y="19820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55576" y="21344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5576" y="22868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27684" y="10676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27684" y="12200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727684" y="13724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727684" y="15248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727684" y="16772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727684" y="18296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727684" y="19820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727684" y="21344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727684" y="2286890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67847" y="1220090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67847" y="1372490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967847" y="1524890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511660" y="121170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511660" y="136410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1511660" y="151650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5496" y="116632"/>
            <a:ext cx="924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Probing first-order phase transitions using mutual inductance</a:t>
            </a:r>
            <a:endParaRPr lang="en-GB" sz="2400" b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5496" y="2564904"/>
                <a:ext cx="30243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Voltage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induced in red pick-up coil due to time-varying field produced by blue drive coil.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564904"/>
                <a:ext cx="3024336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2218" t="-1843" r="-3629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755576" y="50131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55576" y="51655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755576" y="53179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55576" y="54703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55576" y="56227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55576" y="57751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55576" y="59275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55576" y="60799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55576" y="62323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727684" y="50131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727684" y="51655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1727684" y="53179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727684" y="54703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727684" y="56227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1727684" y="57751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727684" y="59275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1727684" y="60799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727684" y="623237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67847" y="516557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967847" y="531797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967847" y="547037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1511660" y="515719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511660" y="530959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511660" y="546199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971600" y="5772708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971600" y="5925108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971600" y="6077508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515413" y="576432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515413" y="591672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1515413" y="606912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2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8095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Now insert a sample in one coil: you get a complex signal back depending on the properties of the sample.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5576" y="10527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55576" y="12051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55576" y="13575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5576" y="15099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55576" y="16623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5576" y="18147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55576" y="19671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55576" y="21195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55576" y="22719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684" y="10527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727684" y="12051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27684" y="13575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27684" y="15099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727684" y="16623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727684" y="18147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727684" y="19671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27684" y="21195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27684" y="227193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7847" y="120513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67847" y="135753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67847" y="1509936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511660" y="119675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511660" y="134915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511660" y="1501552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71600" y="1812268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71600" y="1964668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71600" y="2117068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515413" y="180388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515413" y="195628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515413" y="2108684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187624" y="1196752"/>
            <a:ext cx="216024" cy="367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987824" y="2276872"/>
                <a:ext cx="3152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GB" sz="20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χ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  <a:ea typeface="Cambria Math"/>
                      </a:rPr>
                      <m:t>χ</m:t>
                    </m:r>
                  </m:oMath>
                </a14:m>
                <a:r>
                  <a:rPr lang="en-GB" sz="2000" dirty="0" smtClean="0"/>
                  <a:t>’’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276872"/>
                <a:ext cx="3152081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475656" y="3284984"/>
                <a:ext cx="3096344" cy="24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Real part of </a:t>
                </a:r>
                <a:r>
                  <a:rPr lang="en-GB" sz="2000" dirty="0" err="1" smtClean="0">
                    <a:latin typeface="Arial" pitchFamily="34" charset="0"/>
                    <a:cs typeface="Arial" pitchFamily="34" charset="0"/>
                  </a:rPr>
                  <a:t>a.c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. magnetic susceptibility due to ideal response of the sample: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 where </a:t>
                </a:r>
                <a:r>
                  <a:rPr lang="en-GB" sz="2000" i="1" dirty="0" smtClean="0">
                    <a:latin typeface="Arial" pitchFamily="34" charset="0"/>
                    <a:cs typeface="Arial" pitchFamily="34" charset="0"/>
                  </a:rPr>
                  <a:t>M </a:t>
                </a:r>
                <a:r>
                  <a:rPr lang="en-GB" sz="2000" dirty="0" smtClean="0">
                    <a:latin typeface="Arial" pitchFamily="34" charset="0"/>
                    <a:cs typeface="Arial" pitchFamily="34" charset="0"/>
                  </a:rPr>
                  <a:t>is the sample magnetisation (neglecting subtle dynamical effects).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84984"/>
                <a:ext cx="3096344" cy="2482026"/>
              </a:xfrm>
              <a:prstGeom prst="rect">
                <a:avLst/>
              </a:prstGeom>
              <a:blipFill rotWithShape="1">
                <a:blip r:embed="rId3"/>
                <a:stretch>
                  <a:fillRect l="-1969" t="-983" r="-3543" b="-3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860032" y="328498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Imaginary part which will only appear due to dissipation on crossing a 1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order phase boundary.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275856" y="2676982"/>
            <a:ext cx="360040" cy="6080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076056" y="2708920"/>
            <a:ext cx="432048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60032" y="482212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N.B. Dissipation in an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a.c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measurement has the same roots as hysteresis in a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d.c.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one.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93665" y="116632"/>
            <a:ext cx="548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Possibility of a dissipative response</a:t>
            </a:r>
            <a:endParaRPr lang="en-GB" sz="2400" b="1" dirty="0">
              <a:solidFill>
                <a:srgbClr val="8A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1883</Words>
  <Application>Microsoft Office PowerPoint</Application>
  <PresentationFormat>On-screen Show (4:3)</PresentationFormat>
  <Paragraphs>223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KaleidaGraph Plot</vt:lpstr>
      <vt:lpstr>Microsoft Equation 3.0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Mackenzie</dc:creator>
  <cp:lastModifiedBy>Andy Mackenzie</cp:lastModifiedBy>
  <cp:revision>57</cp:revision>
  <dcterms:created xsi:type="dcterms:W3CDTF">2013-05-07T06:38:17Z</dcterms:created>
  <dcterms:modified xsi:type="dcterms:W3CDTF">2013-05-09T15:34:27Z</dcterms:modified>
</cp:coreProperties>
</file>